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439" r:id="rId4"/>
    <p:sldId id="305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35" r:id="rId15"/>
    <p:sldId id="409" r:id="rId16"/>
    <p:sldId id="438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31" r:id="rId29"/>
    <p:sldId id="432" r:id="rId30"/>
    <p:sldId id="433" r:id="rId31"/>
    <p:sldId id="434" r:id="rId32"/>
    <p:sldId id="421" r:id="rId33"/>
    <p:sldId id="436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7" r:id="rId44"/>
    <p:sldId id="440" r:id="rId45"/>
    <p:sldId id="441" r:id="rId46"/>
    <p:sldId id="450" r:id="rId47"/>
    <p:sldId id="442" r:id="rId48"/>
    <p:sldId id="443" r:id="rId49"/>
    <p:sldId id="444" r:id="rId50"/>
    <p:sldId id="445" r:id="rId51"/>
    <p:sldId id="449" r:id="rId52"/>
    <p:sldId id="446" r:id="rId53"/>
    <p:sldId id="30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7046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1026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3082"/>
            <a:ext cx="9144000" cy="276290"/>
          </a:xfrm>
          <a:prstGeom prst="rect">
            <a:avLst/>
          </a:prstGeom>
          <a:solidFill>
            <a:srgbClr val="2ED1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270554"/>
            <a:ext cx="9144000" cy="276290"/>
          </a:xfrm>
          <a:prstGeom prst="rect">
            <a:avLst/>
          </a:prstGeom>
          <a:solidFill>
            <a:srgbClr val="42A2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20527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076"/>
            <a:ext cx="9144000" cy="871407"/>
          </a:xfrm>
          <a:prstGeom prst="rect">
            <a:avLst/>
          </a:prstGeom>
          <a:solidFill>
            <a:srgbClr val="42A2DA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1954"/>
            <a:ext cx="7886700" cy="48319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643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757" y="1431178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257" y="1431178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85041"/>
            <a:ext cx="9144000" cy="871407"/>
          </a:xfrm>
          <a:prstGeom prst="rect">
            <a:avLst/>
          </a:prstGeom>
          <a:solidFill>
            <a:srgbClr val="42A2DA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759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7959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-3082"/>
            <a:ext cx="9144000" cy="276290"/>
          </a:xfrm>
          <a:prstGeom prst="rect">
            <a:avLst/>
          </a:prstGeom>
          <a:solidFill>
            <a:srgbClr val="2ED1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0" y="270554"/>
            <a:ext cx="9144000" cy="276290"/>
          </a:xfrm>
          <a:prstGeom prst="rect">
            <a:avLst/>
          </a:prstGeom>
          <a:solidFill>
            <a:srgbClr val="42A2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5896536" y="6228677"/>
            <a:ext cx="3247465" cy="233082"/>
          </a:xfrm>
          <a:prstGeom prst="rect">
            <a:avLst/>
          </a:prstGeom>
          <a:solidFill>
            <a:srgbClr val="2ED1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5896536" y="6461759"/>
            <a:ext cx="3247465" cy="252806"/>
          </a:xfrm>
          <a:prstGeom prst="rect">
            <a:avLst/>
          </a:prstGeom>
          <a:solidFill>
            <a:srgbClr val="42A2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" y="6124925"/>
            <a:ext cx="1279922" cy="6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49" y="1490960"/>
            <a:ext cx="9048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Manajemen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 Data</a:t>
            </a:r>
            <a:endParaRPr lang="en-US" sz="4800" b="1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9642" y="3331056"/>
            <a:ext cx="8614238" cy="147002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DECISION SUPPORT SYSTEM [MKB3493]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4514850"/>
            <a:ext cx="320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Dosen</a:t>
            </a:r>
            <a:r>
              <a:rPr lang="en-US" dirty="0" smtClean="0"/>
              <a:t>: </a:t>
            </a:r>
            <a:r>
              <a:rPr lang="en-US" dirty="0" err="1" smtClean="0"/>
              <a:t>Yudha</a:t>
            </a:r>
            <a:r>
              <a:rPr lang="en-US" dirty="0" smtClean="0"/>
              <a:t> </a:t>
            </a:r>
            <a:r>
              <a:rPr lang="en-US" dirty="0" err="1" smtClean="0"/>
              <a:t>Saintika</a:t>
            </a:r>
            <a:r>
              <a:rPr lang="en-US" dirty="0" smtClean="0"/>
              <a:t>, S.T., M.T.I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60" y="4191481"/>
            <a:ext cx="2849545" cy="1896983"/>
          </a:xfrm>
          <a:prstGeom prst="rect">
            <a:avLst/>
          </a:prstGeom>
          <a:effectLst>
            <a:innerShdw blurRad="63500" dist="50800" dir="27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69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Subsistem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MODEL DATAMINING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3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“</a:t>
            </a:r>
            <a:r>
              <a:rPr lang="en-US" sz="2800" dirty="0"/>
              <a:t>Mining”: proses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berharga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material </a:t>
            </a:r>
            <a:r>
              <a:rPr lang="en-US" sz="2800" dirty="0" err="1"/>
              <a:t>dasar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34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pendefinisian</a:t>
            </a:r>
            <a:r>
              <a:rPr lang="en-US" sz="2800" dirty="0"/>
              <a:t> data mining:</a:t>
            </a:r>
          </a:p>
          <a:p>
            <a:pPr marL="1085850" lvl="1" indent="-457200" algn="just"/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mining </a:t>
            </a:r>
            <a:r>
              <a:rPr lang="en-US" sz="2800" dirty="0" err="1"/>
              <a:t>adalah</a:t>
            </a:r>
            <a:r>
              <a:rPr lang="en-US" sz="2800" dirty="0"/>
              <a:t> proses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data yang </a:t>
            </a:r>
            <a:r>
              <a:rPr lang="en-US" sz="2800" dirty="0" err="1"/>
              <a:t>dikumpulkan</a:t>
            </a:r>
            <a:r>
              <a:rPr lang="en-US" sz="2800" dirty="0"/>
              <a:t> di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</a:p>
          <a:p>
            <a:pPr marL="1085850" lvl="1" indent="-457200" algn="just"/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data mining </a:t>
            </a:r>
            <a:r>
              <a:rPr lang="en-US" sz="2800" dirty="0" err="1"/>
              <a:t>adalah</a:t>
            </a:r>
            <a:r>
              <a:rPr lang="en-US" sz="2800" dirty="0"/>
              <a:t> data yang </a:t>
            </a:r>
            <a:r>
              <a:rPr lang="en-US" sz="2800" dirty="0" err="1"/>
              <a:t>berjumlah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</a:p>
          <a:p>
            <a:pPr marL="1085850" lvl="1" indent="-457200" algn="just"/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data mining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hubungan-hubungan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pola-pola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indikasi</a:t>
            </a:r>
            <a:r>
              <a:rPr lang="en-US" sz="2800" dirty="0"/>
              <a:t> yang </a:t>
            </a:r>
            <a:r>
              <a:rPr lang="en-US" sz="2800" dirty="0" err="1"/>
              <a:t>bermanfaat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693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>
                <a:solidFill>
                  <a:srgbClr val="000099"/>
                </a:solidFill>
              </a:rPr>
              <a:t>Classification</a:t>
            </a:r>
            <a:r>
              <a:rPr lang="en-US" sz="2800" b="1" dirty="0"/>
              <a:t> </a:t>
            </a:r>
          </a:p>
          <a:p>
            <a:r>
              <a:rPr lang="en-US" sz="2800" b="1" i="1" dirty="0">
                <a:solidFill>
                  <a:srgbClr val="000099"/>
                </a:solidFill>
              </a:rPr>
              <a:t>Clustering</a:t>
            </a:r>
          </a:p>
          <a:p>
            <a:r>
              <a:rPr lang="en-US" sz="2800" dirty="0"/>
              <a:t>Statistical Learning </a:t>
            </a:r>
          </a:p>
          <a:p>
            <a:r>
              <a:rPr lang="en-US" sz="2800" dirty="0"/>
              <a:t>Association Analysis </a:t>
            </a:r>
          </a:p>
          <a:p>
            <a:r>
              <a:rPr lang="en-US" sz="2800" dirty="0"/>
              <a:t>Link Mining </a:t>
            </a:r>
          </a:p>
          <a:p>
            <a:r>
              <a:rPr lang="en-US" sz="2800" dirty="0"/>
              <a:t>Bagging and Boosting </a:t>
            </a:r>
          </a:p>
          <a:p>
            <a:r>
              <a:rPr lang="en-US" sz="2800" dirty="0"/>
              <a:t>Sequential Patterns </a:t>
            </a:r>
          </a:p>
          <a:p>
            <a:r>
              <a:rPr lang="en-US" sz="2800" dirty="0"/>
              <a:t>Integrated Mining </a:t>
            </a:r>
          </a:p>
          <a:p>
            <a:r>
              <a:rPr lang="en-US" sz="2800" dirty="0"/>
              <a:t>Rough Sets </a:t>
            </a:r>
          </a:p>
          <a:p>
            <a:r>
              <a:rPr lang="en-US" sz="2800" dirty="0"/>
              <a:t>Graph Mining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056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Classification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3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i="1" dirty="0" err="1">
                <a:solidFill>
                  <a:srgbClr val="000099"/>
                </a:solidFill>
              </a:rPr>
              <a:t>Klasifikasi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proses </a:t>
            </a:r>
            <a:r>
              <a:rPr lang="en-US" sz="3200" dirty="0" err="1"/>
              <a:t>pengelom-pokan</a:t>
            </a:r>
            <a:r>
              <a:rPr lang="en-US" sz="3200" dirty="0"/>
              <a:t> data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didasarkan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ciri-ciri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kelas-kelas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ditentukan</a:t>
            </a:r>
            <a:r>
              <a:rPr lang="en-US" sz="3200" dirty="0"/>
              <a:t> pula. </a:t>
            </a:r>
          </a:p>
          <a:p>
            <a:pPr algn="just"/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yang </a:t>
            </a:r>
            <a:r>
              <a:rPr lang="en-US" sz="3200" dirty="0" err="1"/>
              <a:t>cukup</a:t>
            </a:r>
            <a:r>
              <a:rPr lang="en-US" sz="3200" dirty="0"/>
              <a:t> </a:t>
            </a:r>
            <a:r>
              <a:rPr lang="en-US" sz="3200" dirty="0" err="1"/>
              <a:t>dikenal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klasifikasi</a:t>
            </a:r>
            <a:r>
              <a:rPr lang="en-US" sz="3200" dirty="0"/>
              <a:t>, </a:t>
            </a:r>
            <a:r>
              <a:rPr lang="en-US" sz="3200" dirty="0" err="1"/>
              <a:t>antara</a:t>
            </a:r>
            <a:r>
              <a:rPr lang="en-US" sz="3200" dirty="0"/>
              <a:t> lain:</a:t>
            </a:r>
          </a:p>
          <a:p>
            <a:pPr lvl="1" algn="just"/>
            <a:r>
              <a:rPr lang="en-US" sz="3200" dirty="0"/>
              <a:t>Naive Bayes </a:t>
            </a:r>
          </a:p>
          <a:p>
            <a:pPr lvl="1" algn="just"/>
            <a:r>
              <a:rPr lang="en-US" sz="3200" dirty="0"/>
              <a:t>K Nearest </a:t>
            </a:r>
            <a:r>
              <a:rPr lang="en-US" sz="3200" dirty="0" err="1"/>
              <a:t>Neighbours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/>
              <a:t>K</a:t>
            </a:r>
            <a:r>
              <a:rPr lang="en-US" sz="3200" dirty="0" smtClean="0"/>
              <a:t>-NN</a:t>
            </a:r>
            <a:r>
              <a:rPr lang="en-US" sz="3200" dirty="0"/>
              <a:t>)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301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Naïve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501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Teorema</a:t>
            </a:r>
            <a:r>
              <a:rPr lang="en-US" sz="3200" dirty="0"/>
              <a:t> Bayes: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		P(C|X) = P(X|C)·P(C) / P(X)</a:t>
            </a:r>
          </a:p>
          <a:p>
            <a:pPr lvl="1"/>
            <a:r>
              <a:rPr lang="en-US" sz="3200" dirty="0"/>
              <a:t>P(X)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konstan</a:t>
            </a:r>
            <a:r>
              <a:rPr lang="en-US" sz="3200" dirty="0"/>
              <a:t> </a:t>
            </a:r>
            <a:r>
              <a:rPr lang="en-US" sz="3200" dirty="0" err="1"/>
              <a:t>utk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klas</a:t>
            </a:r>
            <a:endParaRPr lang="en-US" sz="3200" dirty="0"/>
          </a:p>
          <a:p>
            <a:pPr lvl="1"/>
            <a:r>
              <a:rPr lang="en-US" sz="3200" dirty="0"/>
              <a:t>P(C)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frek</a:t>
            </a:r>
            <a:r>
              <a:rPr lang="en-US" sz="3200" dirty="0"/>
              <a:t> </a:t>
            </a:r>
            <a:r>
              <a:rPr lang="en-US" sz="3200" dirty="0" err="1"/>
              <a:t>relatif</a:t>
            </a:r>
            <a:r>
              <a:rPr lang="en-US" sz="3200" dirty="0"/>
              <a:t> sample </a:t>
            </a:r>
            <a:r>
              <a:rPr lang="en-US" sz="3200" dirty="0" err="1"/>
              <a:t>klas</a:t>
            </a:r>
            <a:r>
              <a:rPr lang="en-US" sz="3200" dirty="0"/>
              <a:t> C </a:t>
            </a:r>
          </a:p>
          <a:p>
            <a:r>
              <a:rPr lang="en-US" sz="3200" dirty="0" err="1"/>
              <a:t>Dicari</a:t>
            </a:r>
            <a:r>
              <a:rPr lang="en-US" sz="3200" dirty="0"/>
              <a:t> P(C|X)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maksimum</a:t>
            </a:r>
            <a:r>
              <a:rPr lang="en-US" sz="3200" dirty="0"/>
              <a:t>,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halnya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P(X|C)·P(C)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maksimum</a:t>
            </a:r>
            <a:endParaRPr lang="en-US" sz="3200" dirty="0"/>
          </a:p>
          <a:p>
            <a:r>
              <a:rPr lang="en-US" sz="3200" dirty="0" err="1"/>
              <a:t>Masalah</a:t>
            </a:r>
            <a:r>
              <a:rPr lang="en-US" sz="3200" dirty="0"/>
              <a:t>: </a:t>
            </a:r>
            <a:r>
              <a:rPr lang="en-US" sz="3200" dirty="0" err="1"/>
              <a:t>menghitung</a:t>
            </a:r>
            <a:r>
              <a:rPr lang="en-US" sz="3200" dirty="0"/>
              <a:t> P(X|C)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!</a:t>
            </a:r>
          </a:p>
          <a:p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711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diberikan</a:t>
            </a:r>
            <a:r>
              <a:rPr lang="en-US" sz="3200" dirty="0"/>
              <a:t> k </a:t>
            </a:r>
            <a:r>
              <a:rPr lang="en-US" sz="3200" dirty="0" err="1"/>
              <a:t>atribut</a:t>
            </a:r>
            <a:r>
              <a:rPr lang="en-US" sz="3200" dirty="0"/>
              <a:t>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bebas</a:t>
            </a:r>
            <a:r>
              <a:rPr lang="en-US" sz="3200" dirty="0"/>
              <a:t> (</a:t>
            </a:r>
            <a:r>
              <a:rPr lang="en-US" sz="3200" i="1" dirty="0"/>
              <a:t>independence</a:t>
            </a:r>
            <a:r>
              <a:rPr lang="en-US" sz="3200" dirty="0"/>
              <a:t>),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probabilitas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diberikan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		P(</a:t>
            </a:r>
            <a:r>
              <a:rPr lang="en-US" sz="3200" i="1" dirty="0"/>
              <a:t>x</a:t>
            </a:r>
            <a:r>
              <a:rPr lang="en-US" sz="3200" baseline="-25000" dirty="0"/>
              <a:t>1</a:t>
            </a:r>
            <a:r>
              <a:rPr lang="en-US" sz="3200" dirty="0"/>
              <a:t>,…,</a:t>
            </a:r>
            <a:r>
              <a:rPr lang="en-US" sz="3200" i="1" dirty="0" err="1"/>
              <a:t>x</a:t>
            </a:r>
            <a:r>
              <a:rPr lang="en-US" sz="3200" baseline="-25000" dirty="0" err="1"/>
              <a:t>k</a:t>
            </a:r>
            <a:r>
              <a:rPr lang="en-US" sz="3200" dirty="0" err="1"/>
              <a:t>|C</a:t>
            </a:r>
            <a:r>
              <a:rPr lang="en-US" sz="3200" dirty="0"/>
              <a:t>) = P(</a:t>
            </a:r>
            <a:r>
              <a:rPr lang="en-US" sz="3200" i="1" dirty="0"/>
              <a:t>x</a:t>
            </a:r>
            <a:r>
              <a:rPr lang="en-US" sz="3200" baseline="-25000" dirty="0"/>
              <a:t>1</a:t>
            </a:r>
            <a:r>
              <a:rPr lang="en-US" sz="3200" dirty="0"/>
              <a:t>|C) x … x P(</a:t>
            </a:r>
            <a:r>
              <a:rPr lang="en-US" sz="3200" i="1" dirty="0" err="1"/>
              <a:t>x</a:t>
            </a:r>
            <a:r>
              <a:rPr lang="en-US" sz="3200" baseline="-25000" dirty="0" err="1"/>
              <a:t>k</a:t>
            </a:r>
            <a:r>
              <a:rPr lang="en-US" sz="3200" dirty="0" err="1"/>
              <a:t>|C</a:t>
            </a:r>
            <a:r>
              <a:rPr lang="en-US" sz="3200" dirty="0"/>
              <a:t>) </a:t>
            </a:r>
          </a:p>
          <a:p>
            <a:endParaRPr lang="en-US" sz="3200" dirty="0"/>
          </a:p>
          <a:p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ke-i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/>
              <a:t>diskret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P(</a:t>
            </a:r>
            <a:r>
              <a:rPr lang="en-US" sz="3200" i="1" dirty="0" err="1"/>
              <a:t>x</a:t>
            </a:r>
            <a:r>
              <a:rPr lang="en-US" sz="3200" baseline="-25000" dirty="0" err="1"/>
              <a:t>i</a:t>
            </a:r>
            <a:r>
              <a:rPr lang="en-US" sz="3200" dirty="0" err="1"/>
              <a:t>|C</a:t>
            </a:r>
            <a:r>
              <a:rPr lang="en-US" sz="3200" dirty="0"/>
              <a:t>) </a:t>
            </a:r>
            <a:r>
              <a:rPr lang="en-US" sz="3200" dirty="0" err="1"/>
              <a:t>diestimasi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frekwensi</a:t>
            </a:r>
            <a:r>
              <a:rPr lang="en-US" sz="3200" dirty="0"/>
              <a:t> </a:t>
            </a:r>
            <a:r>
              <a:rPr lang="en-US" sz="3200" dirty="0" err="1"/>
              <a:t>relatif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sampel</a:t>
            </a:r>
            <a:r>
              <a:rPr lang="en-US" sz="3200" dirty="0"/>
              <a:t> yang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i="1" dirty="0"/>
              <a:t>x</a:t>
            </a:r>
            <a:r>
              <a:rPr lang="en-US" sz="3200" baseline="-25000" dirty="0"/>
              <a:t>i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375584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ke-i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/>
              <a:t>kontinu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P(</a:t>
            </a:r>
            <a:r>
              <a:rPr lang="en-US" sz="3200" i="1" dirty="0" err="1"/>
              <a:t>x</a:t>
            </a:r>
            <a:r>
              <a:rPr lang="en-US" sz="3200" baseline="-25000" dirty="0" err="1"/>
              <a:t>i</a:t>
            </a:r>
            <a:r>
              <a:rPr lang="en-US" sz="3200" dirty="0" err="1"/>
              <a:t>|C</a:t>
            </a:r>
            <a:r>
              <a:rPr lang="en-US" sz="3200" dirty="0"/>
              <a:t>) </a:t>
            </a:r>
            <a:r>
              <a:rPr lang="en-US" sz="3200" dirty="0" err="1"/>
              <a:t>diestimasi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densitas</a:t>
            </a:r>
            <a:r>
              <a:rPr lang="en-US" sz="3200" dirty="0"/>
              <a:t> Gauss.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sz="32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None/>
            </a:pPr>
            <a:r>
              <a:rPr lang="es-ES" sz="3200" dirty="0"/>
              <a:t>	</a:t>
            </a:r>
            <a:r>
              <a:rPr lang="es-ES" sz="3200" dirty="0" err="1"/>
              <a:t>dengan</a:t>
            </a:r>
            <a:r>
              <a:rPr lang="es-E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</a:t>
            </a:r>
            <a:r>
              <a:rPr lang="es-ES" sz="3200" dirty="0"/>
              <a:t> = mean, dan </a:t>
            </a:r>
            <a:r>
              <a:rPr lang="en-US" sz="3200" dirty="0">
                <a:sym typeface="Symbol" panose="05050102010706020507" pitchFamily="18" charset="2"/>
              </a:rPr>
              <a:t></a:t>
            </a:r>
            <a:r>
              <a:rPr lang="es-ES" sz="3200" dirty="0"/>
              <a:t> = </a:t>
            </a:r>
            <a:r>
              <a:rPr lang="es-ES" sz="3200" dirty="0" err="1"/>
              <a:t>deviasi</a:t>
            </a:r>
            <a:r>
              <a:rPr lang="es-ES" sz="3200" dirty="0"/>
              <a:t> </a:t>
            </a:r>
            <a:r>
              <a:rPr lang="es-ES" sz="3200" dirty="0" err="1"/>
              <a:t>standar</a:t>
            </a:r>
            <a:r>
              <a:rPr lang="es-ES" sz="3200" dirty="0"/>
              <a:t>.</a:t>
            </a:r>
            <a:r>
              <a:rPr lang="en-US" sz="3200" dirty="0"/>
              <a:t>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62980"/>
              </p:ext>
            </p:extLst>
          </p:nvPr>
        </p:nvGraphicFramePr>
        <p:xfrm>
          <a:off x="2348117" y="3028811"/>
          <a:ext cx="35687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295400" imgH="482600" progId="Equation.3">
                  <p:embed/>
                </p:oleObj>
              </mc:Choice>
              <mc:Fallback>
                <p:oleObj name="Equation" r:id="rId3" imgW="1295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117" y="3028811"/>
                        <a:ext cx="3568700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65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232139"/>
            <a:ext cx="9210675" cy="5038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5494" y="1350587"/>
            <a:ext cx="3006970" cy="1758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7645" y="2464159"/>
            <a:ext cx="20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We Are Here!!!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38662" y="1232139"/>
            <a:ext cx="247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Ready For Mid Test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031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Contoh</a:t>
            </a:r>
            <a:r>
              <a:rPr lang="es-ES" sz="2800" dirty="0"/>
              <a:t>:</a:t>
            </a:r>
          </a:p>
          <a:p>
            <a:pPr lvl="1"/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mendirikan</a:t>
            </a:r>
            <a:r>
              <a:rPr lang="en-US" sz="2800" dirty="0"/>
              <a:t> </a:t>
            </a:r>
            <a:r>
              <a:rPr lang="en-US" sz="2800" dirty="0" err="1"/>
              <a:t>perumahan</a:t>
            </a:r>
            <a:r>
              <a:rPr lang="en-US" sz="2800" dirty="0"/>
              <a:t>,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dihimpun</a:t>
            </a:r>
            <a:r>
              <a:rPr lang="en-US" sz="2800" dirty="0"/>
              <a:t> 10 </a:t>
            </a:r>
            <a:r>
              <a:rPr lang="en-US" sz="2800" dirty="0" err="1"/>
              <a:t>aturan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Ada 4 </a:t>
            </a:r>
            <a:r>
              <a:rPr lang="en-US" sz="2800" dirty="0" err="1"/>
              <a:t>atribut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 </a:t>
            </a:r>
          </a:p>
          <a:p>
            <a:pPr lvl="2"/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tanah</a:t>
            </a:r>
            <a:r>
              <a:rPr lang="en-US" sz="2800" dirty="0"/>
              <a:t> per meter </a:t>
            </a:r>
            <a:r>
              <a:rPr lang="en-US" sz="2800" dirty="0" err="1"/>
              <a:t>persegi</a:t>
            </a:r>
            <a:r>
              <a:rPr lang="en-US" sz="2800" dirty="0"/>
              <a:t> (C1), </a:t>
            </a:r>
          </a:p>
          <a:p>
            <a:pPr lvl="2"/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</a:t>
            </a:r>
            <a:r>
              <a:rPr lang="en-US" sz="2800" dirty="0" err="1"/>
              <a:t>kota</a:t>
            </a:r>
            <a:r>
              <a:rPr lang="en-US" sz="2800" dirty="0"/>
              <a:t> (C2), </a:t>
            </a:r>
          </a:p>
          <a:p>
            <a:pPr lvl="2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tidaknya</a:t>
            </a:r>
            <a:r>
              <a:rPr lang="en-US" sz="2800" dirty="0"/>
              <a:t> </a:t>
            </a:r>
            <a:r>
              <a:rPr lang="en-US" sz="2800" dirty="0" err="1"/>
              <a:t>angkutan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di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(C3),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 lvl="2"/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perumahan</a:t>
            </a:r>
            <a:r>
              <a:rPr lang="en-US" sz="2800" dirty="0"/>
              <a:t> (C4).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1250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6866" y="1172650"/>
            <a:ext cx="4038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endParaRPr lang="es-ES" sz="2000" dirty="0" smtClean="0"/>
          </a:p>
          <a:p>
            <a:endParaRPr lang="es-E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60737789"/>
              </p:ext>
            </p:extLst>
          </p:nvPr>
        </p:nvGraphicFramePr>
        <p:xfrm>
          <a:off x="858576" y="1689942"/>
          <a:ext cx="7970837" cy="4587875"/>
        </p:xfrm>
        <a:graphic>
          <a:graphicData uri="http://schemas.openxmlformats.org/drawingml/2006/table">
            <a:tbl>
              <a:tblPr/>
              <a:tblGrid>
                <a:gridCol w="1425575"/>
                <a:gridCol w="1576387"/>
                <a:gridCol w="1509713"/>
                <a:gridCol w="1766887"/>
                <a:gridCol w="1692275"/>
              </a:tblGrid>
              <a:tr h="930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Aturan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 tanah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(C1)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Jarak dari pusat kota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(C2)</a:t>
                      </a:r>
                      <a:endParaRPr kumimoji="0" lang="da-D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 angkutan umum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(C3)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Dipilih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perumahan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(C4)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9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Murah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Dekat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Dekat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Mahal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Dekat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Mahal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Jauh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Mahal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Jauh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Murah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Jauh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Murah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Mahal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Jauh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8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81954"/>
            <a:ext cx="7886700" cy="421011"/>
          </a:xfrm>
        </p:spPr>
        <p:txBody>
          <a:bodyPr>
            <a:noAutofit/>
          </a:bodyPr>
          <a:lstStyle/>
          <a:p>
            <a:pPr lvl="1"/>
            <a:r>
              <a:rPr lang="it-IT" sz="2800" dirty="0"/>
              <a:t>Probabilitas kemunculan setiap nilai untuk atribut </a:t>
            </a:r>
            <a:r>
              <a:rPr lang="it-IT" sz="2800" dirty="0">
                <a:solidFill>
                  <a:srgbClr val="000099"/>
                </a:solidFill>
              </a:rPr>
              <a:t>Harga Tanah</a:t>
            </a:r>
            <a:r>
              <a:rPr lang="it-IT" sz="2800" dirty="0"/>
              <a:t> (C1)</a:t>
            </a:r>
            <a:endParaRPr lang="es-ES" sz="2800" dirty="0"/>
          </a:p>
          <a:p>
            <a:pPr lvl="1"/>
            <a:endParaRPr lang="en-US" sz="2800" dirty="0"/>
          </a:p>
        </p:txBody>
      </p:sp>
      <p:graphicFrame>
        <p:nvGraphicFramePr>
          <p:cNvPr id="5" name="Group 1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663888"/>
              </p:ext>
            </p:extLst>
          </p:nvPr>
        </p:nvGraphicFramePr>
        <p:xfrm>
          <a:off x="628650" y="2391955"/>
          <a:ext cx="8108950" cy="3148650"/>
        </p:xfrm>
        <a:graphic>
          <a:graphicData uri="http://schemas.openxmlformats.org/drawingml/2006/table">
            <a:tbl>
              <a:tblPr/>
              <a:tblGrid>
                <a:gridCol w="1768475"/>
                <a:gridCol w="1708150"/>
                <a:gridCol w="1654175"/>
                <a:gridCol w="1489075"/>
                <a:gridCol w="1489075"/>
              </a:tblGrid>
              <a:tr h="771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 tanah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 kejadian “Dipilih”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Probabilitas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Murah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Mahal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54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6808" y="1323364"/>
            <a:ext cx="786288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800" dirty="0" smtClean="0"/>
              <a:t>Probabilitas kemunculan setiap nilai untuk atribut </a:t>
            </a:r>
            <a:r>
              <a:rPr lang="es-ES" sz="2800" dirty="0" err="1" smtClean="0">
                <a:solidFill>
                  <a:srgbClr val="000099"/>
                </a:solidFill>
              </a:rPr>
              <a:t>Jarak</a:t>
            </a:r>
            <a:r>
              <a:rPr lang="es-ES" sz="2800" dirty="0" smtClean="0">
                <a:solidFill>
                  <a:srgbClr val="000099"/>
                </a:solidFill>
              </a:rPr>
              <a:t> </a:t>
            </a:r>
            <a:r>
              <a:rPr lang="es-ES" sz="2800" dirty="0" err="1" smtClean="0">
                <a:solidFill>
                  <a:srgbClr val="000099"/>
                </a:solidFill>
              </a:rPr>
              <a:t>dari</a:t>
            </a:r>
            <a:r>
              <a:rPr lang="es-ES" sz="2800" dirty="0" smtClean="0">
                <a:solidFill>
                  <a:srgbClr val="000099"/>
                </a:solidFill>
              </a:rPr>
              <a:t> </a:t>
            </a:r>
            <a:r>
              <a:rPr lang="es-ES" sz="2800" dirty="0" err="1" smtClean="0">
                <a:solidFill>
                  <a:srgbClr val="000099"/>
                </a:solidFill>
              </a:rPr>
              <a:t>pusat</a:t>
            </a:r>
            <a:r>
              <a:rPr lang="es-ES" sz="2800" dirty="0" smtClean="0">
                <a:solidFill>
                  <a:srgbClr val="000099"/>
                </a:solidFill>
              </a:rPr>
              <a:t> </a:t>
            </a:r>
            <a:r>
              <a:rPr lang="es-ES" sz="2800" dirty="0" err="1" smtClean="0">
                <a:solidFill>
                  <a:srgbClr val="000099"/>
                </a:solidFill>
              </a:rPr>
              <a:t>kota</a:t>
            </a:r>
            <a:r>
              <a:rPr lang="es-ES" sz="2800" dirty="0" smtClean="0"/>
              <a:t> </a:t>
            </a:r>
            <a:r>
              <a:rPr lang="it-IT" sz="2800" dirty="0" smtClean="0"/>
              <a:t>(C2)</a:t>
            </a:r>
            <a:endParaRPr lang="es-ES" sz="2800" dirty="0" smtClean="0"/>
          </a:p>
          <a:p>
            <a:pPr lvl="1"/>
            <a:endParaRPr lang="en-US" sz="2800" dirty="0"/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495578"/>
              </p:ext>
            </p:extLst>
          </p:nvPr>
        </p:nvGraphicFramePr>
        <p:xfrm>
          <a:off x="584433" y="2404120"/>
          <a:ext cx="8108950" cy="3148650"/>
        </p:xfrm>
        <a:graphic>
          <a:graphicData uri="http://schemas.openxmlformats.org/drawingml/2006/table">
            <a:tbl>
              <a:tblPr/>
              <a:tblGrid>
                <a:gridCol w="1768475"/>
                <a:gridCol w="1708150"/>
                <a:gridCol w="1654175"/>
                <a:gridCol w="1489075"/>
                <a:gridCol w="1489075"/>
              </a:tblGrid>
              <a:tr h="771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 tanah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 kejadian “Dipilih”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Probabilitas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Dekat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Sedang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Jauh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7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6808" y="1323364"/>
            <a:ext cx="786288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800" dirty="0"/>
              <a:t>Probabilitas kemunculan setiap nilai untuk atribut </a:t>
            </a:r>
            <a:r>
              <a:rPr lang="es-ES" sz="2800" dirty="0">
                <a:solidFill>
                  <a:srgbClr val="000099"/>
                </a:solidFill>
              </a:rPr>
              <a:t>Ada </a:t>
            </a:r>
            <a:r>
              <a:rPr lang="es-ES" sz="2800" dirty="0" err="1">
                <a:solidFill>
                  <a:srgbClr val="000099"/>
                </a:solidFill>
              </a:rPr>
              <a:t>angkutan</a:t>
            </a:r>
            <a:r>
              <a:rPr lang="es-ES" sz="2800" dirty="0">
                <a:solidFill>
                  <a:srgbClr val="000099"/>
                </a:solidFill>
              </a:rPr>
              <a:t> </a:t>
            </a:r>
            <a:r>
              <a:rPr lang="es-ES" sz="2800" dirty="0" err="1">
                <a:solidFill>
                  <a:srgbClr val="000099"/>
                </a:solidFill>
              </a:rPr>
              <a:t>umum</a:t>
            </a:r>
            <a:r>
              <a:rPr lang="es-ES" sz="2800" dirty="0"/>
              <a:t> </a:t>
            </a:r>
            <a:r>
              <a:rPr lang="it-IT" sz="2800" dirty="0"/>
              <a:t>(C3)</a:t>
            </a:r>
            <a:endParaRPr lang="es-ES" sz="2800" dirty="0"/>
          </a:p>
          <a:p>
            <a:pPr lvl="1"/>
            <a:endParaRPr lang="en-US" sz="2800" dirty="0"/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ph sz="half" idx="4294967295"/>
          </p:nvPr>
        </p:nvGraphicFramePr>
        <p:xfrm>
          <a:off x="609600" y="2576513"/>
          <a:ext cx="8108950" cy="2683512"/>
        </p:xfrm>
        <a:graphic>
          <a:graphicData uri="http://schemas.openxmlformats.org/drawingml/2006/table">
            <a:tbl>
              <a:tblPr/>
              <a:tblGrid>
                <a:gridCol w="1768475"/>
                <a:gridCol w="1708150"/>
                <a:gridCol w="1654175"/>
                <a:gridCol w="1489075"/>
                <a:gridCol w="1489075"/>
              </a:tblGrid>
              <a:tr h="771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 tanah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 kejadian “Dipilih”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Probabilitas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2/5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95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6808" y="1323364"/>
            <a:ext cx="786288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800" dirty="0"/>
              <a:t>Probabilitas kemunculan setiap nilai untuk atribut </a:t>
            </a:r>
            <a:r>
              <a:rPr lang="es-ES" sz="2800" dirty="0" err="1">
                <a:solidFill>
                  <a:srgbClr val="000099"/>
                </a:solidFill>
              </a:rPr>
              <a:t>Dipilih</a:t>
            </a:r>
            <a:r>
              <a:rPr lang="es-ES" sz="2800" dirty="0">
                <a:solidFill>
                  <a:srgbClr val="000099"/>
                </a:solidFill>
              </a:rPr>
              <a:t> </a:t>
            </a:r>
            <a:r>
              <a:rPr lang="es-ES" sz="2800" dirty="0" err="1">
                <a:solidFill>
                  <a:srgbClr val="000099"/>
                </a:solidFill>
              </a:rPr>
              <a:t>untuk</a:t>
            </a:r>
            <a:r>
              <a:rPr lang="es-ES" sz="2800" dirty="0">
                <a:solidFill>
                  <a:srgbClr val="000099"/>
                </a:solidFill>
              </a:rPr>
              <a:t> </a:t>
            </a:r>
            <a:r>
              <a:rPr lang="es-ES" sz="2800" dirty="0" err="1">
                <a:solidFill>
                  <a:srgbClr val="000099"/>
                </a:solidFill>
              </a:rPr>
              <a:t>perumahan</a:t>
            </a:r>
            <a:r>
              <a:rPr lang="es-ES" sz="2800" dirty="0"/>
              <a:t> </a:t>
            </a:r>
            <a:r>
              <a:rPr lang="it-IT" sz="2800" dirty="0"/>
              <a:t>(C4)</a:t>
            </a:r>
            <a:endParaRPr lang="es-ES" sz="2800" dirty="0"/>
          </a:p>
          <a:p>
            <a:pPr marL="342900" lvl="1" indent="0">
              <a:buNone/>
            </a:pPr>
            <a:endParaRPr lang="en-US" sz="2800" dirty="0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ph sz="half" idx="4294967295"/>
          </p:nvPr>
        </p:nvGraphicFramePr>
        <p:xfrm>
          <a:off x="609600" y="2576513"/>
          <a:ext cx="8108950" cy="1753236"/>
        </p:xfrm>
        <a:graphic>
          <a:graphicData uri="http://schemas.openxmlformats.org/drawingml/2006/table">
            <a:tbl>
              <a:tblPr/>
              <a:tblGrid>
                <a:gridCol w="1768475"/>
                <a:gridCol w="1708150"/>
                <a:gridCol w="1654175"/>
                <a:gridCol w="1489075"/>
                <a:gridCol w="1489075"/>
              </a:tblGrid>
              <a:tr h="771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 tanah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 kejadian “Dipilih”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Probabilitas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1/2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1/2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9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Berdasarkan</a:t>
            </a:r>
            <a:r>
              <a:rPr lang="en-US" sz="2800" dirty="0"/>
              <a:t> data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tanah</a:t>
            </a:r>
            <a:r>
              <a:rPr lang="en-US" sz="2800" dirty="0"/>
              <a:t> MAHAL,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</a:t>
            </a:r>
            <a:r>
              <a:rPr lang="en-US" sz="2800" dirty="0" err="1"/>
              <a:t>kota</a:t>
            </a:r>
            <a:r>
              <a:rPr lang="en-US" sz="2800" dirty="0"/>
              <a:t> SEDANG, </a:t>
            </a:r>
            <a:r>
              <a:rPr lang="en-US" sz="2800" dirty="0" err="1"/>
              <a:t>dan</a:t>
            </a:r>
            <a:r>
              <a:rPr lang="en-US" sz="2800" dirty="0"/>
              <a:t> ADA </a:t>
            </a:r>
            <a:r>
              <a:rPr lang="en-US" sz="2800" dirty="0" err="1"/>
              <a:t>angkutan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dihitung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/>
              <a:t>Likelihood </a:t>
            </a:r>
            <a:r>
              <a:rPr lang="en-US" sz="2800" dirty="0" err="1"/>
              <a:t>Ya</a:t>
            </a:r>
            <a:r>
              <a:rPr lang="en-US" sz="2800" dirty="0"/>
              <a:t> =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1/5 x 2/5 x 1/5 x 5/10 = 2/125 = 0,008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800" dirty="0"/>
          </a:p>
          <a:p>
            <a:pPr lvl="1"/>
            <a:r>
              <a:rPr lang="en-US" sz="2800" dirty="0"/>
              <a:t>Likelihood </a:t>
            </a:r>
            <a:r>
              <a:rPr lang="en-US" sz="2800" dirty="0" err="1"/>
              <a:t>Tidak</a:t>
            </a:r>
            <a:r>
              <a:rPr lang="en-US" sz="2800" dirty="0"/>
              <a:t> =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3/5 x 1/5 x 3/5 x 5/10 = 2/125 = 0,036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5417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likelihood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= 1.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= 	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= 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5382"/>
              </p:ext>
            </p:extLst>
          </p:nvPr>
        </p:nvGraphicFramePr>
        <p:xfrm>
          <a:off x="3112293" y="2621735"/>
          <a:ext cx="29194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3" imgW="1409700" imgH="419100" progId="Equation.3">
                  <p:embed/>
                </p:oleObj>
              </mc:Choice>
              <mc:Fallback>
                <p:oleObj name="Equation" r:id="rId3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293" y="2621735"/>
                        <a:ext cx="29194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2400"/>
              </p:ext>
            </p:extLst>
          </p:nvPr>
        </p:nvGraphicFramePr>
        <p:xfrm>
          <a:off x="3494218" y="3712540"/>
          <a:ext cx="31226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218" y="3712540"/>
                        <a:ext cx="3122613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62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0422" y="1239474"/>
            <a:ext cx="4038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err="1" smtClean="0"/>
              <a:t>Modifikasi</a:t>
            </a:r>
            <a:r>
              <a:rPr lang="en-US" sz="2800" dirty="0" smtClean="0"/>
              <a:t> data </a:t>
            </a:r>
            <a:endParaRPr lang="es-ES" sz="2800" dirty="0" smtClean="0"/>
          </a:p>
          <a:p>
            <a:endParaRPr lang="es-ES" sz="2800" dirty="0" smtClean="0"/>
          </a:p>
          <a:p>
            <a:pPr lvl="1"/>
            <a:endParaRPr lang="en-US" sz="280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80545903"/>
              </p:ext>
            </p:extLst>
          </p:nvPr>
        </p:nvGraphicFramePr>
        <p:xfrm>
          <a:off x="799853" y="1823590"/>
          <a:ext cx="7970837" cy="4587875"/>
        </p:xfrm>
        <a:graphic>
          <a:graphicData uri="http://schemas.openxmlformats.org/drawingml/2006/table">
            <a:tbl>
              <a:tblPr/>
              <a:tblGrid>
                <a:gridCol w="1425575"/>
                <a:gridCol w="1576387"/>
                <a:gridCol w="1509713"/>
                <a:gridCol w="1766887"/>
                <a:gridCol w="1692275"/>
              </a:tblGrid>
              <a:tr h="930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Aturan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Harga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tanah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(C1)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Jarak dari pusat kota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(C2)</a:t>
                      </a:r>
                      <a:endParaRPr kumimoji="0" lang="da-D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 angkutan umum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(C3)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Dipilih untuk perumahan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(C4)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9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9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4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06866" y="1222696"/>
            <a:ext cx="786288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2800" dirty="0" smtClean="0"/>
              <a:t>Probabilitas kemunculan setiap nilai untuk atribut </a:t>
            </a:r>
            <a:r>
              <a:rPr lang="it-IT" sz="2800" dirty="0" smtClean="0">
                <a:solidFill>
                  <a:srgbClr val="000099"/>
                </a:solidFill>
              </a:rPr>
              <a:t>Harga Tanah</a:t>
            </a:r>
            <a:r>
              <a:rPr lang="it-IT" sz="2800" dirty="0" smtClean="0"/>
              <a:t> (C1)</a:t>
            </a:r>
            <a:endParaRPr lang="es-ES" sz="2800" dirty="0" smtClean="0"/>
          </a:p>
          <a:p>
            <a:pPr lvl="1"/>
            <a:endParaRPr lang="en-US" sz="2800" dirty="0"/>
          </a:p>
        </p:txBody>
      </p:sp>
      <p:graphicFrame>
        <p:nvGraphicFramePr>
          <p:cNvPr id="9" name="Group 18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11397235"/>
              </p:ext>
            </p:extLst>
          </p:nvPr>
        </p:nvGraphicFramePr>
        <p:xfrm>
          <a:off x="926183" y="2127571"/>
          <a:ext cx="7558087" cy="3823335"/>
        </p:xfrm>
        <a:graphic>
          <a:graphicData uri="http://schemas.openxmlformats.org/drawingml/2006/table">
            <a:tbl>
              <a:tblPr/>
              <a:tblGrid>
                <a:gridCol w="2971800"/>
                <a:gridCol w="2376487"/>
                <a:gridCol w="2209800"/>
              </a:tblGrid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700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Deviasi standar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168,8787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261,9637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4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Pendahuluan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Data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Model </a:t>
            </a:r>
            <a:r>
              <a:rPr lang="en-US" sz="2400" dirty="0" err="1" smtClean="0"/>
              <a:t>Datamining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Klasifikasi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022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883" y="1324374"/>
            <a:ext cx="7898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400" dirty="0"/>
              <a:t>Probabilitas kemunculan setiap nilai untuk atribut </a:t>
            </a:r>
            <a:r>
              <a:rPr lang="es-ES" sz="2400" dirty="0" err="1">
                <a:solidFill>
                  <a:srgbClr val="000099"/>
                </a:solidFill>
              </a:rPr>
              <a:t>Jarak</a:t>
            </a:r>
            <a:r>
              <a:rPr lang="es-ES" sz="2400" dirty="0">
                <a:solidFill>
                  <a:srgbClr val="000099"/>
                </a:solidFill>
              </a:rPr>
              <a:t> </a:t>
            </a:r>
            <a:r>
              <a:rPr lang="es-ES" sz="2400" dirty="0" err="1">
                <a:solidFill>
                  <a:srgbClr val="000099"/>
                </a:solidFill>
              </a:rPr>
              <a:t>dari</a:t>
            </a:r>
            <a:r>
              <a:rPr lang="es-ES" sz="2400" dirty="0">
                <a:solidFill>
                  <a:srgbClr val="000099"/>
                </a:solidFill>
              </a:rPr>
              <a:t> </a:t>
            </a:r>
            <a:r>
              <a:rPr lang="es-ES" sz="2400" dirty="0" err="1">
                <a:solidFill>
                  <a:srgbClr val="000099"/>
                </a:solidFill>
              </a:rPr>
              <a:t>pusat</a:t>
            </a:r>
            <a:r>
              <a:rPr lang="es-ES" sz="2400" dirty="0">
                <a:solidFill>
                  <a:srgbClr val="000099"/>
                </a:solidFill>
              </a:rPr>
              <a:t> </a:t>
            </a:r>
            <a:r>
              <a:rPr lang="es-ES" sz="2400" dirty="0" err="1">
                <a:solidFill>
                  <a:srgbClr val="000099"/>
                </a:solidFill>
              </a:rPr>
              <a:t>kota</a:t>
            </a:r>
            <a:r>
              <a:rPr lang="es-ES" sz="2400" dirty="0"/>
              <a:t> </a:t>
            </a:r>
            <a:r>
              <a:rPr lang="it-IT" sz="2400" dirty="0"/>
              <a:t>(C2)</a:t>
            </a:r>
            <a:endParaRPr lang="es-E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Group 18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72426419"/>
              </p:ext>
            </p:extLst>
          </p:nvPr>
        </p:nvGraphicFramePr>
        <p:xfrm>
          <a:off x="1231886" y="2285593"/>
          <a:ext cx="7010400" cy="3839210"/>
        </p:xfrm>
        <a:graphic>
          <a:graphicData uri="http://schemas.openxmlformats.org/drawingml/2006/table">
            <a:tbl>
              <a:tblPr/>
              <a:tblGrid>
                <a:gridCol w="2971800"/>
                <a:gridCol w="1966912"/>
                <a:gridCol w="2071688"/>
              </a:tblGrid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Ya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Mean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Deviasi standar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4,8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3,9623</a:t>
                      </a:r>
                      <a:endParaRPr kumimoji="0" lang="it-IT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17,2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6,3008</a:t>
                      </a:r>
                      <a:endParaRPr kumimoji="0" lang="it-I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6049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C1 = 300, C2 = 17, C3 =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40900"/>
              </p:ext>
            </p:extLst>
          </p:nvPr>
        </p:nvGraphicFramePr>
        <p:xfrm>
          <a:off x="1539686" y="2213442"/>
          <a:ext cx="56626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3365500" imgH="533400" progId="Equation.3">
                  <p:embed/>
                </p:oleObj>
              </mc:Choice>
              <mc:Fallback>
                <p:oleObj name="Equation" r:id="rId3" imgW="3365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86" y="2213442"/>
                        <a:ext cx="566261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74983"/>
              </p:ext>
            </p:extLst>
          </p:nvPr>
        </p:nvGraphicFramePr>
        <p:xfrm>
          <a:off x="1555561" y="3264367"/>
          <a:ext cx="57832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3556000" imgH="533400" progId="Equation.3">
                  <p:embed/>
                </p:oleObj>
              </mc:Choice>
              <mc:Fallback>
                <p:oleObj name="Equation" r:id="rId5" imgW="3556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61" y="3264367"/>
                        <a:ext cx="5783262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62895"/>
              </p:ext>
            </p:extLst>
          </p:nvPr>
        </p:nvGraphicFramePr>
        <p:xfrm>
          <a:off x="1539686" y="4218455"/>
          <a:ext cx="5111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7" imgW="3086100" imgH="533400" progId="Equation.3">
                  <p:embed/>
                </p:oleObj>
              </mc:Choice>
              <mc:Fallback>
                <p:oleObj name="Equation" r:id="rId7" imgW="3086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86" y="4218455"/>
                        <a:ext cx="51117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1114"/>
              </p:ext>
            </p:extLst>
          </p:nvPr>
        </p:nvGraphicFramePr>
        <p:xfrm>
          <a:off x="1555561" y="5229692"/>
          <a:ext cx="54784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9" imgW="3302000" imgH="533400" progId="Equation.3">
                  <p:embed/>
                </p:oleObj>
              </mc:Choice>
              <mc:Fallback>
                <p:oleObj name="Equation" r:id="rId9" imgW="3302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61" y="5229692"/>
                        <a:ext cx="5478462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4342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5925" algn="l"/>
                <a:tab pos="3322638" algn="l"/>
              </a:tabLst>
            </a:pPr>
            <a:r>
              <a:rPr lang="en-US" sz="2400" dirty="0" err="1"/>
              <a:t>Sehingga</a:t>
            </a:r>
            <a:r>
              <a:rPr lang="en-US" sz="2400" dirty="0"/>
              <a:t>:</a:t>
            </a:r>
          </a:p>
          <a:p>
            <a:pPr lvl="1">
              <a:tabLst>
                <a:tab pos="2955925" algn="l"/>
                <a:tab pos="3322638" algn="l"/>
              </a:tabLst>
            </a:pPr>
            <a:r>
              <a:rPr lang="en-US" sz="2000" dirty="0"/>
              <a:t>Likelihood </a:t>
            </a:r>
            <a:r>
              <a:rPr lang="en-US" sz="2000" dirty="0" err="1"/>
              <a:t>Ya</a:t>
            </a:r>
            <a:r>
              <a:rPr lang="en-US" sz="2000" dirty="0"/>
              <a:t> 	= 	(0,0021) x (0,0009) x 4/5 x 5/10 </a:t>
            </a:r>
          </a:p>
          <a:p>
            <a:pPr lvl="1">
              <a:buFont typeface="Wingdings" panose="05000000000000000000" pitchFamily="2" charset="2"/>
              <a:buNone/>
              <a:tabLst>
                <a:tab pos="2955925" algn="l"/>
                <a:tab pos="3322638" algn="l"/>
              </a:tabLst>
            </a:pPr>
            <a:r>
              <a:rPr lang="en-US" sz="2000" dirty="0"/>
              <a:t>		= 	0,000000756.</a:t>
            </a:r>
          </a:p>
          <a:p>
            <a:pPr lvl="1">
              <a:tabLst>
                <a:tab pos="2955925" algn="l"/>
                <a:tab pos="3322638" algn="l"/>
              </a:tabLst>
            </a:pPr>
            <a:r>
              <a:rPr lang="en-US" sz="2000" dirty="0"/>
              <a:t>Likelihood </a:t>
            </a:r>
            <a:r>
              <a:rPr lang="en-US" sz="2000" dirty="0" err="1"/>
              <a:t>Tidak</a:t>
            </a:r>
            <a:r>
              <a:rPr lang="en-US" sz="2000" dirty="0"/>
              <a:t> 	= 	(0,0013) x (0,0633) x 2/5 x 5/10 </a:t>
            </a:r>
          </a:p>
          <a:p>
            <a:pPr lvl="2">
              <a:buFont typeface="Wingdings" panose="05000000000000000000" pitchFamily="2" charset="2"/>
              <a:buNone/>
              <a:tabLst>
                <a:tab pos="2955925" algn="l"/>
                <a:tab pos="3322638" algn="l"/>
              </a:tabLst>
            </a:pPr>
            <a:r>
              <a:rPr lang="en-US" sz="1800" dirty="0"/>
              <a:t>		</a:t>
            </a:r>
            <a:r>
              <a:rPr lang="en-US" dirty="0"/>
              <a:t>= 	0,000016458.</a:t>
            </a:r>
          </a:p>
          <a:p>
            <a:pPr>
              <a:tabLst>
                <a:tab pos="2955925" algn="l"/>
                <a:tab pos="3322638" algn="l"/>
              </a:tabLst>
            </a:pP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likelihood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= 1.</a:t>
            </a:r>
          </a:p>
          <a:p>
            <a:pPr lvl="1">
              <a:tabLst>
                <a:tab pos="2955925" algn="l"/>
                <a:tab pos="3322638" algn="l"/>
              </a:tabLst>
            </a:pPr>
            <a:r>
              <a:rPr lang="es-ES" sz="2000" dirty="0" err="1"/>
              <a:t>Probabilitas</a:t>
            </a:r>
            <a:r>
              <a:rPr lang="es-ES" sz="2000" dirty="0"/>
              <a:t> Ya  </a:t>
            </a:r>
            <a:r>
              <a:rPr lang="es-ES" sz="2000" dirty="0" smtClean="0"/>
              <a:t>    = </a:t>
            </a:r>
            <a:endParaRPr lang="es-ES" sz="2000" dirty="0"/>
          </a:p>
          <a:p>
            <a:pPr lvl="1">
              <a:tabLst>
                <a:tab pos="2955925" algn="l"/>
                <a:tab pos="3322638" algn="l"/>
              </a:tabLst>
            </a:pPr>
            <a:endParaRPr lang="es-ES" sz="2000" dirty="0"/>
          </a:p>
          <a:p>
            <a:pPr lvl="1">
              <a:tabLst>
                <a:tab pos="2955925" algn="l"/>
                <a:tab pos="3322638" algn="l"/>
              </a:tabLst>
            </a:pPr>
            <a:endParaRPr lang="es-ES" sz="2000" dirty="0"/>
          </a:p>
          <a:p>
            <a:pPr lvl="1">
              <a:tabLst>
                <a:tab pos="2955925" algn="l"/>
                <a:tab pos="3322638" algn="l"/>
              </a:tabLst>
            </a:pPr>
            <a:r>
              <a:rPr lang="es-ES" sz="2000" dirty="0" err="1"/>
              <a:t>Probabilitas</a:t>
            </a:r>
            <a:r>
              <a:rPr lang="es-ES" sz="2000" dirty="0"/>
              <a:t> </a:t>
            </a:r>
            <a:r>
              <a:rPr lang="es-ES" sz="2000" dirty="0" err="1"/>
              <a:t>Tidak</a:t>
            </a:r>
            <a:r>
              <a:rPr lang="es-ES" sz="2000" dirty="0"/>
              <a:t> = 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29154"/>
              </p:ext>
            </p:extLst>
          </p:nvPr>
        </p:nvGraphicFramePr>
        <p:xfrm>
          <a:off x="3389459" y="3962371"/>
          <a:ext cx="45180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3" imgW="2413000" imgH="419100" progId="Equation.3">
                  <p:embed/>
                </p:oleObj>
              </mc:Choice>
              <mc:Fallback>
                <p:oleObj name="Equation" r:id="rId3" imgW="241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459" y="3962371"/>
                        <a:ext cx="45180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13577"/>
              </p:ext>
            </p:extLst>
          </p:nvPr>
        </p:nvGraphicFramePr>
        <p:xfrm>
          <a:off x="3389459" y="4882655"/>
          <a:ext cx="43449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5" imgW="2413000" imgH="419100" progId="Equation.3">
                  <p:embed/>
                </p:oleObj>
              </mc:Choice>
              <mc:Fallback>
                <p:oleObj name="Equation" r:id="rId5" imgW="241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459" y="4882655"/>
                        <a:ext cx="43449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10735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53" y="1147483"/>
            <a:ext cx="7886700" cy="4831976"/>
          </a:xfrm>
        </p:spPr>
        <p:txBody>
          <a:bodyPr>
            <a:normAutofit/>
          </a:bodyPr>
          <a:lstStyle/>
          <a:p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K-NEAREST NEIGHBOR (K-NN)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794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a-DK" sz="2800" dirty="0"/>
              <a:t>Konsep dasar dari </a:t>
            </a:r>
            <a:r>
              <a:rPr lang="da-DK" sz="2800" dirty="0">
                <a:solidFill>
                  <a:srgbClr val="000099"/>
                </a:solidFill>
              </a:rPr>
              <a:t>K-NN</a:t>
            </a:r>
            <a:r>
              <a:rPr lang="da-DK" sz="2800" dirty="0"/>
              <a:t> adalah mencari </a:t>
            </a:r>
            <a:r>
              <a:rPr lang="da-DK" sz="2800" dirty="0">
                <a:solidFill>
                  <a:srgbClr val="FF0000"/>
                </a:solidFill>
              </a:rPr>
              <a:t>jarak terdekat</a:t>
            </a:r>
            <a:r>
              <a:rPr lang="da-DK" sz="2800" dirty="0"/>
              <a:t> antara data yang akan dievaluasi dengan K tetangga terdekatnya dalam data pelatihan. </a:t>
            </a:r>
          </a:p>
          <a:p>
            <a:pPr algn="just"/>
            <a:r>
              <a:rPr lang="en-US" sz="2800" dirty="0" err="1"/>
              <a:t>Penghitungan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Euclidean. </a:t>
            </a:r>
          </a:p>
          <a:p>
            <a:pPr algn="just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yang paling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terdekat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data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9918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/>
              <a:t>Algoritma</a:t>
            </a:r>
          </a:p>
          <a:p>
            <a:pPr marL="839788" lvl="1" indent="-495300"/>
            <a:r>
              <a:rPr lang="en-US" sz="2800" dirty="0" err="1"/>
              <a:t>Tentukan</a:t>
            </a:r>
            <a:r>
              <a:rPr lang="en-US" sz="2800" dirty="0"/>
              <a:t> parameter K =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tetangga</a:t>
            </a:r>
            <a:r>
              <a:rPr lang="en-US" sz="2800" dirty="0"/>
              <a:t> </a:t>
            </a:r>
            <a:r>
              <a:rPr lang="en-US" sz="2800" dirty="0" err="1"/>
              <a:t>terdekat</a:t>
            </a:r>
            <a:r>
              <a:rPr lang="en-US" sz="2800" dirty="0"/>
              <a:t>.</a:t>
            </a:r>
          </a:p>
          <a:p>
            <a:pPr marL="839788" lvl="1" indent="-495300"/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data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dievaluasi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data </a:t>
            </a:r>
            <a:r>
              <a:rPr lang="en-US" sz="2800" dirty="0" err="1"/>
              <a:t>pelatihan</a:t>
            </a:r>
            <a:r>
              <a:rPr lang="en-US" sz="2800" dirty="0"/>
              <a:t>. </a:t>
            </a:r>
          </a:p>
          <a:p>
            <a:pPr marL="839788" lvl="1" indent="-495300"/>
            <a:r>
              <a:rPr lang="en-US" sz="2800" dirty="0" err="1"/>
              <a:t>Urutkan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yang </a:t>
            </a:r>
            <a:r>
              <a:rPr lang="en-US" sz="2800" dirty="0" err="1"/>
              <a:t>terbentuk</a:t>
            </a:r>
            <a:r>
              <a:rPr lang="en-US" sz="2800" dirty="0"/>
              <a:t> (</a:t>
            </a:r>
            <a:r>
              <a:rPr lang="en-US" sz="2800" dirty="0" err="1"/>
              <a:t>urut</a:t>
            </a:r>
            <a:r>
              <a:rPr lang="en-US" sz="2800" dirty="0"/>
              <a:t> </a:t>
            </a:r>
            <a:r>
              <a:rPr lang="en-US" sz="2800" dirty="0" err="1"/>
              <a:t>naik</a:t>
            </a:r>
            <a:r>
              <a:rPr lang="en-US" sz="2800" dirty="0"/>
              <a:t>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terdekat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-K.</a:t>
            </a:r>
          </a:p>
          <a:p>
            <a:pPr marL="839788" lvl="1" indent="-495300"/>
            <a:r>
              <a:rPr lang="en-US" sz="2800" dirty="0" err="1"/>
              <a:t>Pasangkan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(C) yang </a:t>
            </a:r>
            <a:r>
              <a:rPr lang="en-US" sz="2800" dirty="0" err="1"/>
              <a:t>bersesuaian</a:t>
            </a:r>
            <a:r>
              <a:rPr lang="en-US" sz="2800" dirty="0"/>
              <a:t>.</a:t>
            </a:r>
          </a:p>
          <a:p>
            <a:pPr marL="839788" lvl="1" indent="-495300"/>
            <a:r>
              <a:rPr lang="en-US" sz="2800" dirty="0" err="1"/>
              <a:t>Cari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terbanyak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tetangga</a:t>
            </a:r>
            <a:r>
              <a:rPr lang="en-US" sz="2800" dirty="0"/>
              <a:t> </a:t>
            </a:r>
            <a:r>
              <a:rPr lang="en-US" sz="2800" dirty="0" err="1"/>
              <a:t>terdekat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tetapkan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data yang </a:t>
            </a:r>
            <a:r>
              <a:rPr lang="en-US" sz="2800" dirty="0" err="1"/>
              <a:t>dievaluasi</a:t>
            </a:r>
            <a:r>
              <a:rPr lang="en-US" sz="2800" dirty="0"/>
              <a:t>.</a:t>
            </a:r>
          </a:p>
          <a:p>
            <a:pPr marL="839788" lvl="1" indent="-49530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1915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K-NN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4" y="1147483"/>
            <a:ext cx="8313556" cy="56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9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862137"/>
            <a:ext cx="7496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9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6" y="1213841"/>
            <a:ext cx="4453859" cy="54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147483"/>
            <a:ext cx="4924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Terdiri</a:t>
            </a:r>
            <a:r>
              <a:rPr lang="en-US" sz="2400" dirty="0"/>
              <a:t> database yang </a:t>
            </a:r>
            <a:r>
              <a:rPr lang="en-US" sz="2400" dirty="0" err="1"/>
              <a:t>berisi</a:t>
            </a:r>
            <a:r>
              <a:rPr lang="en-US" sz="2400" dirty="0"/>
              <a:t> data yang </a:t>
            </a:r>
            <a:r>
              <a:rPr lang="en-US" sz="2400" dirty="0" err="1"/>
              <a:t>relevan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id-ID" sz="2400" dirty="0"/>
              <a:t>perangkat lunak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Database (DBMS).</a:t>
            </a:r>
          </a:p>
          <a:p>
            <a:pPr algn="just"/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;</a:t>
            </a:r>
          </a:p>
          <a:p>
            <a:pPr lvl="1" algn="just"/>
            <a:r>
              <a:rPr lang="en-US" sz="2000" dirty="0"/>
              <a:t>DSS Database</a:t>
            </a:r>
            <a:r>
              <a:rPr lang="id-ID" sz="2000" dirty="0"/>
              <a:t> (Data dapat dimasukkan langsung kedalam model-model, atau di ekstraksi dari database yang lebih besar (datawarehouse))</a:t>
            </a:r>
            <a:endParaRPr lang="en-US" sz="2000" dirty="0"/>
          </a:p>
          <a:p>
            <a:pPr lvl="1"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Database</a:t>
            </a:r>
            <a:r>
              <a:rPr lang="id-ID" sz="2000" dirty="0"/>
              <a:t> (DBMS Relasional)</a:t>
            </a:r>
            <a:endParaRPr lang="en-US" sz="2000" dirty="0"/>
          </a:p>
          <a:p>
            <a:pPr lvl="1" algn="just"/>
            <a:r>
              <a:rPr lang="en-US" sz="2000" dirty="0" err="1"/>
              <a:t>Direktori</a:t>
            </a:r>
            <a:r>
              <a:rPr lang="en-US" sz="2000" dirty="0"/>
              <a:t> Data</a:t>
            </a:r>
            <a:r>
              <a:rPr lang="id-ID" sz="2000" dirty="0"/>
              <a:t> (katalog semua data dalam database)</a:t>
            </a:r>
            <a:endParaRPr lang="en-US" sz="2000" dirty="0"/>
          </a:p>
          <a:p>
            <a:pPr lvl="1" algn="just"/>
            <a:r>
              <a:rPr lang="en-US" sz="2000" dirty="0"/>
              <a:t>Query Facility</a:t>
            </a:r>
            <a:r>
              <a:rPr lang="id-ID" sz="2000" dirty="0"/>
              <a:t> (seleksi dan manipulasi)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34" y="2495353"/>
            <a:ext cx="7907086" cy="17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4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8" y="1405548"/>
            <a:ext cx="4619189" cy="2240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7134"/>
          <a:stretch/>
        </p:blipFill>
        <p:spPr>
          <a:xfrm>
            <a:off x="897622" y="3454407"/>
            <a:ext cx="4267790" cy="2669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161" r="27733"/>
          <a:stretch/>
        </p:blipFill>
        <p:spPr>
          <a:xfrm>
            <a:off x="5740155" y="1405548"/>
            <a:ext cx="3403845" cy="2610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0155" y="4219233"/>
            <a:ext cx="7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Dst</a:t>
            </a:r>
            <a:r>
              <a:rPr lang="en-US" b="1" dirty="0" smtClean="0"/>
              <a:t>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375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K-NN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4" y="1801185"/>
            <a:ext cx="5975092" cy="33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2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Clustering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02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800" i="1" dirty="0">
                <a:solidFill>
                  <a:srgbClr val="000099"/>
                </a:solidFill>
              </a:rPr>
              <a:t>Clustering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proses </a:t>
            </a:r>
            <a:r>
              <a:rPr lang="en-US" sz="2800" dirty="0" err="1"/>
              <a:t>pengelompokan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kesamaan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proses </a:t>
            </a:r>
            <a:r>
              <a:rPr lang="en-US" sz="2800" dirty="0" err="1"/>
              <a:t>klasifikasi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i="1" dirty="0"/>
              <a:t>supervised learning</a:t>
            </a:r>
            <a:r>
              <a:rPr lang="en-US" sz="2800" dirty="0"/>
              <a:t>, </a:t>
            </a:r>
            <a:r>
              <a:rPr lang="en-US" sz="2800" dirty="0" err="1"/>
              <a:t>pada</a:t>
            </a:r>
            <a:r>
              <a:rPr lang="en-US" sz="2800" dirty="0"/>
              <a:t> clustering proses </a:t>
            </a:r>
            <a:r>
              <a:rPr lang="en-US" sz="2800" dirty="0" err="1"/>
              <a:t>pengelompokan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i="1" dirty="0"/>
              <a:t>unsupervised learning</a:t>
            </a:r>
            <a:r>
              <a:rPr lang="en-US" sz="28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800" dirty="0" err="1"/>
              <a:t>Pada</a:t>
            </a:r>
            <a:r>
              <a:rPr lang="en-US" sz="2800" dirty="0"/>
              <a:t> proses </a:t>
            </a:r>
            <a:r>
              <a:rPr lang="en-US" sz="2800" dirty="0" err="1"/>
              <a:t>klasifikasi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klas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klas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teridentifikasi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proses clustering, proses </a:t>
            </a:r>
            <a:r>
              <a:rPr lang="en-US" sz="2800" dirty="0" err="1"/>
              <a:t>pengelompokan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alami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 smtClean="0"/>
              <a:t>kelas-klas</a:t>
            </a:r>
            <a:r>
              <a:rPr lang="en-US" sz="2800" dirty="0" smtClean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158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da-DK" sz="2800" dirty="0" smtClean="0"/>
              <a:t>Metode </a:t>
            </a:r>
            <a:r>
              <a:rPr lang="da-DK" sz="2800" dirty="0"/>
              <a:t>clustering dikatakan baik apabila metode tersebut dapat menghasilkan cluster-cluster dengan kualitas yang sangat baik. </a:t>
            </a:r>
          </a:p>
          <a:p>
            <a:pPr algn="just">
              <a:lnSpc>
                <a:spcPct val="80000"/>
              </a:lnSpc>
            </a:pPr>
            <a:r>
              <a:rPr lang="da-DK" sz="2800" dirty="0"/>
              <a:t>Metode tersebut akan menghasilkan cluster-cluster dengan objek-objek yang memiliki tingkat kesamaan yang cukup tinggi dalam suatu cluster, dan memiliki tingkat ketidaksamaan yang cukup tinggi juga apabila objek-objek tersebut terletak pada cluster yang berbeda.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49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	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K-MEANS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5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99"/>
                </a:solidFill>
              </a:rPr>
              <a:t>K-Means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cluster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iteratif</a:t>
            </a:r>
            <a:r>
              <a:rPr lang="en-US" sz="2800" dirty="0"/>
              <a:t>. </a:t>
            </a:r>
          </a:p>
          <a:p>
            <a:r>
              <a:rPr lang="da-DK" sz="2800" dirty="0"/>
              <a:t>Pusat cluster ditetapkan berdasarkan jarak setiap data ke pusat cluster. </a:t>
            </a:r>
          </a:p>
          <a:p>
            <a:r>
              <a:rPr lang="da-DK" sz="2800" dirty="0"/>
              <a:t>Proses clustering dimulai dengan mengidentifikasi data yang akan dicluster, x</a:t>
            </a:r>
            <a:r>
              <a:rPr lang="da-DK" sz="2800" baseline="-25000" dirty="0"/>
              <a:t>ij</a:t>
            </a:r>
            <a:r>
              <a:rPr lang="da-DK" sz="2800" dirty="0"/>
              <a:t> (i=1,...,n; j=1,...,m) dengan n adalah jumlah data yang akan dicluster dan m adalah jumlah variabel.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1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Pada awal iterasi, pusat setiap cluster ditetapkan secara bebas (sembarang), c</a:t>
            </a:r>
            <a:r>
              <a:rPr lang="da-DK" sz="2400" baseline="-25000" dirty="0"/>
              <a:t>kj</a:t>
            </a:r>
            <a:r>
              <a:rPr lang="da-DK" sz="2400" dirty="0"/>
              <a:t> (k=1,...,K; j=1,...,m). </a:t>
            </a:r>
          </a:p>
          <a:p>
            <a:r>
              <a:rPr lang="da-DK" sz="2400" dirty="0"/>
              <a:t>Kemudian dihitung jarak antara setiap data dengan setiap pusat cluster. </a:t>
            </a:r>
          </a:p>
          <a:p>
            <a:r>
              <a:rPr lang="da-DK" sz="2400" dirty="0"/>
              <a:t>Untuk melakukan penghitungan jarak data ke-i (X</a:t>
            </a:r>
            <a:r>
              <a:rPr lang="da-DK" sz="2400" baseline="-25000" dirty="0"/>
              <a:t>i</a:t>
            </a:r>
            <a:r>
              <a:rPr lang="da-DK" sz="2400" dirty="0"/>
              <a:t>) pada pusat cluster ke-k (C</a:t>
            </a:r>
            <a:r>
              <a:rPr lang="da-DK" sz="2400" baseline="-25000" dirty="0"/>
              <a:t>k</a:t>
            </a:r>
            <a:r>
              <a:rPr lang="da-DK" sz="2400" dirty="0"/>
              <a:t>), diberi nama (d</a:t>
            </a:r>
            <a:r>
              <a:rPr lang="da-DK" sz="2400" baseline="-25000" dirty="0"/>
              <a:t>ik</a:t>
            </a:r>
            <a:r>
              <a:rPr lang="da-DK" sz="2400" dirty="0"/>
              <a:t>), dapat digunakan formula Euclidean, yaitu: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22566"/>
              </p:ext>
            </p:extLst>
          </p:nvPr>
        </p:nvGraphicFramePr>
        <p:xfrm>
          <a:off x="2485544" y="4079380"/>
          <a:ext cx="32337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1307532" imgH="495085" progId="Equation.3">
                  <p:embed/>
                </p:oleObj>
              </mc:Choice>
              <mc:Fallback>
                <p:oleObj name="Equation" r:id="rId3" imgW="1307532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544" y="4079380"/>
                        <a:ext cx="3233737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83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a-DK" sz="2000" dirty="0"/>
              <a:t>Suatu data akan menjadi anggota dari cluster ke-J apabila jarak data tersebut ke pusat cluster ke-J bernilai paling kecil jika dibandingkan dengan jarak ke pusat cluster lainnya. </a:t>
            </a:r>
          </a:p>
          <a:p>
            <a:pPr algn="just"/>
            <a:r>
              <a:rPr lang="da-DK" sz="2000" dirty="0"/>
              <a:t>Selanjutnya, kelompokkan data-data yang menjadi anggota pada setiap cluster. </a:t>
            </a:r>
          </a:p>
          <a:p>
            <a:pPr algn="just"/>
            <a:r>
              <a:rPr lang="da-DK" sz="2000" dirty="0"/>
              <a:t>Nilai pusat cluster yang baru dapat dihitung dengan cara mencari nilai rata-rata dari data-data yang menjadi anggota pada cluster tersebut, dengan rumus: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38629"/>
              </p:ext>
            </p:extLst>
          </p:nvPr>
        </p:nvGraphicFramePr>
        <p:xfrm>
          <a:off x="2621560" y="3827813"/>
          <a:ext cx="42211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2311400" imgH="647700" progId="Equation.3">
                  <p:embed/>
                </p:oleObj>
              </mc:Choice>
              <mc:Fallback>
                <p:oleObj name="Equation" r:id="rId3" imgW="23114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60" y="3827813"/>
                        <a:ext cx="42211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98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Konteks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disini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yang </a:t>
            </a:r>
            <a:r>
              <a:rPr lang="en-US" sz="2800" dirty="0" err="1" smtClean="0"/>
              <a:t>dikelola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orang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Ekstraksi</a:t>
            </a:r>
            <a:endParaRPr lang="en-US" sz="2800" dirty="0"/>
          </a:p>
          <a:p>
            <a:pPr marL="522288" lvl="1" indent="0" algn="just">
              <a:buNone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database DSS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data warehouse, </a:t>
            </a:r>
            <a:r>
              <a:rPr lang="en-US" sz="2800" dirty="0" err="1" smtClean="0"/>
              <a:t>maka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meng</a:t>
            </a:r>
            <a:r>
              <a:rPr lang="en-US" sz="2800" dirty="0"/>
              <a:t>-capture data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 </a:t>
            </a:r>
            <a:r>
              <a:rPr lang="en-US" sz="2800" dirty="0" err="1"/>
              <a:t>sumber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2605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da-DK" sz="2800" dirty="0"/>
              <a:t>Algoritma:</a:t>
            </a:r>
          </a:p>
          <a:p>
            <a:pPr marL="990600" lvl="1" indent="-315913"/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cluster (K), </a:t>
            </a:r>
            <a:r>
              <a:rPr lang="en-US" sz="2800" dirty="0" err="1"/>
              <a:t>tetapkan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cluster </a:t>
            </a:r>
            <a:r>
              <a:rPr lang="en-US" sz="2800" dirty="0" err="1"/>
              <a:t>sembarang</a:t>
            </a:r>
            <a:r>
              <a:rPr lang="en-US" sz="2800" i="1" dirty="0"/>
              <a:t>.</a:t>
            </a:r>
            <a:endParaRPr lang="en-US" sz="2800" dirty="0"/>
          </a:p>
          <a:p>
            <a:pPr marL="990600" lvl="1" indent="-315913"/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cluster</a:t>
            </a:r>
            <a:r>
              <a:rPr lang="en-US" sz="2800" i="1" dirty="0"/>
              <a:t>.</a:t>
            </a:r>
            <a:endParaRPr lang="en-US" sz="2800" dirty="0"/>
          </a:p>
          <a:p>
            <a:pPr marL="990600" lvl="1" indent="-315913"/>
            <a:r>
              <a:rPr lang="da-DK" sz="2800" dirty="0"/>
              <a:t>Kelompokkan data ke dalam cluster yang dengan jarak yang paling pendek</a:t>
            </a:r>
            <a:r>
              <a:rPr lang="da-DK" sz="2800" i="1" dirty="0"/>
              <a:t>.</a:t>
            </a:r>
            <a:endParaRPr lang="en-US" sz="2800" dirty="0"/>
          </a:p>
          <a:p>
            <a:pPr marL="990600" lvl="1" indent="-315913"/>
            <a:r>
              <a:rPr lang="da-DK" sz="2800" dirty="0"/>
              <a:t>Hitung pusat cluster.</a:t>
            </a:r>
            <a:endParaRPr lang="en-US" sz="2800" dirty="0"/>
          </a:p>
          <a:p>
            <a:pPr marL="990600" lvl="1" indent="-315913"/>
            <a:r>
              <a:rPr lang="da-DK" sz="2800" dirty="0"/>
              <a:t>Ulangi langkah 2 - 4 hingga sudah tidak ada lagi data yang berpindah ke cluster yang lain</a:t>
            </a:r>
            <a:r>
              <a:rPr lang="da-DK" sz="2800" i="1" dirty="0"/>
              <a:t>.</a:t>
            </a:r>
            <a:endParaRPr lang="en-US" sz="2800" dirty="0"/>
          </a:p>
          <a:p>
            <a:pPr marL="990600" lvl="1" indent="-315913" algn="just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076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Pengelompokkan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Padi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Daerah di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99" y="1770994"/>
            <a:ext cx="5650266" cy="3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9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95300" indent="-495300"/>
            <a:r>
              <a:rPr lang="da-DK" sz="2800" dirty="0"/>
              <a:t>Salah satu masalah yang dihadapi pada proses clustering adalah pemilihan jumlah cluster yang optimal. </a:t>
            </a:r>
          </a:p>
          <a:p>
            <a:pPr marL="495300" indent="-495300"/>
            <a:r>
              <a:rPr lang="da-DK" sz="2800" dirty="0"/>
              <a:t>Kauffman dan Rousseeuw (1990) memperkenalkan suatu metode untuk menentukan jumlah cluster yang optimal, metode ini disebut dengan </a:t>
            </a:r>
            <a:r>
              <a:rPr lang="da-DK" sz="2800" i="1" dirty="0">
                <a:solidFill>
                  <a:srgbClr val="000099"/>
                </a:solidFill>
              </a:rPr>
              <a:t>silhouette measure</a:t>
            </a:r>
            <a:r>
              <a:rPr lang="da-DK" sz="2800" dirty="0">
                <a:solidFill>
                  <a:srgbClr val="000099"/>
                </a:solidFill>
              </a:rPr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26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guthgafa.com/wp-content/uploads/2016/07/Graci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26406"/>
            <a:ext cx="78867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170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Sebuah</a:t>
            </a:r>
            <a:r>
              <a:rPr lang="en-US" sz="2800" dirty="0"/>
              <a:t> database yang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manajemennya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manajerial</a:t>
            </a:r>
            <a:r>
              <a:rPr lang="en-US" sz="2800" dirty="0"/>
              <a:t>; </a:t>
            </a:r>
            <a:r>
              <a:rPr lang="en-US" sz="2800" dirty="0" err="1"/>
              <a:t>navigasi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di </a:t>
            </a:r>
            <a:r>
              <a:rPr lang="en-US" sz="2800" dirty="0" err="1"/>
              <a:t>antara</a:t>
            </a:r>
            <a:r>
              <a:rPr lang="en-US" sz="2800" dirty="0"/>
              <a:t> record-record,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pemeliharaan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data yang </a:t>
            </a:r>
            <a:r>
              <a:rPr lang="en-US" sz="2800" dirty="0" err="1"/>
              <a:t>berbeda-beda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umum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dirty="0"/>
              <a:t>Akan </a:t>
            </a:r>
            <a:r>
              <a:rPr lang="en-US" sz="2800" b="1" dirty="0" err="1"/>
              <a:t>tetapi</a:t>
            </a:r>
            <a:r>
              <a:rPr lang="en-US" sz="2800" b="1" dirty="0"/>
              <a:t>, </a:t>
            </a:r>
            <a:r>
              <a:rPr lang="en-US" sz="2800" b="1" dirty="0" err="1"/>
              <a:t>kekuatan</a:t>
            </a:r>
            <a:r>
              <a:rPr lang="en-US" sz="2800" b="1" dirty="0"/>
              <a:t> </a:t>
            </a:r>
            <a:r>
              <a:rPr lang="en-US" sz="2800" b="1" dirty="0" err="1"/>
              <a:t>riil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sebuah</a:t>
            </a:r>
            <a:r>
              <a:rPr lang="en-US" sz="2800" b="1" dirty="0"/>
              <a:t> DSS </a:t>
            </a:r>
            <a:r>
              <a:rPr lang="en-US" sz="2800" b="1" dirty="0" err="1"/>
              <a:t>terjadi</a:t>
            </a:r>
            <a:r>
              <a:rPr lang="en-US" sz="2800" b="1" dirty="0"/>
              <a:t> </a:t>
            </a:r>
            <a:r>
              <a:rPr lang="en-US" sz="2800" b="1" dirty="0" err="1"/>
              <a:t>ketika</a:t>
            </a:r>
            <a:r>
              <a:rPr lang="en-US" sz="2800" b="1" dirty="0"/>
              <a:t> data </a:t>
            </a:r>
            <a:r>
              <a:rPr lang="en-US" sz="2800" b="1" dirty="0" err="1"/>
              <a:t>diintegrasikan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model-</a:t>
            </a:r>
            <a:r>
              <a:rPr lang="en-US" sz="2800" b="1" dirty="0" err="1"/>
              <a:t>modelnya</a:t>
            </a:r>
            <a:r>
              <a:rPr lang="en-US" sz="2800" b="1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24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DSS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, </a:t>
            </a:r>
            <a:r>
              <a:rPr lang="en-US" sz="2800" dirty="0" err="1"/>
              <a:t>manipulasi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query data.</a:t>
            </a:r>
          </a:p>
          <a:p>
            <a:pPr algn="just"/>
            <a:r>
              <a:rPr lang="en-US" sz="2800" dirty="0"/>
              <a:t>Query Facility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query </a:t>
            </a:r>
            <a:r>
              <a:rPr lang="en-US" sz="2800" dirty="0" err="1"/>
              <a:t>khusus</a:t>
            </a:r>
            <a:r>
              <a:rPr lang="en-US" sz="2800" dirty="0"/>
              <a:t> (</a:t>
            </a:r>
            <a:r>
              <a:rPr lang="en-US" sz="2800" dirty="0" err="1"/>
              <a:t>misal</a:t>
            </a:r>
            <a:r>
              <a:rPr lang="en-US" sz="2800" dirty="0"/>
              <a:t> SQL).</a:t>
            </a:r>
          </a:p>
          <a:p>
            <a:pPr algn="just"/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DSS query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seleksi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manipulasi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1121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katalog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data di </a:t>
            </a:r>
            <a:r>
              <a:rPr lang="en-US" sz="2800" dirty="0" err="1"/>
              <a:t>dalam</a:t>
            </a:r>
            <a:r>
              <a:rPr lang="en-US" sz="2800" dirty="0"/>
              <a:t> database.</a:t>
            </a:r>
          </a:p>
          <a:p>
            <a:pPr algn="just"/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definisi</a:t>
            </a:r>
            <a:r>
              <a:rPr lang="en-US" sz="2800" dirty="0"/>
              <a:t> data,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menjawab</a:t>
            </a:r>
            <a:r>
              <a:rPr lang="en-US" sz="2800" dirty="0"/>
              <a:t> </a:t>
            </a:r>
            <a:r>
              <a:rPr lang="en-US" sz="2800" dirty="0" err="1"/>
              <a:t>pertanyaan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ketersediaan</a:t>
            </a:r>
            <a:r>
              <a:rPr lang="en-US" sz="2800" dirty="0"/>
              <a:t> item-item data, </a:t>
            </a:r>
            <a:r>
              <a:rPr lang="en-US" sz="2800" dirty="0" err="1"/>
              <a:t>sumbernya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makna</a:t>
            </a:r>
            <a:r>
              <a:rPr lang="en-US" sz="2800" dirty="0"/>
              <a:t> </a:t>
            </a:r>
            <a:r>
              <a:rPr lang="en-US" sz="2800" dirty="0" err="1"/>
              <a:t>eksak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data.</a:t>
            </a:r>
          </a:p>
          <a:p>
            <a:pPr algn="just"/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penambahan</a:t>
            </a:r>
            <a:r>
              <a:rPr lang="en-US" sz="2800" dirty="0"/>
              <a:t> </a:t>
            </a:r>
            <a:r>
              <a:rPr lang="en-US" sz="2800" dirty="0" err="1"/>
              <a:t>entri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menghapus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mengenal</a:t>
            </a:r>
            <a:r>
              <a:rPr lang="en-US" sz="2800" dirty="0"/>
              <a:t> </a:t>
            </a:r>
            <a:r>
              <a:rPr lang="en-US" sz="2800" dirty="0" err="1"/>
              <a:t>objek-objek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55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Subsistem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71600" y="990600"/>
          <a:ext cx="7086600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Visio" r:id="rId3" imgW="6323838" imgH="4841748" progId="Visio.Drawing.6">
                  <p:embed/>
                </p:oleObj>
              </mc:Choice>
              <mc:Fallback>
                <p:oleObj name="Visio" r:id="rId3" imgW="6323838" imgH="484174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7086600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08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B3FE0E77-008B-4C4F-84B7-EE4A5F72811A}" vid="{28B54C0D-BA3A-41D0-95EC-DB711D8E73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1626</Words>
  <Application>Microsoft Office PowerPoint</Application>
  <PresentationFormat>On-screen Show (4:3)</PresentationFormat>
  <Paragraphs>460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Template</vt:lpstr>
      <vt:lpstr>Visio</vt:lpstr>
      <vt:lpstr>Equation</vt:lpstr>
      <vt:lpstr>  DECISION SUPPORT SYSTEM [MKB3493]  </vt:lpstr>
      <vt:lpstr>Sub Capaian Pembelajaran MK</vt:lpstr>
      <vt:lpstr>AGENDA</vt:lpstr>
      <vt:lpstr>Subsistem Manajemen Data</vt:lpstr>
      <vt:lpstr>Database</vt:lpstr>
      <vt:lpstr>Sistem Manajemen Database</vt:lpstr>
      <vt:lpstr>Query Facility</vt:lpstr>
      <vt:lpstr>Direktori Data</vt:lpstr>
      <vt:lpstr>Struktur Subsistem Manajemen Data</vt:lpstr>
      <vt:lpstr>Struktur Subsistem Manajemen Data</vt:lpstr>
      <vt:lpstr>Definisi</vt:lpstr>
      <vt:lpstr>Definisi</vt:lpstr>
      <vt:lpstr>Kategori dalam Data mining</vt:lpstr>
      <vt:lpstr>PowerPoint Presentation</vt:lpstr>
      <vt:lpstr>Classification</vt:lpstr>
      <vt:lpstr>PowerPoint Presentation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Naïve Bayesian Classification</vt:lpstr>
      <vt:lpstr>PowerPoint Presentation</vt:lpstr>
      <vt:lpstr>Naïve Bayesian Classification</vt:lpstr>
      <vt:lpstr>PowerPoint Presentation</vt:lpstr>
      <vt:lpstr>K-Nearest Neighbor - 1</vt:lpstr>
      <vt:lpstr>K-Nearest Neighbor - 2</vt:lpstr>
      <vt:lpstr>Contoh Kasus K-NN</vt:lpstr>
      <vt:lpstr>Contoh Kasus K-NN</vt:lpstr>
      <vt:lpstr>Contoh Kasus K-NN</vt:lpstr>
      <vt:lpstr>Contoh Kasus K-NN</vt:lpstr>
      <vt:lpstr>Contoh Kasus K-NN</vt:lpstr>
      <vt:lpstr>Contoh Kasus K-NN</vt:lpstr>
      <vt:lpstr>Contoh Kasus K-NN</vt:lpstr>
      <vt:lpstr>PowerPoint Presentation</vt:lpstr>
      <vt:lpstr>Clustering</vt:lpstr>
      <vt:lpstr>Clustering</vt:lpstr>
      <vt:lpstr>PowerPoint Presentation</vt:lpstr>
      <vt:lpstr>K-Means</vt:lpstr>
      <vt:lpstr>K-Means</vt:lpstr>
      <vt:lpstr>K-Means</vt:lpstr>
      <vt:lpstr>K-Means</vt:lpstr>
      <vt:lpstr>Contoh Kasus</vt:lpstr>
      <vt:lpstr>Diskusi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[MKB3493]</dc:title>
  <dc:creator>Yudha Saintika</dc:creator>
  <cp:lastModifiedBy>YUDHA</cp:lastModifiedBy>
  <cp:revision>125</cp:revision>
  <dcterms:created xsi:type="dcterms:W3CDTF">2017-09-26T08:01:30Z</dcterms:created>
  <dcterms:modified xsi:type="dcterms:W3CDTF">2017-10-29T22:35:51Z</dcterms:modified>
</cp:coreProperties>
</file>