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1"/>
  </p:sldMasterIdLst>
  <p:notesMasterIdLst>
    <p:notesMasterId r:id="rId41"/>
  </p:notesMasterIdLst>
  <p:handoutMasterIdLst>
    <p:handoutMasterId r:id="rId42"/>
  </p:handoutMasterIdLst>
  <p:sldIdLst>
    <p:sldId id="364" r:id="rId2"/>
    <p:sldId id="384" r:id="rId3"/>
    <p:sldId id="519" r:id="rId4"/>
    <p:sldId id="520" r:id="rId5"/>
    <p:sldId id="521" r:id="rId6"/>
    <p:sldId id="522" r:id="rId7"/>
    <p:sldId id="524" r:id="rId8"/>
    <p:sldId id="523" r:id="rId9"/>
    <p:sldId id="525" r:id="rId10"/>
    <p:sldId id="526" r:id="rId11"/>
    <p:sldId id="527" r:id="rId12"/>
    <p:sldId id="528" r:id="rId13"/>
    <p:sldId id="529" r:id="rId14"/>
    <p:sldId id="530" r:id="rId15"/>
    <p:sldId id="565" r:id="rId16"/>
    <p:sldId id="566" r:id="rId17"/>
    <p:sldId id="533" r:id="rId18"/>
    <p:sldId id="539" r:id="rId19"/>
    <p:sldId id="540" r:id="rId20"/>
    <p:sldId id="543" r:id="rId21"/>
    <p:sldId id="544" r:id="rId22"/>
    <p:sldId id="542" r:id="rId23"/>
    <p:sldId id="545" r:id="rId24"/>
    <p:sldId id="546" r:id="rId25"/>
    <p:sldId id="547" r:id="rId26"/>
    <p:sldId id="549" r:id="rId27"/>
    <p:sldId id="550" r:id="rId28"/>
    <p:sldId id="551" r:id="rId29"/>
    <p:sldId id="552" r:id="rId30"/>
    <p:sldId id="553" r:id="rId31"/>
    <p:sldId id="554" r:id="rId32"/>
    <p:sldId id="555" r:id="rId33"/>
    <p:sldId id="556" r:id="rId34"/>
    <p:sldId id="557" r:id="rId35"/>
    <p:sldId id="558" r:id="rId36"/>
    <p:sldId id="559" r:id="rId37"/>
    <p:sldId id="560" r:id="rId38"/>
    <p:sldId id="471" r:id="rId39"/>
    <p:sldId id="564" r:id="rId40"/>
  </p:sldIdLst>
  <p:sldSz cx="9144000" cy="6858000" type="screen4x3"/>
  <p:notesSz cx="6858000" cy="9144000"/>
  <p:defaultTextStyle>
    <a:defPPr>
      <a:defRPr lang="en-US"/>
    </a:defPPr>
    <a:lvl1pPr algn="l" rtl="0" fontAlgn="base">
      <a:spcBef>
        <a:spcPct val="0"/>
      </a:spcBef>
      <a:spcAft>
        <a:spcPct val="0"/>
      </a:spcAft>
      <a:defRPr sz="2800" b="1" kern="1200">
        <a:solidFill>
          <a:srgbClr val="CC3300"/>
        </a:solidFill>
        <a:latin typeface="Tahoma" panose="020B0604030504040204" pitchFamily="34" charset="0"/>
        <a:ea typeface="+mn-ea"/>
        <a:cs typeface="Arial" panose="020B0604020202020204" pitchFamily="34" charset="0"/>
      </a:defRPr>
    </a:lvl1pPr>
    <a:lvl2pPr marL="457200" algn="l" rtl="0" fontAlgn="base">
      <a:spcBef>
        <a:spcPct val="0"/>
      </a:spcBef>
      <a:spcAft>
        <a:spcPct val="0"/>
      </a:spcAft>
      <a:defRPr sz="2800" b="1" kern="1200">
        <a:solidFill>
          <a:srgbClr val="CC3300"/>
        </a:solidFill>
        <a:latin typeface="Tahoma" panose="020B0604030504040204" pitchFamily="34" charset="0"/>
        <a:ea typeface="+mn-ea"/>
        <a:cs typeface="Arial" panose="020B0604020202020204" pitchFamily="34" charset="0"/>
      </a:defRPr>
    </a:lvl2pPr>
    <a:lvl3pPr marL="914400" algn="l" rtl="0" fontAlgn="base">
      <a:spcBef>
        <a:spcPct val="0"/>
      </a:spcBef>
      <a:spcAft>
        <a:spcPct val="0"/>
      </a:spcAft>
      <a:defRPr sz="2800" b="1" kern="1200">
        <a:solidFill>
          <a:srgbClr val="CC3300"/>
        </a:solidFill>
        <a:latin typeface="Tahoma" panose="020B0604030504040204" pitchFamily="34" charset="0"/>
        <a:ea typeface="+mn-ea"/>
        <a:cs typeface="Arial" panose="020B0604020202020204" pitchFamily="34" charset="0"/>
      </a:defRPr>
    </a:lvl3pPr>
    <a:lvl4pPr marL="1371600" algn="l" rtl="0" fontAlgn="base">
      <a:spcBef>
        <a:spcPct val="0"/>
      </a:spcBef>
      <a:spcAft>
        <a:spcPct val="0"/>
      </a:spcAft>
      <a:defRPr sz="2800" b="1" kern="1200">
        <a:solidFill>
          <a:srgbClr val="CC3300"/>
        </a:solidFill>
        <a:latin typeface="Tahoma" panose="020B0604030504040204" pitchFamily="34" charset="0"/>
        <a:ea typeface="+mn-ea"/>
        <a:cs typeface="Arial" panose="020B0604020202020204" pitchFamily="34" charset="0"/>
      </a:defRPr>
    </a:lvl4pPr>
    <a:lvl5pPr marL="1828800" algn="l" rtl="0" fontAlgn="base">
      <a:spcBef>
        <a:spcPct val="0"/>
      </a:spcBef>
      <a:spcAft>
        <a:spcPct val="0"/>
      </a:spcAft>
      <a:defRPr sz="2800" b="1" kern="1200">
        <a:solidFill>
          <a:srgbClr val="CC3300"/>
        </a:solidFill>
        <a:latin typeface="Tahoma" panose="020B0604030504040204" pitchFamily="34" charset="0"/>
        <a:ea typeface="+mn-ea"/>
        <a:cs typeface="Arial" panose="020B0604020202020204" pitchFamily="34" charset="0"/>
      </a:defRPr>
    </a:lvl5pPr>
    <a:lvl6pPr marL="2286000" algn="l" defTabSz="914400" rtl="0" eaLnBrk="1" latinLnBrk="0" hangingPunct="1">
      <a:defRPr sz="2800" b="1" kern="1200">
        <a:solidFill>
          <a:srgbClr val="CC3300"/>
        </a:solidFill>
        <a:latin typeface="Tahoma" panose="020B0604030504040204" pitchFamily="34" charset="0"/>
        <a:ea typeface="+mn-ea"/>
        <a:cs typeface="Arial" panose="020B0604020202020204" pitchFamily="34" charset="0"/>
      </a:defRPr>
    </a:lvl6pPr>
    <a:lvl7pPr marL="2743200" algn="l" defTabSz="914400" rtl="0" eaLnBrk="1" latinLnBrk="0" hangingPunct="1">
      <a:defRPr sz="2800" b="1" kern="1200">
        <a:solidFill>
          <a:srgbClr val="CC3300"/>
        </a:solidFill>
        <a:latin typeface="Tahoma" panose="020B0604030504040204" pitchFamily="34" charset="0"/>
        <a:ea typeface="+mn-ea"/>
        <a:cs typeface="Arial" panose="020B0604020202020204" pitchFamily="34" charset="0"/>
      </a:defRPr>
    </a:lvl7pPr>
    <a:lvl8pPr marL="3200400" algn="l" defTabSz="914400" rtl="0" eaLnBrk="1" latinLnBrk="0" hangingPunct="1">
      <a:defRPr sz="2800" b="1" kern="1200">
        <a:solidFill>
          <a:srgbClr val="CC3300"/>
        </a:solidFill>
        <a:latin typeface="Tahoma" panose="020B0604030504040204" pitchFamily="34" charset="0"/>
        <a:ea typeface="+mn-ea"/>
        <a:cs typeface="Arial" panose="020B0604020202020204" pitchFamily="34" charset="0"/>
      </a:defRPr>
    </a:lvl8pPr>
    <a:lvl9pPr marL="3657600" algn="l" defTabSz="914400" rtl="0" eaLnBrk="1" latinLnBrk="0" hangingPunct="1">
      <a:defRPr sz="2800" b="1" kern="1200">
        <a:solidFill>
          <a:srgbClr val="CC3300"/>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FF"/>
    <a:srgbClr val="0000CC"/>
    <a:srgbClr val="F85E08"/>
    <a:srgbClr val="CC3300"/>
    <a:srgbClr val="FFA827"/>
    <a:srgbClr val="BE6A0E"/>
    <a:srgbClr val="EE85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57" autoAdjust="0"/>
    <p:restoredTop sz="94667" autoAdjust="0"/>
  </p:normalViewPr>
  <p:slideViewPr>
    <p:cSldViewPr>
      <p:cViewPr varScale="1">
        <p:scale>
          <a:sx n="82" d="100"/>
          <a:sy n="82" d="100"/>
        </p:scale>
        <p:origin x="1190" y="6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l" eaLnBrk="0" hangingPunct="0">
              <a:defRPr sz="1200" b="0" dirty="0">
                <a:solidFill>
                  <a:schemeClr val="tx1"/>
                </a:solidFill>
                <a:effectLst/>
                <a:latin typeface="Times New Roman" pitchFamily="18" charset="0"/>
                <a:cs typeface="+mn-cs"/>
              </a:defRPr>
            </a:lvl1pPr>
          </a:lstStyle>
          <a:p>
            <a:pPr>
              <a:defRPr/>
            </a:pPr>
            <a:endParaRPr lang="en-US"/>
          </a:p>
        </p:txBody>
      </p:sp>
      <p:sp>
        <p:nvSpPr>
          <p:cNvPr id="40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1200" b="0" dirty="0">
                <a:solidFill>
                  <a:schemeClr val="tx1"/>
                </a:solidFill>
                <a:effectLst/>
                <a:latin typeface="Times New Roman" pitchFamily="18" charset="0"/>
                <a:cs typeface="+mn-cs"/>
              </a:defRPr>
            </a:lvl1pPr>
          </a:lstStyle>
          <a:p>
            <a:pPr>
              <a:defRPr/>
            </a:pPr>
            <a:endParaRPr lang="en-US"/>
          </a:p>
        </p:txBody>
      </p:sp>
      <p:sp>
        <p:nvSpPr>
          <p:cNvPr id="41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l" eaLnBrk="0" hangingPunct="0">
              <a:defRPr sz="1200" b="0" dirty="0">
                <a:solidFill>
                  <a:schemeClr val="tx1"/>
                </a:solidFill>
                <a:effectLst/>
                <a:latin typeface="Times New Roman" pitchFamily="18" charset="0"/>
                <a:cs typeface="+mn-cs"/>
              </a:defRPr>
            </a:lvl1pPr>
          </a:lstStyle>
          <a:p>
            <a:pPr>
              <a:defRPr/>
            </a:pPr>
            <a:endParaRPr lang="en-US"/>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r" eaLnBrk="0" hangingPunct="0">
              <a:defRPr sz="1200" b="0">
                <a:solidFill>
                  <a:schemeClr val="tx1"/>
                </a:solidFill>
                <a:latin typeface="Times New Roman" panose="02020603050405020304" pitchFamily="18" charset="0"/>
              </a:defRPr>
            </a:lvl1pPr>
          </a:lstStyle>
          <a:p>
            <a:fld id="{EE846064-F903-471C-98BF-E2C9C0C6A925}" type="slidenum">
              <a:rPr lang="en-US"/>
              <a:pPr/>
              <a:t>‹#›</a:t>
            </a:fld>
            <a:endParaRPr lang="en-US"/>
          </a:p>
        </p:txBody>
      </p:sp>
    </p:spTree>
    <p:extLst>
      <p:ext uri="{BB962C8B-B14F-4D97-AF65-F5344CB8AC3E}">
        <p14:creationId xmlns:p14="http://schemas.microsoft.com/office/powerpoint/2010/main" val="38067153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eaLnBrk="0" hangingPunct="0">
              <a:defRPr sz="1200" b="0" dirty="0">
                <a:solidFill>
                  <a:schemeClr val="tx1"/>
                </a:solidFill>
                <a:effectLst/>
                <a:latin typeface="Times New Roman" pitchFamily="18" charset="0"/>
                <a:cs typeface="+mn-cs"/>
              </a:defRPr>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eaLnBrk="0" hangingPunct="0">
              <a:defRPr sz="1200" b="0" dirty="0">
                <a:solidFill>
                  <a:schemeClr val="tx1"/>
                </a:solidFill>
                <a:effectLst/>
                <a:latin typeface="Times New Roman" pitchFamily="18" charset="0"/>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l" eaLnBrk="0" hangingPunct="0">
              <a:defRPr sz="1200" b="0" dirty="0">
                <a:solidFill>
                  <a:schemeClr val="tx1"/>
                </a:solidFill>
                <a:effectLst/>
                <a:latin typeface="Times New Roman" pitchFamily="18" charset="0"/>
                <a:cs typeface="+mn-cs"/>
              </a:defRPr>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eaLnBrk="0" hangingPunct="0">
              <a:defRPr sz="1200" b="0">
                <a:solidFill>
                  <a:schemeClr val="tx1"/>
                </a:solidFill>
                <a:latin typeface="Times New Roman" panose="02020603050405020304" pitchFamily="18" charset="0"/>
              </a:defRPr>
            </a:lvl1pPr>
          </a:lstStyle>
          <a:p>
            <a:fld id="{8AC13A8C-13DD-44AF-98C8-43808B1207CF}" type="slidenum">
              <a:rPr lang="en-US"/>
              <a:pPr/>
              <a:t>‹#›</a:t>
            </a:fld>
            <a:endParaRPr lang="en-US"/>
          </a:p>
        </p:txBody>
      </p:sp>
    </p:spTree>
    <p:extLst>
      <p:ext uri="{BB962C8B-B14F-4D97-AF65-F5344CB8AC3E}">
        <p14:creationId xmlns:p14="http://schemas.microsoft.com/office/powerpoint/2010/main" val="6621111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52E59858-D7BD-416E-B8D2-09E7706F5CFC}" type="slidenum">
              <a:rPr lang="en-US" sz="1200" b="0">
                <a:solidFill>
                  <a:schemeClr val="tx1"/>
                </a:solidFill>
                <a:latin typeface="Times New Roman" panose="02020603050405020304" pitchFamily="18" charset="0"/>
              </a:rPr>
              <a:pPr/>
              <a:t>1</a:t>
            </a:fld>
            <a:endParaRPr lang="en-US" sz="1200" b="0">
              <a:solidFill>
                <a:schemeClr val="tx1"/>
              </a:solidFill>
              <a:latin typeface="Times New Roman" panose="02020603050405020304" pitchFamily="18" charset="0"/>
            </a:endParaRPr>
          </a:p>
        </p:txBody>
      </p:sp>
      <p:sp>
        <p:nvSpPr>
          <p:cNvPr id="16386" name="Rectangle 2"/>
          <p:cNvSpPr>
            <a:spLocks noGrp="1" noRot="1" noChangeAspect="1" noChangeArrowheads="1" noTextEdit="1"/>
          </p:cNvSpPr>
          <p:nvPr>
            <p:ph type="sldImg"/>
          </p:nvPr>
        </p:nvSpPr>
        <p:spPr>
          <a:ln cap="flat"/>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704531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a:ln/>
        </p:spPr>
      </p:sp>
      <p:sp>
        <p:nvSpPr>
          <p:cNvPr id="368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68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FF8AF038-2164-41DA-B105-6E726A726174}" type="slidenum">
              <a:rPr lang="en-US" sz="1200" b="0">
                <a:solidFill>
                  <a:schemeClr val="tx1"/>
                </a:solidFill>
                <a:latin typeface="Times New Roman" panose="02020603050405020304" pitchFamily="18" charset="0"/>
              </a:rPr>
              <a:pPr/>
              <a:t>10</a:t>
            </a:fld>
            <a:endParaRPr lang="en-US"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83074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a:ln/>
        </p:spPr>
      </p:sp>
      <p:sp>
        <p:nvSpPr>
          <p:cNvPr id="389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89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C440F52C-1562-48B9-94D2-14BCA456640D}" type="slidenum">
              <a:rPr lang="en-US" sz="1200" b="0">
                <a:solidFill>
                  <a:schemeClr val="tx1"/>
                </a:solidFill>
                <a:latin typeface="Times New Roman" panose="02020603050405020304" pitchFamily="18" charset="0"/>
              </a:rPr>
              <a:pPr/>
              <a:t>11</a:t>
            </a:fld>
            <a:endParaRPr lang="en-US"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241923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a:ln/>
        </p:spPr>
      </p:sp>
      <p:sp>
        <p:nvSpPr>
          <p:cNvPr id="409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09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02EA62C1-6F31-4681-AC6A-31DBB435DEC9}" type="slidenum">
              <a:rPr lang="en-US" sz="1200" b="0">
                <a:solidFill>
                  <a:schemeClr val="tx1"/>
                </a:solidFill>
                <a:latin typeface="Times New Roman" panose="02020603050405020304" pitchFamily="18" charset="0"/>
              </a:rPr>
              <a:pPr/>
              <a:t>12</a:t>
            </a:fld>
            <a:endParaRPr lang="en-US"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574064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a:ln/>
        </p:spPr>
      </p:sp>
      <p:sp>
        <p:nvSpPr>
          <p:cNvPr id="430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301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42B9846E-28C5-4DC6-9EEF-13DF9C2924AB}" type="slidenum">
              <a:rPr lang="en-US" sz="1200" b="0">
                <a:solidFill>
                  <a:schemeClr val="tx1"/>
                </a:solidFill>
                <a:latin typeface="Times New Roman" panose="02020603050405020304" pitchFamily="18" charset="0"/>
              </a:rPr>
              <a:pPr/>
              <a:t>13</a:t>
            </a:fld>
            <a:endParaRPr lang="en-US"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827033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a:ln/>
        </p:spPr>
      </p:sp>
      <p:sp>
        <p:nvSpPr>
          <p:cNvPr id="450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505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8BD61FAC-0C16-4B2C-9F5D-F61C292C1936}" type="slidenum">
              <a:rPr lang="en-US" sz="1200" b="0">
                <a:solidFill>
                  <a:schemeClr val="tx1"/>
                </a:solidFill>
                <a:latin typeface="Times New Roman" panose="02020603050405020304" pitchFamily="18" charset="0"/>
              </a:rPr>
              <a:pPr/>
              <a:t>14</a:t>
            </a:fld>
            <a:endParaRPr lang="en-US"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215741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a:ln/>
        </p:spPr>
      </p:sp>
      <p:sp>
        <p:nvSpPr>
          <p:cNvPr id="450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505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8BD61FAC-0C16-4B2C-9F5D-F61C292C1936}" type="slidenum">
              <a:rPr lang="en-US" sz="1200" b="0">
                <a:solidFill>
                  <a:schemeClr val="tx1"/>
                </a:solidFill>
                <a:latin typeface="Times New Roman" panose="02020603050405020304" pitchFamily="18" charset="0"/>
              </a:rPr>
              <a:pPr/>
              <a:t>15</a:t>
            </a:fld>
            <a:endParaRPr lang="en-US"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323510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a:ln/>
        </p:spPr>
      </p:sp>
      <p:sp>
        <p:nvSpPr>
          <p:cNvPr id="450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505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8BD61FAC-0C16-4B2C-9F5D-F61C292C1936}" type="slidenum">
              <a:rPr lang="en-US" sz="1200" b="0">
                <a:solidFill>
                  <a:schemeClr val="tx1"/>
                </a:solidFill>
                <a:latin typeface="Times New Roman" panose="02020603050405020304" pitchFamily="18" charset="0"/>
              </a:rPr>
              <a:pPr/>
              <a:t>16</a:t>
            </a:fld>
            <a:endParaRPr lang="en-US"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787996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a:ln/>
        </p:spPr>
      </p:sp>
      <p:sp>
        <p:nvSpPr>
          <p:cNvPr id="512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120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59588A76-CBFB-48D4-9F64-1C8D5D5D9AFE}" type="slidenum">
              <a:rPr lang="en-US" sz="1200" b="0">
                <a:solidFill>
                  <a:schemeClr val="tx1"/>
                </a:solidFill>
                <a:latin typeface="Times New Roman" panose="02020603050405020304" pitchFamily="18" charset="0"/>
              </a:rPr>
              <a:pPr/>
              <a:t>17</a:t>
            </a:fld>
            <a:endParaRPr lang="en-US"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9458213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a:ln/>
        </p:spPr>
      </p:sp>
      <p:sp>
        <p:nvSpPr>
          <p:cNvPr id="634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349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632841DB-C9A4-4445-BC1B-CF896CDBFC20}" type="slidenum">
              <a:rPr lang="en-US" sz="1200" b="0">
                <a:solidFill>
                  <a:schemeClr val="tx1"/>
                </a:solidFill>
                <a:latin typeface="Times New Roman" panose="02020603050405020304" pitchFamily="18" charset="0"/>
              </a:rPr>
              <a:pPr/>
              <a:t>18</a:t>
            </a:fld>
            <a:endParaRPr lang="en-US"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184859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a:ln/>
        </p:spPr>
      </p:sp>
      <p:sp>
        <p:nvSpPr>
          <p:cNvPr id="655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55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0E4C971B-3CEA-456D-B264-D3B20125B5BE}" type="slidenum">
              <a:rPr lang="en-US" sz="1200" b="0">
                <a:solidFill>
                  <a:schemeClr val="tx1"/>
                </a:solidFill>
                <a:latin typeface="Times New Roman" panose="02020603050405020304" pitchFamily="18" charset="0"/>
              </a:rPr>
              <a:pPr/>
              <a:t>19</a:t>
            </a:fld>
            <a:endParaRPr lang="en-US"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614134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F1401A07-75BD-4983-93E8-B94B85C5693C}" type="slidenum">
              <a:rPr lang="en-US" sz="1200" b="0">
                <a:solidFill>
                  <a:schemeClr val="tx1"/>
                </a:solidFill>
                <a:latin typeface="Times New Roman" panose="02020603050405020304" pitchFamily="18" charset="0"/>
              </a:rPr>
              <a:pPr/>
              <a:t>2</a:t>
            </a:fld>
            <a:endParaRPr lang="en-US" sz="1200" b="0">
              <a:solidFill>
                <a:schemeClr val="tx1"/>
              </a:solidFill>
              <a:latin typeface="Times New Roman" panose="02020603050405020304" pitchFamily="18" charset="0"/>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1679800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a:ln/>
        </p:spPr>
      </p:sp>
      <p:sp>
        <p:nvSpPr>
          <p:cNvPr id="696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96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E373A225-C341-4FB6-87CD-27E45850C586}" type="slidenum">
              <a:rPr lang="en-US" sz="1200" b="0">
                <a:solidFill>
                  <a:schemeClr val="tx1"/>
                </a:solidFill>
                <a:latin typeface="Times New Roman" panose="02020603050405020304" pitchFamily="18" charset="0"/>
              </a:rPr>
              <a:pPr/>
              <a:t>20</a:t>
            </a:fld>
            <a:endParaRPr lang="en-US"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5703709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a:ln/>
        </p:spPr>
      </p:sp>
      <p:sp>
        <p:nvSpPr>
          <p:cNvPr id="716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716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72BD4F2D-4CFC-4C43-B6AB-4FF7722C916B}" type="slidenum">
              <a:rPr lang="en-US" sz="1200" b="0">
                <a:solidFill>
                  <a:schemeClr val="tx1"/>
                </a:solidFill>
                <a:latin typeface="Times New Roman" panose="02020603050405020304" pitchFamily="18" charset="0"/>
              </a:rPr>
              <a:pPr/>
              <a:t>21</a:t>
            </a:fld>
            <a:endParaRPr lang="en-US"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70156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a:ln/>
        </p:spPr>
      </p:sp>
      <p:sp>
        <p:nvSpPr>
          <p:cNvPr id="737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7373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83A755A7-ABD6-4198-8081-9A56FED07DE0}" type="slidenum">
              <a:rPr lang="en-US" sz="1200" b="0">
                <a:solidFill>
                  <a:schemeClr val="tx1"/>
                </a:solidFill>
                <a:latin typeface="Times New Roman" panose="02020603050405020304" pitchFamily="18" charset="0"/>
              </a:rPr>
              <a:pPr/>
              <a:t>22</a:t>
            </a:fld>
            <a:endParaRPr lang="en-US"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033461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a:ln/>
        </p:spPr>
      </p:sp>
      <p:sp>
        <p:nvSpPr>
          <p:cNvPr id="757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7577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1564AADF-6040-44A5-A505-F53727D39403}" type="slidenum">
              <a:rPr lang="en-US" sz="1200" b="0">
                <a:solidFill>
                  <a:schemeClr val="tx1"/>
                </a:solidFill>
                <a:latin typeface="Times New Roman" panose="02020603050405020304" pitchFamily="18" charset="0"/>
              </a:rPr>
              <a:pPr/>
              <a:t>23</a:t>
            </a:fld>
            <a:endParaRPr lang="en-US"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13391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a:ln/>
        </p:spPr>
      </p:sp>
      <p:sp>
        <p:nvSpPr>
          <p:cNvPr id="778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7782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16683175-92AB-430D-ACC8-DB5038276BC4}" type="slidenum">
              <a:rPr lang="en-US" sz="1200" b="0">
                <a:solidFill>
                  <a:schemeClr val="tx1"/>
                </a:solidFill>
                <a:latin typeface="Times New Roman" panose="02020603050405020304" pitchFamily="18" charset="0"/>
              </a:rPr>
              <a:pPr/>
              <a:t>24</a:t>
            </a:fld>
            <a:endParaRPr lang="en-US"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1636193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a:ln/>
        </p:spPr>
      </p:sp>
      <p:sp>
        <p:nvSpPr>
          <p:cNvPr id="798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7987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054C7D47-1A2F-4446-A6FC-1AC54B046721}" type="slidenum">
              <a:rPr lang="en-US" sz="1200" b="0">
                <a:solidFill>
                  <a:schemeClr val="tx1"/>
                </a:solidFill>
                <a:latin typeface="Times New Roman" panose="02020603050405020304" pitchFamily="18" charset="0"/>
              </a:rPr>
              <a:pPr/>
              <a:t>25</a:t>
            </a:fld>
            <a:endParaRPr lang="en-US"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459515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p:cNvSpPr>
          <p:nvPr>
            <p:ph type="sldImg"/>
          </p:nvPr>
        </p:nvSpPr>
        <p:spPr>
          <a:ln/>
        </p:spPr>
      </p:sp>
      <p:sp>
        <p:nvSpPr>
          <p:cNvPr id="839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839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1FDFEF12-B5CB-42D6-B699-28479F0550F9}" type="slidenum">
              <a:rPr lang="en-US" sz="1200" b="0">
                <a:solidFill>
                  <a:schemeClr val="tx1"/>
                </a:solidFill>
                <a:latin typeface="Times New Roman" panose="02020603050405020304" pitchFamily="18" charset="0"/>
              </a:rPr>
              <a:pPr/>
              <a:t>26</a:t>
            </a:fld>
            <a:endParaRPr lang="en-US"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8289429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p:cNvSpPr>
          <p:nvPr>
            <p:ph type="sldImg"/>
          </p:nvPr>
        </p:nvSpPr>
        <p:spPr>
          <a:ln/>
        </p:spPr>
      </p:sp>
      <p:sp>
        <p:nvSpPr>
          <p:cNvPr id="860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860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3658C806-14E3-4C63-8D6B-7CC09A1E0BAB}" type="slidenum">
              <a:rPr lang="en-US" sz="1200" b="0">
                <a:solidFill>
                  <a:schemeClr val="tx1"/>
                </a:solidFill>
                <a:latin typeface="Times New Roman" panose="02020603050405020304" pitchFamily="18" charset="0"/>
              </a:rPr>
              <a:pPr/>
              <a:t>27</a:t>
            </a:fld>
            <a:endParaRPr lang="en-US"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140206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p:cNvSpPr>
          <p:nvPr>
            <p:ph type="sldImg"/>
          </p:nvPr>
        </p:nvSpPr>
        <p:spPr>
          <a:ln/>
        </p:spPr>
      </p:sp>
      <p:sp>
        <p:nvSpPr>
          <p:cNvPr id="880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880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0C61FB77-781C-41B7-86DB-61174C8E8D61}" type="slidenum">
              <a:rPr lang="en-US" sz="1200" b="0">
                <a:solidFill>
                  <a:schemeClr val="tx1"/>
                </a:solidFill>
                <a:latin typeface="Times New Roman" panose="02020603050405020304" pitchFamily="18" charset="0"/>
              </a:rPr>
              <a:pPr/>
              <a:t>28</a:t>
            </a:fld>
            <a:endParaRPr lang="en-US"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613661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p:cNvSpPr>
          <p:nvPr>
            <p:ph type="sldImg"/>
          </p:nvPr>
        </p:nvSpPr>
        <p:spPr>
          <a:ln/>
        </p:spPr>
      </p:sp>
      <p:sp>
        <p:nvSpPr>
          <p:cNvPr id="901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901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84F79D6D-1CEC-44DD-82B8-A7FBB0FE0972}" type="slidenum">
              <a:rPr lang="en-US" sz="1200" b="0">
                <a:solidFill>
                  <a:schemeClr val="tx1"/>
                </a:solidFill>
                <a:latin typeface="Times New Roman" panose="02020603050405020304" pitchFamily="18" charset="0"/>
              </a:rPr>
              <a:pPr/>
              <a:t>29</a:t>
            </a:fld>
            <a:endParaRPr lang="en-US"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863492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59A7B686-BEDF-4C83-824D-1D5F2462D58A}" type="slidenum">
              <a:rPr lang="en-US" sz="1200" b="0">
                <a:solidFill>
                  <a:schemeClr val="tx1"/>
                </a:solidFill>
                <a:latin typeface="Times New Roman" panose="02020603050405020304" pitchFamily="18" charset="0"/>
              </a:rPr>
              <a:pPr/>
              <a:t>3</a:t>
            </a:fld>
            <a:endParaRPr lang="en-US" sz="1200" b="0">
              <a:solidFill>
                <a:schemeClr val="tx1"/>
              </a:solidFill>
              <a:latin typeface="Times New Roman" panose="02020603050405020304" pitchFamily="18" charset="0"/>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4011249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p:cNvSpPr>
          <p:nvPr>
            <p:ph type="sldImg"/>
          </p:nvPr>
        </p:nvSpPr>
        <p:spPr>
          <a:ln/>
        </p:spPr>
      </p:sp>
      <p:sp>
        <p:nvSpPr>
          <p:cNvPr id="921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921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65708A19-33D8-43FE-A301-28B4513002DD}" type="slidenum">
              <a:rPr lang="en-US" sz="1200" b="0">
                <a:solidFill>
                  <a:schemeClr val="tx1"/>
                </a:solidFill>
                <a:latin typeface="Times New Roman" panose="02020603050405020304" pitchFamily="18" charset="0"/>
              </a:rPr>
              <a:pPr/>
              <a:t>30</a:t>
            </a:fld>
            <a:endParaRPr lang="en-US"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6678370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p:cNvSpPr>
          <p:nvPr>
            <p:ph type="sldImg"/>
          </p:nvPr>
        </p:nvSpPr>
        <p:spPr>
          <a:ln/>
        </p:spPr>
      </p:sp>
      <p:sp>
        <p:nvSpPr>
          <p:cNvPr id="942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9421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CD836C38-C324-4B94-A07E-654330692393}" type="slidenum">
              <a:rPr lang="en-US" sz="1200" b="0">
                <a:solidFill>
                  <a:schemeClr val="tx1"/>
                </a:solidFill>
                <a:latin typeface="Times New Roman" panose="02020603050405020304" pitchFamily="18" charset="0"/>
              </a:rPr>
              <a:pPr/>
              <a:t>31</a:t>
            </a:fld>
            <a:endParaRPr lang="en-US"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8437855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p:cNvSpPr>
          <p:nvPr>
            <p:ph type="sldImg"/>
          </p:nvPr>
        </p:nvSpPr>
        <p:spPr>
          <a:ln/>
        </p:spPr>
      </p:sp>
      <p:sp>
        <p:nvSpPr>
          <p:cNvPr id="962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9625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2C0CB9D4-BA87-4F59-ACF8-DBC212F32916}" type="slidenum">
              <a:rPr lang="en-US" sz="1200" b="0">
                <a:solidFill>
                  <a:schemeClr val="tx1"/>
                </a:solidFill>
                <a:latin typeface="Times New Roman" panose="02020603050405020304" pitchFamily="18" charset="0"/>
              </a:rPr>
              <a:pPr/>
              <a:t>32</a:t>
            </a:fld>
            <a:endParaRPr lang="en-US"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5067936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p:cNvSpPr>
          <p:nvPr>
            <p:ph type="sldImg"/>
          </p:nvPr>
        </p:nvSpPr>
        <p:spPr>
          <a:ln/>
        </p:spPr>
      </p:sp>
      <p:sp>
        <p:nvSpPr>
          <p:cNvPr id="983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9830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F7D408FB-F5BD-4D54-BBB8-B4D181CDE78B}" type="slidenum">
              <a:rPr lang="en-US" sz="1200" b="0">
                <a:solidFill>
                  <a:schemeClr val="tx1"/>
                </a:solidFill>
                <a:latin typeface="Times New Roman" panose="02020603050405020304" pitchFamily="18" charset="0"/>
              </a:rPr>
              <a:pPr/>
              <a:t>33</a:t>
            </a:fld>
            <a:endParaRPr lang="en-US"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5249817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p:cNvSpPr>
          <p:nvPr>
            <p:ph type="sldImg"/>
          </p:nvPr>
        </p:nvSpPr>
        <p:spPr>
          <a:ln/>
        </p:spPr>
      </p:sp>
      <p:sp>
        <p:nvSpPr>
          <p:cNvPr id="1003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035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171AE8E4-BFB2-45AA-A38D-9300228BC87F}" type="slidenum">
              <a:rPr lang="en-US" sz="1200" b="0">
                <a:solidFill>
                  <a:schemeClr val="tx1"/>
                </a:solidFill>
                <a:latin typeface="Times New Roman" panose="02020603050405020304" pitchFamily="18" charset="0"/>
              </a:rPr>
              <a:pPr/>
              <a:t>34</a:t>
            </a:fld>
            <a:endParaRPr lang="en-US"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9611143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p:cNvSpPr>
          <p:nvPr>
            <p:ph type="sldImg"/>
          </p:nvPr>
        </p:nvSpPr>
        <p:spPr>
          <a:ln/>
        </p:spPr>
      </p:sp>
      <p:sp>
        <p:nvSpPr>
          <p:cNvPr id="1024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240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7C35DF8F-3609-42FD-A3EA-F36308234994}" type="slidenum">
              <a:rPr lang="en-US" sz="1200" b="0">
                <a:solidFill>
                  <a:schemeClr val="tx1"/>
                </a:solidFill>
                <a:latin typeface="Times New Roman" panose="02020603050405020304" pitchFamily="18" charset="0"/>
              </a:rPr>
              <a:pPr/>
              <a:t>35</a:t>
            </a:fld>
            <a:endParaRPr lang="en-US"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9960284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p:cNvSpPr>
          <p:nvPr>
            <p:ph type="sldImg"/>
          </p:nvPr>
        </p:nvSpPr>
        <p:spPr>
          <a:ln/>
        </p:spPr>
      </p:sp>
      <p:sp>
        <p:nvSpPr>
          <p:cNvPr id="1044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445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2B073C2E-0DB6-44E8-A988-0958A488B4B7}" type="slidenum">
              <a:rPr lang="en-US" sz="1200" b="0">
                <a:solidFill>
                  <a:schemeClr val="tx1"/>
                </a:solidFill>
                <a:latin typeface="Times New Roman" panose="02020603050405020304" pitchFamily="18" charset="0"/>
              </a:rPr>
              <a:pPr/>
              <a:t>36</a:t>
            </a:fld>
            <a:endParaRPr lang="en-US"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303878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p:cNvSpPr>
          <p:nvPr>
            <p:ph type="sldImg"/>
          </p:nvPr>
        </p:nvSpPr>
        <p:spPr>
          <a:ln/>
        </p:spPr>
      </p:sp>
      <p:sp>
        <p:nvSpPr>
          <p:cNvPr id="1064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064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2259A975-6BBC-4BB1-A3F5-93D5753FB1FE}" type="slidenum">
              <a:rPr lang="en-US" sz="1200" b="0">
                <a:solidFill>
                  <a:schemeClr val="tx1"/>
                </a:solidFill>
                <a:latin typeface="Times New Roman" panose="02020603050405020304" pitchFamily="18" charset="0"/>
              </a:rPr>
              <a:pPr/>
              <a:t>37</a:t>
            </a:fld>
            <a:endParaRPr lang="en-US"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7155734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Image Placeholder 1"/>
          <p:cNvSpPr>
            <a:spLocks noGrp="1" noRot="1" noChangeAspect="1"/>
          </p:cNvSpPr>
          <p:nvPr>
            <p:ph type="sldImg"/>
          </p:nvPr>
        </p:nvSpPr>
        <p:spPr>
          <a:ln/>
        </p:spPr>
      </p:sp>
      <p:sp>
        <p:nvSpPr>
          <p:cNvPr id="1146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1469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24F4D7E9-0D92-445A-92B3-A7D32EB69D97}" type="slidenum">
              <a:rPr lang="en-US" sz="1200" b="0">
                <a:solidFill>
                  <a:schemeClr val="tx1"/>
                </a:solidFill>
                <a:latin typeface="Times New Roman" panose="02020603050405020304" pitchFamily="18" charset="0"/>
              </a:rPr>
              <a:pPr/>
              <a:t>38</a:t>
            </a:fld>
            <a:endParaRPr lang="en-US"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7061239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xfrm>
            <a:off x="1152525" y="692150"/>
            <a:ext cx="4554538" cy="3416300"/>
          </a:xfrm>
          <a:ln/>
        </p:spPr>
      </p:sp>
      <p:sp>
        <p:nvSpPr>
          <p:cNvPr id="1177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0" tIns="44446" rIns="90480" bIns="44446"/>
          <a:lstStyle/>
          <a:p>
            <a:endParaRPr lang="en-US" smtClean="0"/>
          </a:p>
        </p:txBody>
      </p:sp>
    </p:spTree>
    <p:extLst>
      <p:ext uri="{BB962C8B-B14F-4D97-AF65-F5344CB8AC3E}">
        <p14:creationId xmlns:p14="http://schemas.microsoft.com/office/powerpoint/2010/main" val="1122603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ln/>
        </p:spPr>
      </p:sp>
      <p:sp>
        <p:nvSpPr>
          <p:cNvPr id="245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2457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273E2DD6-3618-42A7-A3A5-07DD1A8CC56D}" type="slidenum">
              <a:rPr lang="en-US" sz="1200" b="0">
                <a:solidFill>
                  <a:schemeClr val="tx1"/>
                </a:solidFill>
                <a:latin typeface="Times New Roman" panose="02020603050405020304" pitchFamily="18" charset="0"/>
              </a:rPr>
              <a:pPr/>
              <a:t>4</a:t>
            </a:fld>
            <a:endParaRPr lang="en-US"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101100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2662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C0C36530-3687-483E-9D88-3572560FC162}" type="slidenum">
              <a:rPr lang="en-US" sz="1200" b="0">
                <a:solidFill>
                  <a:schemeClr val="tx1"/>
                </a:solidFill>
                <a:latin typeface="Times New Roman" panose="02020603050405020304" pitchFamily="18" charset="0"/>
              </a:rPr>
              <a:pPr/>
              <a:t>5</a:t>
            </a:fld>
            <a:endParaRPr lang="en-US"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265613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a:ln/>
        </p:spPr>
      </p:sp>
      <p:sp>
        <p:nvSpPr>
          <p:cNvPr id="286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2867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749844C9-1950-4E05-AB56-BF903DA268B2}" type="slidenum">
              <a:rPr lang="en-US" sz="1200" b="0">
                <a:solidFill>
                  <a:schemeClr val="tx1"/>
                </a:solidFill>
                <a:latin typeface="Times New Roman" panose="02020603050405020304" pitchFamily="18" charset="0"/>
              </a:rPr>
              <a:pPr/>
              <a:t>6</a:t>
            </a:fld>
            <a:endParaRPr lang="en-US"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274707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072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9052DD2A-0ED0-4013-8420-B29B6D3B2564}" type="slidenum">
              <a:rPr lang="en-US" sz="1200" b="0">
                <a:solidFill>
                  <a:schemeClr val="tx1"/>
                </a:solidFill>
                <a:latin typeface="Times New Roman" panose="02020603050405020304" pitchFamily="18" charset="0"/>
              </a:rPr>
              <a:pPr/>
              <a:t>7</a:t>
            </a:fld>
            <a:endParaRPr lang="en-US"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057588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a:ln/>
        </p:spPr>
      </p:sp>
      <p:sp>
        <p:nvSpPr>
          <p:cNvPr id="327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27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7025B894-0316-423B-8B12-50199DD2CD24}" type="slidenum">
              <a:rPr lang="en-US" sz="1200" b="0">
                <a:solidFill>
                  <a:schemeClr val="tx1"/>
                </a:solidFill>
                <a:latin typeface="Times New Roman" panose="02020603050405020304" pitchFamily="18" charset="0"/>
              </a:rPr>
              <a:pPr/>
              <a:t>8</a:t>
            </a:fld>
            <a:endParaRPr lang="en-US"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193223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fld id="{A814E426-AC86-403C-9B47-A77AFE3771D0}" type="slidenum">
              <a:rPr lang="en-US" sz="1200" b="0">
                <a:solidFill>
                  <a:schemeClr val="tx1"/>
                </a:solidFill>
                <a:latin typeface="Times New Roman" panose="02020603050405020304" pitchFamily="18" charset="0"/>
              </a:rPr>
              <a:pPr/>
              <a:t>9</a:t>
            </a:fld>
            <a:endParaRPr lang="en-US" sz="12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659995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26"/>
          <p:cNvGrpSpPr>
            <a:grpSpLocks/>
          </p:cNvGrpSpPr>
          <p:nvPr/>
        </p:nvGrpSpPr>
        <p:grpSpPr bwMode="auto">
          <a:xfrm>
            <a:off x="0" y="2438400"/>
            <a:ext cx="9009063" cy="1052513"/>
            <a:chOff x="0" y="1536"/>
            <a:chExt cx="5675" cy="663"/>
          </a:xfrm>
        </p:grpSpPr>
        <p:grpSp>
          <p:nvGrpSpPr>
            <p:cNvPr id="5" name="Group 1027"/>
            <p:cNvGrpSpPr>
              <a:grpSpLocks/>
            </p:cNvGrpSpPr>
            <p:nvPr/>
          </p:nvGrpSpPr>
          <p:grpSpPr bwMode="auto">
            <a:xfrm>
              <a:off x="185" y="1604"/>
              <a:ext cx="449" cy="299"/>
              <a:chOff x="720" y="336"/>
              <a:chExt cx="624" cy="432"/>
            </a:xfrm>
          </p:grpSpPr>
          <p:sp>
            <p:nvSpPr>
              <p:cNvPr id="12" name="Rectangle 1028"/>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lgn="ctr">
                  <a:defRPr/>
                </a:pPr>
                <a:endParaRPr lang="en-US" dirty="0">
                  <a:effectLst>
                    <a:outerShdw blurRad="38100" dist="38100" dir="2700000" algn="tl">
                      <a:srgbClr val="000000">
                        <a:alpha val="43137"/>
                      </a:srgbClr>
                    </a:outerShdw>
                  </a:effectLst>
                  <a:cs typeface="+mn-cs"/>
                </a:endParaRPr>
              </a:p>
            </p:txBody>
          </p:sp>
          <p:sp>
            <p:nvSpPr>
              <p:cNvPr id="13" name="Rectangle 1029"/>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dirty="0">
                  <a:effectLst>
                    <a:outerShdw blurRad="38100" dist="38100" dir="2700000" algn="tl">
                      <a:srgbClr val="000000">
                        <a:alpha val="43137"/>
                      </a:srgbClr>
                    </a:outerShdw>
                  </a:effectLst>
                  <a:cs typeface="+mn-cs"/>
                </a:endParaRPr>
              </a:p>
            </p:txBody>
          </p:sp>
        </p:grpSp>
        <p:grpSp>
          <p:nvGrpSpPr>
            <p:cNvPr id="6" name="Group 1030"/>
            <p:cNvGrpSpPr>
              <a:grpSpLocks/>
            </p:cNvGrpSpPr>
            <p:nvPr/>
          </p:nvGrpSpPr>
          <p:grpSpPr bwMode="auto">
            <a:xfrm>
              <a:off x="263" y="1870"/>
              <a:ext cx="466" cy="299"/>
              <a:chOff x="912" y="2640"/>
              <a:chExt cx="672" cy="432"/>
            </a:xfrm>
          </p:grpSpPr>
          <p:sp>
            <p:nvSpPr>
              <p:cNvPr id="10" name="Rectangle 1031"/>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lgn="ctr">
                  <a:defRPr/>
                </a:pPr>
                <a:endParaRPr lang="en-US" dirty="0">
                  <a:effectLst>
                    <a:outerShdw blurRad="38100" dist="38100" dir="2700000" algn="tl">
                      <a:srgbClr val="000000">
                        <a:alpha val="43137"/>
                      </a:srgbClr>
                    </a:outerShdw>
                  </a:effectLst>
                  <a:cs typeface="+mn-cs"/>
                </a:endParaRPr>
              </a:p>
            </p:txBody>
          </p:sp>
          <p:sp>
            <p:nvSpPr>
              <p:cNvPr id="11" name="Rectangle 1032"/>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en-US" dirty="0">
                  <a:effectLst>
                    <a:outerShdw blurRad="38100" dist="38100" dir="2700000" algn="tl">
                      <a:srgbClr val="000000">
                        <a:alpha val="43137"/>
                      </a:srgbClr>
                    </a:outerShdw>
                  </a:effectLst>
                  <a:cs typeface="+mn-cs"/>
                </a:endParaRPr>
              </a:p>
            </p:txBody>
          </p:sp>
        </p:grpSp>
        <p:sp>
          <p:nvSpPr>
            <p:cNvPr id="7" name="Rectangle 1033"/>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lang="en-US" dirty="0">
                <a:effectLst>
                  <a:outerShdw blurRad="38100" dist="38100" dir="2700000" algn="tl">
                    <a:srgbClr val="000000">
                      <a:alpha val="43137"/>
                    </a:srgbClr>
                  </a:outerShdw>
                </a:effectLst>
                <a:cs typeface="+mn-cs"/>
              </a:endParaRPr>
            </a:p>
          </p:txBody>
        </p:sp>
        <p:sp>
          <p:nvSpPr>
            <p:cNvPr id="8" name="Rectangle 1034"/>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lgn="ctr">
                <a:defRPr/>
              </a:pPr>
              <a:endParaRPr lang="en-US" dirty="0">
                <a:effectLst>
                  <a:outerShdw blurRad="38100" dist="38100" dir="2700000" algn="tl">
                    <a:srgbClr val="000000">
                      <a:alpha val="43137"/>
                    </a:srgbClr>
                  </a:outerShdw>
                </a:effectLst>
                <a:cs typeface="+mn-cs"/>
              </a:endParaRPr>
            </a:p>
          </p:txBody>
        </p:sp>
        <p:sp>
          <p:nvSpPr>
            <p:cNvPr id="9" name="Rectangle 1035"/>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en-US" dirty="0">
                <a:effectLst>
                  <a:outerShdw blurRad="38100" dist="38100" dir="2700000" algn="tl">
                    <a:srgbClr val="000000">
                      <a:alpha val="43137"/>
                    </a:srgbClr>
                  </a:outerShdw>
                </a:effectLst>
                <a:cs typeface="+mn-cs"/>
              </a:endParaRPr>
            </a:p>
          </p:txBody>
        </p:sp>
      </p:grpSp>
      <p:sp>
        <p:nvSpPr>
          <p:cNvPr id="93196" name="Rectangle 1036"/>
          <p:cNvSpPr>
            <a:spLocks noGrp="1" noChangeArrowheads="1"/>
          </p:cNvSpPr>
          <p:nvPr>
            <p:ph type="ctrTitle"/>
          </p:nvPr>
        </p:nvSpPr>
        <p:spPr>
          <a:xfrm>
            <a:off x="762000" y="685800"/>
            <a:ext cx="7772400" cy="1524000"/>
          </a:xfrm>
        </p:spPr>
        <p:txBody>
          <a:bodyPr/>
          <a:lstStyle>
            <a:lvl1pPr algn="ctr">
              <a:defRPr>
                <a:solidFill>
                  <a:srgbClr val="CC3300"/>
                </a:solidFill>
              </a:defRPr>
            </a:lvl1pPr>
          </a:lstStyle>
          <a:p>
            <a:r>
              <a:rPr lang="en-US" dirty="0"/>
              <a:t>Click to edit Master title style</a:t>
            </a:r>
          </a:p>
        </p:txBody>
      </p:sp>
      <p:sp>
        <p:nvSpPr>
          <p:cNvPr id="93197" name="Rectangle 1037"/>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effectLst>
                  <a:outerShdw blurRad="38100" dist="38100" dir="2700000" algn="tl">
                    <a:srgbClr val="C0C0C0"/>
                  </a:outerShdw>
                </a:effectLst>
              </a:defRPr>
            </a:lvl1pPr>
          </a:lstStyle>
          <a:p>
            <a:r>
              <a:rPr lang="en-US"/>
              <a:t>Click to edit Master subtitle style</a:t>
            </a:r>
          </a:p>
        </p:txBody>
      </p:sp>
    </p:spTree>
    <p:extLst>
      <p:ext uri="{BB962C8B-B14F-4D97-AF65-F5344CB8AC3E}">
        <p14:creationId xmlns:p14="http://schemas.microsoft.com/office/powerpoint/2010/main" val="88090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9806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50825"/>
            <a:ext cx="1951038" cy="58816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50825"/>
            <a:ext cx="5700712" cy="58816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0851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30548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34219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1524000"/>
            <a:ext cx="38100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1524000"/>
            <a:ext cx="38100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28139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51772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16502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9259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00247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0786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ChangeArrowheads="1"/>
          </p:cNvSpPr>
          <p:nvPr/>
        </p:nvSpPr>
        <p:spPr bwMode="ltGray">
          <a:xfrm>
            <a:off x="417513" y="731838"/>
            <a:ext cx="438150" cy="474662"/>
          </a:xfrm>
          <a:prstGeom prst="rect">
            <a:avLst/>
          </a:prstGeom>
          <a:solidFill>
            <a:schemeClr val="accent2"/>
          </a:solidFill>
          <a:ln w="9525">
            <a:noFill/>
            <a:miter lim="800000"/>
            <a:headEnd/>
            <a:tailEnd/>
          </a:ln>
          <a:effectLst/>
        </p:spPr>
        <p:txBody>
          <a:bodyPr wrap="none" anchor="ctr"/>
          <a:lstStyle/>
          <a:p>
            <a:pPr algn="ctr">
              <a:defRPr/>
            </a:pPr>
            <a:endParaRPr kumimoji="1" lang="en-US" sz="2400" b="0" dirty="0">
              <a:solidFill>
                <a:schemeClr val="tx1"/>
              </a:solidFill>
              <a:cs typeface="+mn-cs"/>
            </a:endParaRPr>
          </a:p>
        </p:txBody>
      </p:sp>
      <p:sp>
        <p:nvSpPr>
          <p:cNvPr id="92163" name="Rectangle 3"/>
          <p:cNvSpPr>
            <a:spLocks noChangeArrowheads="1"/>
          </p:cNvSpPr>
          <p:nvPr/>
        </p:nvSpPr>
        <p:spPr bwMode="ltGray">
          <a:xfrm>
            <a:off x="800100" y="731838"/>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en-US" sz="2400" b="0" dirty="0">
              <a:solidFill>
                <a:schemeClr val="tx1"/>
              </a:solidFill>
              <a:cs typeface="+mn-cs"/>
            </a:endParaRPr>
          </a:p>
        </p:txBody>
      </p:sp>
      <p:sp>
        <p:nvSpPr>
          <p:cNvPr id="92164" name="Rectangle 4"/>
          <p:cNvSpPr>
            <a:spLocks noChangeArrowheads="1"/>
          </p:cNvSpPr>
          <p:nvPr/>
        </p:nvSpPr>
        <p:spPr bwMode="ltGray">
          <a:xfrm>
            <a:off x="541338" y="1154113"/>
            <a:ext cx="422275" cy="474662"/>
          </a:xfrm>
          <a:prstGeom prst="rect">
            <a:avLst/>
          </a:prstGeom>
          <a:solidFill>
            <a:schemeClr val="folHlink"/>
          </a:solidFill>
          <a:ln w="9525">
            <a:noFill/>
            <a:miter lim="800000"/>
            <a:headEnd/>
            <a:tailEnd/>
          </a:ln>
          <a:effectLst/>
        </p:spPr>
        <p:txBody>
          <a:bodyPr wrap="none" anchor="ctr"/>
          <a:lstStyle/>
          <a:p>
            <a:pPr algn="ctr">
              <a:defRPr/>
            </a:pPr>
            <a:endParaRPr kumimoji="1" lang="en-US" sz="2400" b="0" dirty="0">
              <a:solidFill>
                <a:schemeClr val="tx1"/>
              </a:solidFill>
              <a:cs typeface="+mn-cs"/>
            </a:endParaRPr>
          </a:p>
        </p:txBody>
      </p:sp>
      <p:sp>
        <p:nvSpPr>
          <p:cNvPr id="92165" name="Rectangle 5"/>
          <p:cNvSpPr>
            <a:spLocks noChangeArrowheads="1"/>
          </p:cNvSpPr>
          <p:nvPr/>
        </p:nvSpPr>
        <p:spPr bwMode="ltGray">
          <a:xfrm>
            <a:off x="911225" y="1154113"/>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en-US" sz="2400" b="0" dirty="0">
              <a:solidFill>
                <a:schemeClr val="tx1"/>
              </a:solidFill>
              <a:cs typeface="+mn-cs"/>
            </a:endParaRPr>
          </a:p>
        </p:txBody>
      </p:sp>
      <p:sp>
        <p:nvSpPr>
          <p:cNvPr id="92166" name="Rectangle 6"/>
          <p:cNvSpPr>
            <a:spLocks noChangeArrowheads="1"/>
          </p:cNvSpPr>
          <p:nvPr/>
        </p:nvSpPr>
        <p:spPr bwMode="ltGray">
          <a:xfrm>
            <a:off x="127000" y="1081088"/>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en-US" sz="2400" b="0" dirty="0">
              <a:solidFill>
                <a:schemeClr val="tx1"/>
              </a:solidFill>
              <a:cs typeface="+mn-cs"/>
            </a:endParaRPr>
          </a:p>
        </p:txBody>
      </p:sp>
      <p:sp>
        <p:nvSpPr>
          <p:cNvPr id="92167" name="Rectangle 7"/>
          <p:cNvSpPr>
            <a:spLocks noChangeArrowheads="1"/>
          </p:cNvSpPr>
          <p:nvPr/>
        </p:nvSpPr>
        <p:spPr bwMode="gray">
          <a:xfrm>
            <a:off x="762000" y="623888"/>
            <a:ext cx="31750" cy="1052512"/>
          </a:xfrm>
          <a:prstGeom prst="rect">
            <a:avLst/>
          </a:prstGeom>
          <a:solidFill>
            <a:srgbClr val="EE8411"/>
          </a:solidFill>
          <a:ln w="9525">
            <a:noFill/>
            <a:miter lim="800000"/>
            <a:headEnd/>
            <a:tailEnd/>
          </a:ln>
          <a:effectLst/>
        </p:spPr>
        <p:txBody>
          <a:bodyPr wrap="none" anchor="ctr"/>
          <a:lstStyle/>
          <a:p>
            <a:pPr algn="ctr">
              <a:defRPr/>
            </a:pPr>
            <a:endParaRPr kumimoji="1" lang="en-US" sz="2400" b="0" dirty="0">
              <a:solidFill>
                <a:schemeClr val="tx1"/>
              </a:solidFill>
              <a:cs typeface="+mn-cs"/>
            </a:endParaRPr>
          </a:p>
        </p:txBody>
      </p:sp>
      <p:sp>
        <p:nvSpPr>
          <p:cNvPr id="92168" name="Rectangle 8"/>
          <p:cNvSpPr>
            <a:spLocks noChangeArrowheads="1"/>
          </p:cNvSpPr>
          <p:nvPr/>
        </p:nvSpPr>
        <p:spPr bwMode="gray">
          <a:xfrm>
            <a:off x="442913" y="1414463"/>
            <a:ext cx="8226425" cy="31750"/>
          </a:xfrm>
          <a:prstGeom prst="rect">
            <a:avLst/>
          </a:prstGeom>
          <a:solidFill>
            <a:srgbClr val="EE8411"/>
          </a:solidFill>
          <a:ln w="9525">
            <a:noFill/>
            <a:miter lim="800000"/>
            <a:headEnd/>
            <a:tailEnd/>
          </a:ln>
          <a:effectLst/>
        </p:spPr>
        <p:txBody>
          <a:bodyPr wrap="none" anchor="ctr"/>
          <a:lstStyle/>
          <a:p>
            <a:pPr algn="ctr">
              <a:defRPr/>
            </a:pPr>
            <a:endParaRPr kumimoji="1" lang="en-US" sz="2400" b="0" dirty="0">
              <a:solidFill>
                <a:schemeClr val="tx1"/>
              </a:solidFill>
              <a:cs typeface="+mn-cs"/>
            </a:endParaRPr>
          </a:p>
        </p:txBody>
      </p:sp>
      <p:sp>
        <p:nvSpPr>
          <p:cNvPr id="92169" name="Rectangle 9"/>
          <p:cNvSpPr>
            <a:spLocks noGrp="1" noChangeArrowheads="1"/>
          </p:cNvSpPr>
          <p:nvPr>
            <p:ph type="title"/>
          </p:nvPr>
        </p:nvSpPr>
        <p:spPr bwMode="auto">
          <a:xfrm>
            <a:off x="1150938" y="250825"/>
            <a:ext cx="7793037" cy="10445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1034" name="Rectangle 10"/>
          <p:cNvSpPr>
            <a:spLocks noGrp="1" noChangeArrowheads="1"/>
          </p:cNvSpPr>
          <p:nvPr>
            <p:ph type="body" idx="1"/>
          </p:nvPr>
        </p:nvSpPr>
        <p:spPr bwMode="auto">
          <a:xfrm>
            <a:off x="1182688" y="15240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171" name="Text Box 11"/>
          <p:cNvSpPr txBox="1">
            <a:spLocks noChangeArrowheads="1"/>
          </p:cNvSpPr>
          <p:nvPr/>
        </p:nvSpPr>
        <p:spPr bwMode="auto">
          <a:xfrm>
            <a:off x="228600" y="6172200"/>
            <a:ext cx="609600" cy="336550"/>
          </a:xfrm>
          <a:prstGeom prst="rect">
            <a:avLst/>
          </a:prstGeom>
          <a:noFill/>
          <a:ln w="12700">
            <a:noFill/>
            <a:miter lim="800000"/>
            <a:headEnd/>
            <a:tailEnd/>
          </a:ln>
          <a:effectLst>
            <a:outerShdw dist="45791" dir="2021404" algn="ctr" rotWithShape="0">
              <a:srgbClr val="9999FF"/>
            </a:outerShdw>
          </a:effectLst>
        </p:spPr>
        <p:txBody>
          <a:bodyPr>
            <a:spAutoFit/>
          </a:bodyPr>
          <a:lstStyle/>
          <a:p>
            <a:pPr algn="ctr">
              <a:spcBef>
                <a:spcPct val="50000"/>
              </a:spcBef>
              <a:defRPr/>
            </a:pPr>
            <a:endParaRPr lang="en-US" sz="1600" b="0" dirty="0">
              <a:solidFill>
                <a:schemeClr val="tx1"/>
              </a:solidFill>
              <a:latin typeface="Arial" charset="0"/>
              <a:cs typeface="+mn-cs"/>
            </a:endParaRPr>
          </a:p>
        </p:txBody>
      </p:sp>
      <p:sp>
        <p:nvSpPr>
          <p:cNvPr id="92172" name="Text Box 12"/>
          <p:cNvSpPr txBox="1">
            <a:spLocks noChangeArrowheads="1"/>
          </p:cNvSpPr>
          <p:nvPr/>
        </p:nvSpPr>
        <p:spPr bwMode="auto">
          <a:xfrm>
            <a:off x="228600" y="6172200"/>
            <a:ext cx="609600" cy="336550"/>
          </a:xfrm>
          <a:prstGeom prst="rect">
            <a:avLst/>
          </a:prstGeom>
          <a:noFill/>
          <a:ln w="12700">
            <a:noFill/>
            <a:miter lim="800000"/>
            <a:headEnd/>
            <a:tailEnd/>
          </a:ln>
          <a:effectLst>
            <a:outerShdw dist="45791" dir="2021404" algn="ctr" rotWithShape="0">
              <a:srgbClr val="9999FF"/>
            </a:outerShdw>
          </a:effectLst>
        </p:spPr>
        <p:txBody>
          <a:bodyPr>
            <a:spAutoFit/>
          </a:bodyPr>
          <a:lstStyle/>
          <a:p>
            <a:pPr algn="ctr">
              <a:spcBef>
                <a:spcPct val="50000"/>
              </a:spcBef>
              <a:defRPr/>
            </a:pPr>
            <a:endParaRPr lang="en-US" sz="1600" b="0" dirty="0">
              <a:solidFill>
                <a:schemeClr val="tx1"/>
              </a:solidFill>
              <a:latin typeface="Arial" charset="0"/>
              <a:cs typeface="+mn-cs"/>
            </a:endParaRPr>
          </a:p>
        </p:txBody>
      </p:sp>
      <p:grpSp>
        <p:nvGrpSpPr>
          <p:cNvPr id="1037" name="Group 13"/>
          <p:cNvGrpSpPr>
            <a:grpSpLocks/>
          </p:cNvGrpSpPr>
          <p:nvPr/>
        </p:nvGrpSpPr>
        <p:grpSpPr bwMode="auto">
          <a:xfrm>
            <a:off x="609600" y="6342063"/>
            <a:ext cx="8526463" cy="315912"/>
            <a:chOff x="529" y="3847"/>
            <a:chExt cx="5226" cy="199"/>
          </a:xfrm>
        </p:grpSpPr>
        <p:sp>
          <p:nvSpPr>
            <p:cNvPr id="92174" name="Freeform 14"/>
            <p:cNvSpPr>
              <a:spLocks/>
            </p:cNvSpPr>
            <p:nvPr/>
          </p:nvSpPr>
          <p:spPr bwMode="auto">
            <a:xfrm>
              <a:off x="529" y="3997"/>
              <a:ext cx="5226" cy="49"/>
            </a:xfrm>
            <a:custGeom>
              <a:avLst/>
              <a:gdLst/>
              <a:ahLst/>
              <a:cxnLst>
                <a:cxn ang="0">
                  <a:pos x="0" y="48"/>
                </a:cxn>
                <a:cxn ang="0">
                  <a:pos x="5225" y="48"/>
                </a:cxn>
                <a:cxn ang="0">
                  <a:pos x="5225" y="0"/>
                </a:cxn>
                <a:cxn ang="0">
                  <a:pos x="12" y="0"/>
                </a:cxn>
                <a:cxn ang="0">
                  <a:pos x="0" y="48"/>
                </a:cxn>
              </a:cxnLst>
              <a:rect l="0" t="0" r="r" b="b"/>
              <a:pathLst>
                <a:path w="5226" h="49">
                  <a:moveTo>
                    <a:pt x="0" y="48"/>
                  </a:moveTo>
                  <a:lnTo>
                    <a:pt x="5225" y="48"/>
                  </a:lnTo>
                  <a:lnTo>
                    <a:pt x="5225" y="0"/>
                  </a:lnTo>
                  <a:lnTo>
                    <a:pt x="12" y="0"/>
                  </a:lnTo>
                  <a:lnTo>
                    <a:pt x="0" y="48"/>
                  </a:lnTo>
                </a:path>
              </a:pathLst>
            </a:custGeom>
            <a:solidFill>
              <a:srgbClr val="EE8411"/>
            </a:solidFill>
            <a:ln w="9525" cap="rnd">
              <a:noFill/>
              <a:round/>
              <a:headEnd/>
              <a:tailEnd/>
            </a:ln>
            <a:effectLst/>
          </p:spPr>
          <p:txBody>
            <a:bodyPr/>
            <a:lstStyle/>
            <a:p>
              <a:pPr algn="ctr">
                <a:defRPr/>
              </a:pPr>
              <a:endParaRPr lang="en-US" dirty="0">
                <a:effectLst>
                  <a:outerShdw blurRad="38100" dist="38100" dir="2700000" algn="tl">
                    <a:srgbClr val="000000">
                      <a:alpha val="43137"/>
                    </a:srgbClr>
                  </a:outerShdw>
                </a:effectLst>
                <a:cs typeface="+mn-cs"/>
              </a:endParaRPr>
            </a:p>
          </p:txBody>
        </p:sp>
        <p:sp>
          <p:nvSpPr>
            <p:cNvPr id="92175" name="Freeform 15"/>
            <p:cNvSpPr>
              <a:spLocks/>
            </p:cNvSpPr>
            <p:nvPr/>
          </p:nvSpPr>
          <p:spPr bwMode="auto">
            <a:xfrm>
              <a:off x="553" y="3922"/>
              <a:ext cx="225" cy="49"/>
            </a:xfrm>
            <a:custGeom>
              <a:avLst/>
              <a:gdLst/>
              <a:ahLst/>
              <a:cxnLst>
                <a:cxn ang="0">
                  <a:pos x="0" y="48"/>
                </a:cxn>
                <a:cxn ang="0">
                  <a:pos x="224" y="48"/>
                </a:cxn>
                <a:cxn ang="0">
                  <a:pos x="224" y="0"/>
                </a:cxn>
                <a:cxn ang="0">
                  <a:pos x="0" y="0"/>
                </a:cxn>
                <a:cxn ang="0">
                  <a:pos x="0" y="48"/>
                </a:cxn>
              </a:cxnLst>
              <a:rect l="0" t="0" r="r" b="b"/>
              <a:pathLst>
                <a:path w="225" h="49">
                  <a:moveTo>
                    <a:pt x="0" y="48"/>
                  </a:moveTo>
                  <a:lnTo>
                    <a:pt x="224" y="48"/>
                  </a:lnTo>
                  <a:lnTo>
                    <a:pt x="224" y="0"/>
                  </a:lnTo>
                  <a:lnTo>
                    <a:pt x="0" y="0"/>
                  </a:lnTo>
                  <a:lnTo>
                    <a:pt x="0" y="48"/>
                  </a:lnTo>
                </a:path>
              </a:pathLst>
            </a:custGeom>
            <a:solidFill>
              <a:srgbClr val="EE8411"/>
            </a:solidFill>
            <a:ln w="9525" cap="rnd">
              <a:noFill/>
              <a:round/>
              <a:headEnd/>
              <a:tailEnd/>
            </a:ln>
            <a:effectLst/>
          </p:spPr>
          <p:txBody>
            <a:bodyPr/>
            <a:lstStyle/>
            <a:p>
              <a:pPr algn="ctr">
                <a:defRPr/>
              </a:pPr>
              <a:endParaRPr lang="en-US" dirty="0">
                <a:effectLst>
                  <a:outerShdw blurRad="38100" dist="38100" dir="2700000" algn="tl">
                    <a:srgbClr val="000000">
                      <a:alpha val="43137"/>
                    </a:srgbClr>
                  </a:outerShdw>
                </a:effectLst>
                <a:cs typeface="+mn-cs"/>
              </a:endParaRPr>
            </a:p>
          </p:txBody>
        </p:sp>
        <p:sp>
          <p:nvSpPr>
            <p:cNvPr id="92176" name="Freeform 16"/>
            <p:cNvSpPr>
              <a:spLocks/>
            </p:cNvSpPr>
            <p:nvPr/>
          </p:nvSpPr>
          <p:spPr bwMode="auto">
            <a:xfrm>
              <a:off x="563" y="3847"/>
              <a:ext cx="5192" cy="51"/>
            </a:xfrm>
            <a:custGeom>
              <a:avLst/>
              <a:gdLst/>
              <a:ahLst/>
              <a:cxnLst>
                <a:cxn ang="0">
                  <a:pos x="0" y="50"/>
                </a:cxn>
                <a:cxn ang="0">
                  <a:pos x="5191" y="48"/>
                </a:cxn>
                <a:cxn ang="0">
                  <a:pos x="5191" y="0"/>
                </a:cxn>
                <a:cxn ang="0">
                  <a:pos x="12" y="0"/>
                </a:cxn>
                <a:cxn ang="0">
                  <a:pos x="0" y="50"/>
                </a:cxn>
              </a:cxnLst>
              <a:rect l="0" t="0" r="r" b="b"/>
              <a:pathLst>
                <a:path w="5192" h="51">
                  <a:moveTo>
                    <a:pt x="0" y="50"/>
                  </a:moveTo>
                  <a:lnTo>
                    <a:pt x="5191" y="48"/>
                  </a:lnTo>
                  <a:lnTo>
                    <a:pt x="5191" y="0"/>
                  </a:lnTo>
                  <a:lnTo>
                    <a:pt x="12" y="0"/>
                  </a:lnTo>
                  <a:lnTo>
                    <a:pt x="0" y="50"/>
                  </a:lnTo>
                </a:path>
              </a:pathLst>
            </a:custGeom>
            <a:solidFill>
              <a:srgbClr val="EE8411"/>
            </a:solidFill>
            <a:ln w="9525" cap="rnd">
              <a:noFill/>
              <a:round/>
              <a:headEnd/>
              <a:tailEnd/>
            </a:ln>
            <a:effectLst/>
          </p:spPr>
          <p:txBody>
            <a:bodyPr/>
            <a:lstStyle/>
            <a:p>
              <a:pPr algn="ctr">
                <a:defRPr/>
              </a:pPr>
              <a:endParaRPr lang="en-US" dirty="0">
                <a:effectLst>
                  <a:outerShdw blurRad="38100" dist="38100" dir="2700000" algn="tl">
                    <a:srgbClr val="000000">
                      <a:alpha val="43137"/>
                    </a:srgbClr>
                  </a:outerShdw>
                </a:effectLst>
                <a:cs typeface="+mn-cs"/>
              </a:endParaRPr>
            </a:p>
          </p:txBody>
        </p:sp>
      </p:grpSp>
      <p:sp>
        <p:nvSpPr>
          <p:cNvPr id="92177" name="Freeform 17"/>
          <p:cNvSpPr>
            <a:spLocks/>
          </p:cNvSpPr>
          <p:nvPr/>
        </p:nvSpPr>
        <p:spPr bwMode="auto">
          <a:xfrm>
            <a:off x="6553200" y="6467475"/>
            <a:ext cx="2578100" cy="74613"/>
          </a:xfrm>
          <a:custGeom>
            <a:avLst/>
            <a:gdLst/>
            <a:ahLst/>
            <a:cxnLst>
              <a:cxn ang="0">
                <a:pos x="0" y="50"/>
              </a:cxn>
              <a:cxn ang="0">
                <a:pos x="3715" y="48"/>
              </a:cxn>
              <a:cxn ang="0">
                <a:pos x="3715" y="0"/>
              </a:cxn>
              <a:cxn ang="0">
                <a:pos x="8" y="0"/>
              </a:cxn>
              <a:cxn ang="0">
                <a:pos x="0" y="50"/>
              </a:cxn>
            </a:cxnLst>
            <a:rect l="0" t="0" r="r" b="b"/>
            <a:pathLst>
              <a:path w="3716" h="51">
                <a:moveTo>
                  <a:pt x="0" y="50"/>
                </a:moveTo>
                <a:lnTo>
                  <a:pt x="3715" y="48"/>
                </a:lnTo>
                <a:lnTo>
                  <a:pt x="3715" y="0"/>
                </a:lnTo>
                <a:lnTo>
                  <a:pt x="8" y="0"/>
                </a:lnTo>
                <a:lnTo>
                  <a:pt x="0" y="50"/>
                </a:lnTo>
              </a:path>
            </a:pathLst>
          </a:custGeom>
          <a:solidFill>
            <a:srgbClr val="EE8411"/>
          </a:solidFill>
          <a:ln w="9525" cap="rnd">
            <a:noFill/>
            <a:round/>
            <a:headEnd/>
            <a:tailEnd/>
          </a:ln>
          <a:effectLst/>
        </p:spPr>
        <p:txBody>
          <a:bodyPr/>
          <a:lstStyle/>
          <a:p>
            <a:pPr algn="ctr">
              <a:defRPr/>
            </a:pPr>
            <a:endParaRPr lang="en-US" dirty="0">
              <a:effectLst>
                <a:outerShdw blurRad="38100" dist="38100" dir="2700000" algn="tl">
                  <a:srgbClr val="000000">
                    <a:alpha val="43137"/>
                  </a:srgbClr>
                </a:outerShdw>
              </a:effectLst>
              <a:cs typeface="+mn-cs"/>
            </a:endParaRPr>
          </a:p>
        </p:txBody>
      </p:sp>
      <p:sp>
        <p:nvSpPr>
          <p:cNvPr id="92179" name="Text Box 19"/>
          <p:cNvSpPr txBox="1">
            <a:spLocks noChangeArrowheads="1"/>
          </p:cNvSpPr>
          <p:nvPr/>
        </p:nvSpPr>
        <p:spPr bwMode="auto">
          <a:xfrm>
            <a:off x="838200" y="6354763"/>
            <a:ext cx="5562600" cy="274637"/>
          </a:xfrm>
          <a:prstGeom prst="rect">
            <a:avLst/>
          </a:prstGeom>
          <a:noFill/>
          <a:ln w="9525">
            <a:noFill/>
            <a:miter lim="800000"/>
            <a:headEnd/>
            <a:tailEnd/>
          </a:ln>
          <a:effectLst/>
        </p:spPr>
        <p:txBody>
          <a:bodyPr>
            <a:spAutoFit/>
          </a:bodyPr>
          <a:lstStyle/>
          <a:p>
            <a:pPr>
              <a:spcBef>
                <a:spcPct val="20000"/>
              </a:spcBef>
              <a:buClr>
                <a:schemeClr val="hlink"/>
              </a:buClr>
              <a:buSzPct val="110000"/>
              <a:buFont typeface="Wingdings" pitchFamily="2" charset="2"/>
              <a:buNone/>
              <a:defRPr/>
            </a:pPr>
            <a:r>
              <a:rPr lang="en-US" sz="1200" i="1" dirty="0">
                <a:solidFill>
                  <a:schemeClr val="tx1"/>
                </a:solidFill>
                <a:latin typeface="Arial" charset="0"/>
                <a:cs typeface="+mn-cs"/>
              </a:rPr>
              <a:t>     </a:t>
            </a:r>
            <a:r>
              <a:rPr lang="en-US" sz="1200" i="1" dirty="0">
                <a:solidFill>
                  <a:srgbClr val="0000CC"/>
                </a:solidFill>
                <a:latin typeface="Arial" charset="0"/>
                <a:cs typeface="+mn-cs"/>
              </a:rPr>
              <a:t>Copyright © 2011 Pearson Education, Inc. Publishing as Prentice Hall</a:t>
            </a:r>
            <a:endParaRPr lang="en-US" sz="1200" dirty="0">
              <a:solidFill>
                <a:srgbClr val="0000CC"/>
              </a:solidFill>
              <a:latin typeface="Arial" charset="0"/>
              <a:cs typeface="+mn-cs"/>
            </a:endParaRPr>
          </a:p>
        </p:txBody>
      </p:sp>
      <p:sp>
        <p:nvSpPr>
          <p:cNvPr id="92180" name="Text Box 20"/>
          <p:cNvSpPr txBox="1">
            <a:spLocks noChangeArrowheads="1"/>
          </p:cNvSpPr>
          <p:nvPr/>
        </p:nvSpPr>
        <p:spPr bwMode="auto">
          <a:xfrm>
            <a:off x="76200" y="6356350"/>
            <a:ext cx="698500" cy="274638"/>
          </a:xfrm>
          <a:prstGeom prst="rect">
            <a:avLst/>
          </a:prstGeom>
          <a:noFill/>
          <a:ln w="9525">
            <a:noFill/>
            <a:miter lim="800000"/>
            <a:headEnd/>
            <a:tailEnd/>
          </a:ln>
          <a:effectLst/>
        </p:spPr>
        <p:txBody>
          <a:bodyPr wrap="none">
            <a:spAutoFit/>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r>
              <a:rPr lang="en-US" sz="1200">
                <a:solidFill>
                  <a:srgbClr val="EE8411"/>
                </a:solidFill>
              </a:rPr>
              <a:t>14-</a:t>
            </a:r>
            <a:fld id="{8763CA0C-B1D8-4100-9D11-337658956E90}" type="slidenum">
              <a:rPr lang="en-US" sz="1200">
                <a:solidFill>
                  <a:srgbClr val="EE8411"/>
                </a:solidFill>
              </a:rPr>
              <a:pPr/>
              <a:t>‹#›</a:t>
            </a:fld>
            <a:endParaRPr lang="en-US" sz="1200">
              <a:solidFill>
                <a:srgbClr val="EE8411"/>
              </a:solidFill>
            </a:endParaRPr>
          </a:p>
        </p:txBody>
      </p:sp>
    </p:spTree>
  </p:cSld>
  <p:clrMap bg1="lt1" tx1="dk1" bg2="lt2" tx2="dk2" accent1="accent1" accent2="accent2" accent3="accent3" accent4="accent4" accent5="accent5" accent6="accent6" hlink="hlink" folHlink="folHlink"/>
  <p:sldLayoutIdLst>
    <p:sldLayoutId id="2147483664" r:id="rId1"/>
    <p:sldLayoutId id="2147483663" r:id="rId2"/>
    <p:sldLayoutId id="2147483662" r:id="rId3"/>
    <p:sldLayoutId id="2147483661" r:id="rId4"/>
    <p:sldLayoutId id="2147483660" r:id="rId5"/>
    <p:sldLayoutId id="2147483659" r:id="rId6"/>
    <p:sldLayoutId id="2147483658" r:id="rId7"/>
    <p:sldLayoutId id="2147483657" r:id="rId8"/>
    <p:sldLayoutId id="2147483656" r:id="rId9"/>
    <p:sldLayoutId id="2147483655" r:id="rId10"/>
    <p:sldLayoutId id="2147483654" r:id="rId11"/>
  </p:sldLayoutIdLst>
  <p:txStyles>
    <p:titleStyle>
      <a:lvl1pPr algn="l" rtl="0" eaLnBrk="0" fontAlgn="base" hangingPunct="0">
        <a:spcBef>
          <a:spcPct val="0"/>
        </a:spcBef>
        <a:spcAft>
          <a:spcPct val="0"/>
        </a:spcAft>
        <a:defRPr sz="3600">
          <a:solidFill>
            <a:srgbClr val="CC33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600">
          <a:solidFill>
            <a:srgbClr val="CC3300"/>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sz="3600">
          <a:solidFill>
            <a:srgbClr val="CC3300"/>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sz="3600">
          <a:solidFill>
            <a:srgbClr val="CC3300"/>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sz="3600">
          <a:solidFill>
            <a:srgbClr val="CC3300"/>
          </a:solidFill>
          <a:effectLst>
            <a:outerShdw blurRad="38100" dist="38100" dir="2700000" algn="tl">
              <a:srgbClr val="C0C0C0"/>
            </a:outerShdw>
          </a:effectLst>
          <a:latin typeface="Tahoma" pitchFamily="34" charset="0"/>
        </a:defRPr>
      </a:lvl5pPr>
      <a:lvl6pPr marL="457200"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folHlink"/>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folHlink"/>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folHlink"/>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folHlink"/>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folHlink"/>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folHlink"/>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folHlink"/>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folHlink"/>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www.sensenetworks.com/citysense.php"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cid:3287383400_2177562"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p:cNvSpPr>
            <a:spLocks noGrp="1" noChangeArrowheads="1"/>
          </p:cNvSpPr>
          <p:nvPr>
            <p:ph type="ctrTitle"/>
          </p:nvPr>
        </p:nvSpPr>
        <p:spPr>
          <a:xfrm>
            <a:off x="304800" y="685800"/>
            <a:ext cx="8458200" cy="1981200"/>
          </a:xfrm>
        </p:spPr>
        <p:txBody>
          <a:bodyPr/>
          <a:lstStyle/>
          <a:p>
            <a:pPr eaLnBrk="1" hangingPunct="1">
              <a:spcBef>
                <a:spcPts val="1200"/>
              </a:spcBef>
              <a:defRPr/>
            </a:pPr>
            <a:r>
              <a:rPr lang="en-US" sz="4800" b="1" dirty="0" smtClean="0">
                <a:solidFill>
                  <a:srgbClr val="F85E08"/>
                </a:solidFill>
              </a:rPr>
              <a:t/>
            </a:r>
            <a:br>
              <a:rPr lang="en-US" sz="4800" b="1" dirty="0" smtClean="0">
                <a:solidFill>
                  <a:srgbClr val="F85E08"/>
                </a:solidFill>
              </a:rPr>
            </a:br>
            <a:r>
              <a:rPr lang="en-US" sz="4800" b="1" dirty="0">
                <a:solidFill>
                  <a:srgbClr val="F85E08"/>
                </a:solidFill>
              </a:rPr>
              <a:t/>
            </a:r>
            <a:br>
              <a:rPr lang="en-US" sz="4800" b="1" dirty="0">
                <a:solidFill>
                  <a:srgbClr val="F85E08"/>
                </a:solidFill>
              </a:rPr>
            </a:br>
            <a:r>
              <a:rPr lang="en-US" sz="4800" b="1" dirty="0" smtClean="0">
                <a:solidFill>
                  <a:srgbClr val="F85E08"/>
                </a:solidFill>
              </a:rPr>
              <a:t/>
            </a:r>
            <a:br>
              <a:rPr lang="en-US" sz="4800" b="1" dirty="0" smtClean="0">
                <a:solidFill>
                  <a:srgbClr val="F85E08"/>
                </a:solidFill>
              </a:rPr>
            </a:br>
            <a:r>
              <a:rPr lang="en-US" sz="4000" b="1" dirty="0" smtClean="0">
                <a:solidFill>
                  <a:srgbClr val="F85E08"/>
                </a:solidFill>
              </a:rPr>
              <a:t>Decision Support and Business Intelligence Systems</a:t>
            </a:r>
            <a:r>
              <a:rPr lang="en-US" sz="4800" b="1" dirty="0" smtClean="0">
                <a:solidFill>
                  <a:srgbClr val="F85E08"/>
                </a:solidFill>
              </a:rPr>
              <a:t/>
            </a:r>
            <a:br>
              <a:rPr lang="en-US" sz="4800" b="1" dirty="0" smtClean="0">
                <a:solidFill>
                  <a:srgbClr val="F85E08"/>
                </a:solidFill>
              </a:rPr>
            </a:br>
            <a:r>
              <a:rPr lang="en-US" sz="4000" b="1" dirty="0" smtClean="0">
                <a:solidFill>
                  <a:srgbClr val="F85E08"/>
                </a:solidFill>
              </a:rPr>
              <a:t>(9</a:t>
            </a:r>
            <a:r>
              <a:rPr lang="en-US" sz="4000" b="1" baseline="30000" dirty="0" smtClean="0">
                <a:solidFill>
                  <a:srgbClr val="F85E08"/>
                </a:solidFill>
              </a:rPr>
              <a:t>th</a:t>
            </a:r>
            <a:r>
              <a:rPr lang="en-US" sz="4000" b="1" dirty="0" smtClean="0">
                <a:solidFill>
                  <a:srgbClr val="F85E08"/>
                </a:solidFill>
              </a:rPr>
              <a:t> Ed., Prentice Hall)</a:t>
            </a:r>
            <a:endParaRPr lang="en-US" sz="4800" dirty="0">
              <a:solidFill>
                <a:srgbClr val="F85E08"/>
              </a:solidFill>
            </a:endParaRPr>
          </a:p>
        </p:txBody>
      </p:sp>
      <p:sp>
        <p:nvSpPr>
          <p:cNvPr id="7176" name="Rectangle 8"/>
          <p:cNvSpPr>
            <a:spLocks noGrp="1" noChangeArrowheads="1"/>
          </p:cNvSpPr>
          <p:nvPr>
            <p:ph type="subTitle" idx="1"/>
          </p:nvPr>
        </p:nvSpPr>
        <p:spPr>
          <a:xfrm>
            <a:off x="304800" y="3581400"/>
            <a:ext cx="8534400" cy="2286000"/>
          </a:xfrm>
        </p:spPr>
        <p:txBody>
          <a:bodyPr/>
          <a:lstStyle/>
          <a:p>
            <a:pPr eaLnBrk="1" hangingPunct="1">
              <a:defRPr/>
            </a:pPr>
            <a:r>
              <a:rPr lang="en-US" sz="4000" b="1" dirty="0" smtClean="0">
                <a:solidFill>
                  <a:srgbClr val="FF3300"/>
                </a:solidFill>
              </a:rPr>
              <a:t>Chapter 14:</a:t>
            </a:r>
          </a:p>
          <a:p>
            <a:pPr eaLnBrk="1" hangingPunct="1">
              <a:defRPr/>
            </a:pPr>
            <a:r>
              <a:rPr lang="en-US" sz="4000" b="1" dirty="0" smtClean="0"/>
              <a:t>Management Support Systems: Emerging Trends and Impacts </a:t>
            </a:r>
            <a:endParaRPr lang="en-US" sz="4000" b="1" dirty="0">
              <a:solidFill>
                <a:srgbClr val="F85E08"/>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RFID for BI in Supply Chain</a:t>
            </a:r>
            <a:endParaRPr lang="en-US" dirty="0"/>
          </a:p>
        </p:txBody>
      </p:sp>
      <p:sp>
        <p:nvSpPr>
          <p:cNvPr id="35842" name="Content Placeholder 2"/>
          <p:cNvSpPr>
            <a:spLocks noGrp="1"/>
          </p:cNvSpPr>
          <p:nvPr>
            <p:ph idx="1"/>
          </p:nvPr>
        </p:nvSpPr>
        <p:spPr>
          <a:xfrm>
            <a:off x="1182688" y="1524000"/>
            <a:ext cx="7961312" cy="4800600"/>
          </a:xfrm>
        </p:spPr>
        <p:txBody>
          <a:bodyPr/>
          <a:lstStyle/>
          <a:p>
            <a:pPr eaLnBrk="1" hangingPunct="1"/>
            <a:r>
              <a:rPr lang="en-US" smtClean="0"/>
              <a:t>Better SC visibility with RFID systems</a:t>
            </a:r>
          </a:p>
          <a:p>
            <a:pPr lvl="1" eaLnBrk="1" hangingPunct="1"/>
            <a:r>
              <a:rPr lang="en-US" smtClean="0"/>
              <a:t>Timing/duration of movements between different locations – especially important for products with limited shelf life</a:t>
            </a:r>
          </a:p>
          <a:p>
            <a:pPr lvl="1" eaLnBrk="1" hangingPunct="1"/>
            <a:r>
              <a:rPr lang="en-US" smtClean="0"/>
              <a:t>Better management of out-of-stock items (optimal restocking of store shelves)</a:t>
            </a:r>
          </a:p>
          <a:p>
            <a:pPr lvl="1" eaLnBrk="1" hangingPunct="1"/>
            <a:r>
              <a:rPr lang="en-US" smtClean="0"/>
              <a:t>Help streamline the backroom operations: eliminate unnecessary case cycles, reorders</a:t>
            </a:r>
          </a:p>
          <a:p>
            <a:pPr lvl="1" eaLnBrk="1" hangingPunct="1"/>
            <a:r>
              <a:rPr lang="en-US" smtClean="0"/>
              <a:t>Better analysis of movement timings for more effective and efficient logistics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8350" y="2554288"/>
            <a:ext cx="4413250" cy="30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eaLnBrk="1" hangingPunct="1">
              <a:defRPr/>
            </a:pPr>
            <a:r>
              <a:rPr lang="en-US" dirty="0" smtClean="0"/>
              <a:t>RFID + Sensors for Better BI	</a:t>
            </a:r>
            <a:endParaRPr lang="en-US" dirty="0"/>
          </a:p>
        </p:txBody>
      </p:sp>
      <p:sp>
        <p:nvSpPr>
          <p:cNvPr id="37891" name="Content Placeholder 2"/>
          <p:cNvSpPr>
            <a:spLocks noGrp="1"/>
          </p:cNvSpPr>
          <p:nvPr>
            <p:ph idx="1"/>
          </p:nvPr>
        </p:nvSpPr>
        <p:spPr>
          <a:xfrm>
            <a:off x="1182688" y="1524000"/>
            <a:ext cx="7772400" cy="1143000"/>
          </a:xfrm>
        </p:spPr>
        <p:txBody>
          <a:bodyPr/>
          <a:lstStyle/>
          <a:p>
            <a:pPr eaLnBrk="1" hangingPunct="1"/>
            <a:r>
              <a:rPr lang="en-US" sz="2800" smtClean="0"/>
              <a:t>Knowing the location and health of goods (i.e., exception) during transportation</a:t>
            </a:r>
          </a:p>
        </p:txBody>
      </p:sp>
      <p:pic>
        <p:nvPicPr>
          <p:cNvPr id="378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503488"/>
            <a:ext cx="4191000" cy="380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Reality Mining</a:t>
            </a:r>
            <a:endParaRPr lang="en-US" dirty="0"/>
          </a:p>
        </p:txBody>
      </p:sp>
      <p:sp>
        <p:nvSpPr>
          <p:cNvPr id="39938" name="Content Placeholder 2"/>
          <p:cNvSpPr>
            <a:spLocks noGrp="1"/>
          </p:cNvSpPr>
          <p:nvPr>
            <p:ph idx="1"/>
          </p:nvPr>
        </p:nvSpPr>
        <p:spPr>
          <a:xfrm>
            <a:off x="1371600" y="1524000"/>
            <a:ext cx="7772400" cy="4800600"/>
          </a:xfrm>
        </p:spPr>
        <p:txBody>
          <a:bodyPr/>
          <a:lstStyle/>
          <a:p>
            <a:pPr eaLnBrk="1" hangingPunct="1"/>
            <a:r>
              <a:rPr lang="en-US" sz="2800" smtClean="0"/>
              <a:t>Identifying aggregate patterns of human activity trends (see sensenetworks.com by MIT and Columbia University)</a:t>
            </a:r>
          </a:p>
          <a:p>
            <a:pPr eaLnBrk="1" hangingPunct="1"/>
            <a:r>
              <a:rPr lang="en-US" sz="2800" smtClean="0"/>
              <a:t>Many devices send location information</a:t>
            </a:r>
          </a:p>
          <a:p>
            <a:pPr lvl="1" eaLnBrk="1" hangingPunct="1"/>
            <a:r>
              <a:rPr lang="en-US" sz="2400" smtClean="0"/>
              <a:t>Cars, buses, taxis, mobile phones, cameras, and personal navigation devices</a:t>
            </a:r>
          </a:p>
          <a:p>
            <a:pPr lvl="1" eaLnBrk="1" hangingPunct="1"/>
            <a:r>
              <a:rPr lang="en-US" sz="2400" smtClean="0"/>
              <a:t>Using technologies such as GPS, WiFi, and cell tower triangulation</a:t>
            </a:r>
          </a:p>
          <a:p>
            <a:pPr eaLnBrk="1" hangingPunct="1"/>
            <a:r>
              <a:rPr lang="en-US" sz="2800" smtClean="0"/>
              <a:t>Enables tracking of assets, finding nearby services, locating friends/family members, …</a:t>
            </a:r>
            <a:endParaRPr lang="en-US" sz="240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Reality Mining</a:t>
            </a:r>
            <a:endParaRPr lang="en-US" dirty="0"/>
          </a:p>
        </p:txBody>
      </p:sp>
      <p:pic>
        <p:nvPicPr>
          <p:cNvPr id="419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7888" y="1905000"/>
            <a:ext cx="3770312"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Content Placeholder 2"/>
          <p:cNvSpPr>
            <a:spLocks noGrp="1"/>
          </p:cNvSpPr>
          <p:nvPr>
            <p:ph idx="1"/>
          </p:nvPr>
        </p:nvSpPr>
        <p:spPr>
          <a:xfrm>
            <a:off x="1371600" y="1447800"/>
            <a:ext cx="7772400" cy="4800600"/>
          </a:xfrm>
        </p:spPr>
        <p:txBody>
          <a:bodyPr/>
          <a:lstStyle/>
          <a:p>
            <a:pPr eaLnBrk="1" hangingPunct="1"/>
            <a:r>
              <a:rPr lang="en-US" sz="2800" smtClean="0"/>
              <a:t>Citisense: </a:t>
            </a:r>
            <a:r>
              <a:rPr lang="en-US" sz="2400" smtClean="0"/>
              <a:t>finding people with similar interests</a:t>
            </a:r>
          </a:p>
        </p:txBody>
      </p:sp>
      <p:sp>
        <p:nvSpPr>
          <p:cNvPr id="41988" name="Rectangle 4"/>
          <p:cNvSpPr>
            <a:spLocks noChangeArrowheads="1"/>
          </p:cNvSpPr>
          <p:nvPr/>
        </p:nvSpPr>
        <p:spPr bwMode="auto">
          <a:xfrm>
            <a:off x="457200" y="4678363"/>
            <a:ext cx="41910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r>
              <a:rPr lang="en-US" sz="2400" b="0" dirty="0">
                <a:solidFill>
                  <a:srgbClr val="FF3300"/>
                </a:solidFill>
              </a:rPr>
              <a:t>See </a:t>
            </a:r>
            <a:r>
              <a:rPr lang="en-US" sz="2400" b="0" dirty="0">
                <a:solidFill>
                  <a:srgbClr val="FF3300"/>
                </a:solidFill>
                <a:hlinkClick r:id="rId4"/>
              </a:rPr>
              <a:t>www.sensenetworks.com/citysense.php</a:t>
            </a:r>
            <a:r>
              <a:rPr lang="en-US" sz="2400" b="0" dirty="0">
                <a:solidFill>
                  <a:srgbClr val="FF3300"/>
                </a:solidFill>
              </a:rPr>
              <a:t> for real-time animation of the content</a:t>
            </a:r>
          </a:p>
        </p:txBody>
      </p:sp>
      <p:sp>
        <p:nvSpPr>
          <p:cNvPr id="41989" name="Rectangle 5"/>
          <p:cNvSpPr>
            <a:spLocks noChangeArrowheads="1"/>
          </p:cNvSpPr>
          <p:nvPr/>
        </p:nvSpPr>
        <p:spPr bwMode="auto">
          <a:xfrm>
            <a:off x="457200" y="2468563"/>
            <a:ext cx="42672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r>
              <a:rPr lang="en-US" sz="2400" b="0">
                <a:solidFill>
                  <a:srgbClr val="0000FF"/>
                </a:solidFill>
              </a:rPr>
              <a:t>A map of an area of San Francisco with density designation at place of interests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Virtual Worlds</a:t>
            </a:r>
            <a:endParaRPr lang="en-US" dirty="0"/>
          </a:p>
        </p:txBody>
      </p:sp>
      <p:sp>
        <p:nvSpPr>
          <p:cNvPr id="44034" name="Content Placeholder 2"/>
          <p:cNvSpPr>
            <a:spLocks noGrp="1"/>
          </p:cNvSpPr>
          <p:nvPr>
            <p:ph idx="1"/>
          </p:nvPr>
        </p:nvSpPr>
        <p:spPr/>
        <p:txBody>
          <a:bodyPr/>
          <a:lstStyle/>
          <a:p>
            <a:pPr eaLnBrk="1" hangingPunct="1"/>
            <a:r>
              <a:rPr lang="en-US" sz="2800" dirty="0" smtClean="0"/>
              <a:t>Virtual worlds have existed for a long time in various forms - stereoscopes, Cinerama, simulators, computer games, …</a:t>
            </a:r>
          </a:p>
          <a:p>
            <a:pPr eaLnBrk="1" hangingPunct="1"/>
            <a:r>
              <a:rPr lang="en-US" sz="2800" dirty="0" smtClean="0"/>
              <a:t>They are artificial worlds created by computer systems in which the user has the impression of being immersed</a:t>
            </a:r>
          </a:p>
          <a:p>
            <a:pPr eaLnBrk="1" hangingPunct="1"/>
            <a:r>
              <a:rPr lang="en-US" sz="2800" dirty="0" smtClean="0"/>
              <a:t>Examples:</a:t>
            </a:r>
          </a:p>
          <a:p>
            <a:pPr lvl="1" eaLnBrk="1" hangingPunct="1"/>
            <a:r>
              <a:rPr lang="en-US" sz="2400" dirty="0" smtClean="0"/>
              <a:t>Second Life (secondlife.com)</a:t>
            </a:r>
          </a:p>
          <a:p>
            <a:pPr lvl="1" eaLnBrk="1" hangingPunct="1"/>
            <a:r>
              <a:rPr lang="en-US" sz="2400" dirty="0" smtClean="0"/>
              <a:t>Google Lively (lively.com)</a:t>
            </a:r>
          </a:p>
          <a:p>
            <a:pPr lvl="1" eaLnBrk="1" hangingPunct="1"/>
            <a:r>
              <a:rPr lang="en-US" sz="2400" dirty="0" err="1" smtClean="0"/>
              <a:t>EverQuest</a:t>
            </a:r>
            <a:r>
              <a:rPr lang="en-US" sz="2400" dirty="0" smtClean="0"/>
              <a:t> (everquest.com)</a:t>
            </a:r>
          </a:p>
        </p:txBody>
      </p:sp>
      <p:sp>
        <p:nvSpPr>
          <p:cNvPr id="4" name="Rectangle 3"/>
          <p:cNvSpPr/>
          <p:nvPr/>
        </p:nvSpPr>
        <p:spPr>
          <a:xfrm>
            <a:off x="6424613" y="5029200"/>
            <a:ext cx="1971675" cy="523875"/>
          </a:xfrm>
          <a:prstGeom prst="rect">
            <a:avLst/>
          </a:prstGeom>
          <a:solidFill>
            <a:schemeClr val="accent1">
              <a:lumMod val="20000"/>
              <a:lumOff val="80000"/>
            </a:schemeClr>
          </a:solidFill>
        </p:spPr>
        <p:txBody>
          <a:bodyPr wrap="none">
            <a:spAutoFit/>
          </a:bodyPr>
          <a:lstStyle/>
          <a:p>
            <a:pPr algn="ctr">
              <a:defRPr/>
            </a:pPr>
            <a:r>
              <a:rPr lang="en-US" i="1" dirty="0">
                <a:solidFill>
                  <a:srgbClr val="FF3300"/>
                </a:solidFill>
                <a:effectLst>
                  <a:outerShdw blurRad="38100" dist="38100" dir="2700000" algn="tl">
                    <a:srgbClr val="000000">
                      <a:alpha val="43137"/>
                    </a:srgbClr>
                  </a:outerShdw>
                </a:effectLst>
                <a:cs typeface="+mn-cs"/>
              </a:rPr>
              <a:t>Avatars ?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Stereograms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276350"/>
            <a:ext cx="7137400" cy="5353050"/>
          </a:xfrm>
          <a:prstGeom prst="rect">
            <a:avLst/>
          </a:prstGeom>
        </p:spPr>
      </p:pic>
    </p:spTree>
    <p:extLst>
      <p:ext uri="{BB962C8B-B14F-4D97-AF65-F5344CB8AC3E}">
        <p14:creationId xmlns:p14="http://schemas.microsoft.com/office/powerpoint/2010/main" val="954570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Stereograms</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447800"/>
            <a:ext cx="7924800" cy="4922044"/>
          </a:xfrm>
          <a:prstGeom prst="rect">
            <a:avLst/>
          </a:prstGeom>
        </p:spPr>
      </p:pic>
    </p:spTree>
    <p:extLst>
      <p:ext uri="{BB962C8B-B14F-4D97-AF65-F5344CB8AC3E}">
        <p14:creationId xmlns:p14="http://schemas.microsoft.com/office/powerpoint/2010/main" val="321793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Virtual Tradeshows</a:t>
            </a:r>
            <a:endParaRPr lang="en-US" dirty="0"/>
          </a:p>
        </p:txBody>
      </p:sp>
      <p:pic>
        <p:nvPicPr>
          <p:cNvPr id="501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 y="1701800"/>
            <a:ext cx="8543925"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6324600" y="5862638"/>
            <a:ext cx="2705100" cy="461962"/>
          </a:xfrm>
          <a:prstGeom prst="rect">
            <a:avLst/>
          </a:prstGeom>
        </p:spPr>
        <p:txBody>
          <a:bodyPr wrap="none">
            <a:spAutoFit/>
          </a:bodyPr>
          <a:lstStyle/>
          <a:p>
            <a:pPr algn="ctr">
              <a:defRPr/>
            </a:pPr>
            <a:r>
              <a:rPr lang="en-US" sz="2400" b="0" i="1" dirty="0">
                <a:effectLst>
                  <a:outerShdw blurRad="38100" dist="38100" dir="2700000" algn="tl">
                    <a:srgbClr val="000000">
                      <a:alpha val="43137"/>
                    </a:srgbClr>
                  </a:outerShdw>
                </a:effectLst>
                <a:cs typeface="+mn-cs"/>
              </a:rPr>
              <a:t>See iTradeFair.com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Virtual (Internet) Communities</a:t>
            </a:r>
            <a:endParaRPr lang="en-US" dirty="0"/>
          </a:p>
        </p:txBody>
      </p:sp>
      <p:sp>
        <p:nvSpPr>
          <p:cNvPr id="62466" name="Content Placeholder 2"/>
          <p:cNvSpPr>
            <a:spLocks noGrp="1"/>
          </p:cNvSpPr>
          <p:nvPr>
            <p:ph idx="1"/>
          </p:nvPr>
        </p:nvSpPr>
        <p:spPr>
          <a:xfrm>
            <a:off x="1182688" y="1524000"/>
            <a:ext cx="7961312" cy="4800600"/>
          </a:xfrm>
        </p:spPr>
        <p:txBody>
          <a:bodyPr/>
          <a:lstStyle/>
          <a:p>
            <a:pPr eaLnBrk="1" hangingPunct="1"/>
            <a:r>
              <a:rPr lang="en-US" sz="2800" smtClean="0"/>
              <a:t>A group of people with common interests who interact with one another over a computer network, mainly the Internet</a:t>
            </a:r>
          </a:p>
          <a:p>
            <a:pPr eaLnBrk="1" hangingPunct="1"/>
            <a:r>
              <a:rPr lang="en-US" sz="2800" smtClean="0"/>
              <a:t>Similar to typical physical communities, such as neighborhoods, clubs, or associations, but people do not meet face-to-face</a:t>
            </a:r>
          </a:p>
          <a:p>
            <a:pPr eaLnBrk="1" hangingPunct="1"/>
            <a:r>
              <a:rPr lang="en-US" sz="2800" smtClean="0"/>
              <a:t>It is a social network organized around a common interest, idea, task, or goal</a:t>
            </a:r>
          </a:p>
          <a:p>
            <a:pPr eaLnBrk="1" hangingPunct="1"/>
            <a:r>
              <a:rPr lang="en-US" sz="2800" smtClean="0"/>
              <a:t>Members interact across time, geographic location, and organizational boundaries</a:t>
            </a:r>
            <a:endParaRPr lang="en-U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Virtual (Internet) Communities</a:t>
            </a:r>
            <a:br>
              <a:rPr lang="en-US" dirty="0" smtClean="0"/>
            </a:br>
            <a:r>
              <a:rPr lang="en-US" dirty="0" smtClean="0"/>
              <a:t>Elements of Interaction</a:t>
            </a:r>
            <a:endParaRPr lang="en-US" dirty="0"/>
          </a:p>
        </p:txBody>
      </p:sp>
      <p:pic>
        <p:nvPicPr>
          <p:cNvPr id="645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4050" y="1447800"/>
            <a:ext cx="5391150"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defRPr/>
            </a:pPr>
            <a:r>
              <a:rPr lang="en-US" dirty="0" smtClean="0"/>
              <a:t>Learning Objectives</a:t>
            </a:r>
            <a:endParaRPr lang="en-US" dirty="0"/>
          </a:p>
        </p:txBody>
      </p:sp>
      <p:sp>
        <p:nvSpPr>
          <p:cNvPr id="17410" name="Rectangle 3"/>
          <p:cNvSpPr>
            <a:spLocks noGrp="1" noChangeArrowheads="1"/>
          </p:cNvSpPr>
          <p:nvPr>
            <p:ph type="body" idx="1"/>
          </p:nvPr>
        </p:nvSpPr>
        <p:spPr>
          <a:xfrm>
            <a:off x="1182688" y="1524000"/>
            <a:ext cx="7580312" cy="4800600"/>
          </a:xfrm>
        </p:spPr>
        <p:txBody>
          <a:bodyPr/>
          <a:lstStyle/>
          <a:p>
            <a:pPr eaLnBrk="1" hangingPunct="1"/>
            <a:r>
              <a:rPr lang="en-US" sz="2400" smtClean="0"/>
              <a:t>Explore some of the emerging technologies that may impact MSS</a:t>
            </a:r>
          </a:p>
          <a:p>
            <a:pPr eaLnBrk="1" hangingPunct="1"/>
            <a:r>
              <a:rPr lang="en-US" sz="2400" smtClean="0"/>
              <a:t>Know how RFID data analysis can help improve supply-chain management and other operations</a:t>
            </a:r>
          </a:p>
          <a:p>
            <a:pPr eaLnBrk="1" hangingPunct="1"/>
            <a:r>
              <a:rPr lang="en-US" sz="2400" smtClean="0"/>
              <a:t>Describe how massive data acquisition techniques can enable reality mining</a:t>
            </a:r>
          </a:p>
          <a:p>
            <a:pPr eaLnBrk="1" hangingPunct="1"/>
            <a:r>
              <a:rPr lang="en-US" sz="2400" smtClean="0"/>
              <a:t>Describe how virtual-world technologies can be used for decision support</a:t>
            </a:r>
          </a:p>
          <a:p>
            <a:pPr eaLnBrk="1" hangingPunct="1"/>
            <a:r>
              <a:rPr lang="en-US" sz="2400" smtClean="0"/>
              <a:t>Describe how virtual-world applications can result in additional data for BI applications </a:t>
            </a:r>
          </a:p>
          <a:p>
            <a:pPr eaLnBrk="1" hangingPunct="1"/>
            <a:r>
              <a:rPr lang="en-US" sz="2400" smtClean="0"/>
              <a:t>Describe the potential of cloud computing in business intelligence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Virtual (Internet) Communities</a:t>
            </a:r>
            <a:br>
              <a:rPr lang="en-US" dirty="0" smtClean="0"/>
            </a:br>
            <a:r>
              <a:rPr lang="en-US" dirty="0" smtClean="0"/>
              <a:t>Types of Virtual Communities</a:t>
            </a:r>
            <a:endParaRPr lang="en-US" dirty="0"/>
          </a:p>
        </p:txBody>
      </p:sp>
      <p:sp>
        <p:nvSpPr>
          <p:cNvPr id="68610" name="Content Placeholder 2"/>
          <p:cNvSpPr>
            <a:spLocks noGrp="1"/>
          </p:cNvSpPr>
          <p:nvPr>
            <p:ph idx="1"/>
          </p:nvPr>
        </p:nvSpPr>
        <p:spPr/>
        <p:txBody>
          <a:bodyPr/>
          <a:lstStyle/>
          <a:p>
            <a:pPr eaLnBrk="1" hangingPunct="1"/>
            <a:r>
              <a:rPr lang="en-US" sz="2800" smtClean="0"/>
              <a:t>Transaction and other business activities</a:t>
            </a:r>
          </a:p>
          <a:p>
            <a:pPr lvl="1" eaLnBrk="1" hangingPunct="1"/>
            <a:r>
              <a:rPr lang="en-US" sz="2400" smtClean="0"/>
              <a:t>Buying/selling – ausfish.com.au</a:t>
            </a:r>
          </a:p>
          <a:p>
            <a:pPr eaLnBrk="1" hangingPunct="1"/>
            <a:r>
              <a:rPr lang="en-US" sz="2800" smtClean="0"/>
              <a:t>Purpose or interest</a:t>
            </a:r>
          </a:p>
          <a:p>
            <a:pPr lvl="1" eaLnBrk="1" hangingPunct="1"/>
            <a:r>
              <a:rPr lang="en-US" sz="2400" smtClean="0"/>
              <a:t>Exchange of information – fool.com, mp3.com</a:t>
            </a:r>
          </a:p>
          <a:p>
            <a:pPr eaLnBrk="1" hangingPunct="1"/>
            <a:r>
              <a:rPr lang="en-US" sz="2800" smtClean="0"/>
              <a:t>Relations or practices</a:t>
            </a:r>
          </a:p>
          <a:p>
            <a:pPr lvl="1" eaLnBrk="1" hangingPunct="1"/>
            <a:r>
              <a:rPr lang="en-US" sz="2400" smtClean="0"/>
              <a:t>ivillage.com, seniornet.com, isworld.com</a:t>
            </a:r>
          </a:p>
          <a:p>
            <a:pPr eaLnBrk="1" hangingPunct="1"/>
            <a:r>
              <a:rPr lang="en-US" sz="2800" smtClean="0"/>
              <a:t>Fantasy (e.g., espn.com)</a:t>
            </a:r>
          </a:p>
          <a:p>
            <a:pPr eaLnBrk="1" hangingPunct="1"/>
            <a:r>
              <a:rPr lang="en-US" sz="2800" smtClean="0"/>
              <a:t>Social networks (e.g., myspace.com)</a:t>
            </a:r>
          </a:p>
          <a:p>
            <a:pPr eaLnBrk="1" hangingPunct="1"/>
            <a:r>
              <a:rPr lang="en-US" sz="2800" smtClean="0"/>
              <a:t>Virtual worlds (e.g., </a:t>
            </a:r>
            <a:r>
              <a:rPr lang="en-US" sz="2400" smtClean="0"/>
              <a:t>Secondlife.com)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Virtual (Internet) Communities</a:t>
            </a:r>
            <a:br>
              <a:rPr lang="en-US" dirty="0" smtClean="0"/>
            </a:br>
            <a:r>
              <a:rPr lang="en-US" dirty="0" smtClean="0"/>
              <a:t>Types of Virtual Communities</a:t>
            </a:r>
            <a:endParaRPr lang="en-US" dirty="0"/>
          </a:p>
        </p:txBody>
      </p:sp>
      <p:sp>
        <p:nvSpPr>
          <p:cNvPr id="70658" name="Content Placeholder 2"/>
          <p:cNvSpPr>
            <a:spLocks noGrp="1"/>
          </p:cNvSpPr>
          <p:nvPr>
            <p:ph idx="1"/>
          </p:nvPr>
        </p:nvSpPr>
        <p:spPr/>
        <p:txBody>
          <a:bodyPr/>
          <a:lstStyle/>
          <a:p>
            <a:pPr eaLnBrk="1" hangingPunct="1"/>
            <a:r>
              <a:rPr lang="en-US" sz="2800" smtClean="0"/>
              <a:t>Public Versus Private Communities</a:t>
            </a:r>
          </a:p>
          <a:p>
            <a:pPr lvl="1" eaLnBrk="1" hangingPunct="1"/>
            <a:r>
              <a:rPr lang="en-US" sz="2400" smtClean="0"/>
              <a:t>Membership being open or close others </a:t>
            </a:r>
          </a:p>
          <a:p>
            <a:pPr lvl="1" eaLnBrk="1" hangingPunct="1"/>
            <a:r>
              <a:rPr lang="en-US" sz="2400" smtClean="0"/>
              <a:t>Public: MySpace and Facebook </a:t>
            </a:r>
          </a:p>
          <a:p>
            <a:pPr lvl="1" eaLnBrk="1" hangingPunct="1"/>
            <a:r>
              <a:rPr lang="en-US" sz="2400" smtClean="0"/>
              <a:t>Private: IBM's Virtual Universe Community</a:t>
            </a:r>
            <a:endParaRPr lang="en-US" sz="2000" smtClean="0"/>
          </a:p>
          <a:p>
            <a:pPr eaLnBrk="1" hangingPunct="1"/>
            <a:r>
              <a:rPr lang="en-US" sz="2800" smtClean="0"/>
              <a:t>Internal and External Private Communities</a:t>
            </a:r>
          </a:p>
          <a:p>
            <a:pPr lvl="1" eaLnBrk="1" hangingPunct="1"/>
            <a:r>
              <a:rPr lang="en-US" sz="2400" smtClean="0"/>
              <a:t>Internal: limited to employees, retirees, suppliers, and customers (e.g., Pfizer, FedEx, IBM, …)</a:t>
            </a:r>
          </a:p>
          <a:p>
            <a:pPr lvl="1" eaLnBrk="1" hangingPunct="1"/>
            <a:r>
              <a:rPr lang="en-US" sz="2400" smtClean="0"/>
              <a:t>External: also include business partners (e.g., Sony PlayStation 3 videogame network)</a:t>
            </a:r>
          </a:p>
          <a:p>
            <a:pPr eaLnBrk="1" hangingPunct="1"/>
            <a:r>
              <a:rPr lang="en-US" sz="2800" smtClean="0"/>
              <a:t>There are other classifications of based on the classification of members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Online Social Networking –</a:t>
            </a:r>
            <a:br>
              <a:rPr lang="en-US" dirty="0" smtClean="0"/>
            </a:br>
            <a:r>
              <a:rPr lang="en-US" dirty="0" smtClean="0"/>
              <a:t>Basics and Examples</a:t>
            </a:r>
            <a:endParaRPr lang="en-US" dirty="0"/>
          </a:p>
        </p:txBody>
      </p:sp>
      <p:sp>
        <p:nvSpPr>
          <p:cNvPr id="72706" name="Content Placeholder 2"/>
          <p:cNvSpPr>
            <a:spLocks noGrp="1"/>
          </p:cNvSpPr>
          <p:nvPr>
            <p:ph idx="1"/>
          </p:nvPr>
        </p:nvSpPr>
        <p:spPr/>
        <p:txBody>
          <a:bodyPr/>
          <a:lstStyle/>
          <a:p>
            <a:pPr eaLnBrk="1" hangingPunct="1"/>
            <a:r>
              <a:rPr lang="en-US" sz="2800" smtClean="0"/>
              <a:t>A </a:t>
            </a:r>
            <a:r>
              <a:rPr lang="en-US" sz="2800" smtClean="0">
                <a:solidFill>
                  <a:srgbClr val="FF0000"/>
                </a:solidFill>
              </a:rPr>
              <a:t>social network </a:t>
            </a:r>
            <a:r>
              <a:rPr lang="en-US" sz="2800" smtClean="0"/>
              <a:t>is a place where people create their own space, or homepage, on which they write blogs; post pictures, videos, or music; share ideas; and link to other Web locations they find interesting</a:t>
            </a:r>
          </a:p>
          <a:p>
            <a:pPr lvl="1" eaLnBrk="1" hangingPunct="1"/>
            <a:r>
              <a:rPr lang="en-US" sz="2400" smtClean="0"/>
              <a:t>The mass adoption of social networking Web sites points to an evolution in human social interaction</a:t>
            </a:r>
          </a:p>
          <a:p>
            <a:pPr eaLnBrk="1" hangingPunct="1"/>
            <a:r>
              <a:rPr lang="en-US" sz="2800" smtClean="0"/>
              <a:t>The size of social network sites are growing rapidly, with some having over 100 million members </a:t>
            </a:r>
            <a:r>
              <a:rPr lang="en-US" sz="2400" smtClean="0"/>
              <a:t>– growth for successful ones 40 to 50 % in the first few years and 15 to 25 % thereafter</a:t>
            </a:r>
            <a:endParaRPr lang="en-US" sz="280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50825"/>
            <a:ext cx="7764462" cy="1044575"/>
          </a:xfrm>
        </p:spPr>
        <p:txBody>
          <a:bodyPr/>
          <a:lstStyle/>
          <a:p>
            <a:pPr eaLnBrk="1" hangingPunct="1">
              <a:defRPr/>
            </a:pPr>
            <a:r>
              <a:rPr lang="en-US" dirty="0" smtClean="0"/>
              <a:t>Online Social Networking –</a:t>
            </a:r>
            <a:br>
              <a:rPr lang="en-US" dirty="0" smtClean="0"/>
            </a:br>
            <a:r>
              <a:rPr lang="en-US" dirty="0" smtClean="0"/>
              <a:t>Social Network Analysis Software</a:t>
            </a:r>
            <a:endParaRPr lang="en-US" dirty="0"/>
          </a:p>
        </p:txBody>
      </p:sp>
      <p:sp>
        <p:nvSpPr>
          <p:cNvPr id="74754" name="Content Placeholder 2"/>
          <p:cNvSpPr>
            <a:spLocks noGrp="1"/>
          </p:cNvSpPr>
          <p:nvPr>
            <p:ph idx="1"/>
          </p:nvPr>
        </p:nvSpPr>
        <p:spPr/>
        <p:txBody>
          <a:bodyPr/>
          <a:lstStyle/>
          <a:p>
            <a:pPr eaLnBrk="1" hangingPunct="1"/>
            <a:r>
              <a:rPr lang="en-US" sz="2800" smtClean="0"/>
              <a:t>It is used to identify, represent, analyze, visualize, or simulate networks with</a:t>
            </a:r>
          </a:p>
          <a:p>
            <a:pPr lvl="1" eaLnBrk="1" hangingPunct="1"/>
            <a:r>
              <a:rPr lang="en-US" sz="2400" smtClean="0"/>
              <a:t>Nodes – agents, organizations, or knowledge</a:t>
            </a:r>
          </a:p>
          <a:p>
            <a:pPr lvl="1" eaLnBrk="1" hangingPunct="1"/>
            <a:r>
              <a:rPr lang="en-US" sz="2400" smtClean="0"/>
              <a:t>Edges – relationships identified from various types of input data (relational and non-relational)</a:t>
            </a:r>
          </a:p>
          <a:p>
            <a:pPr eaLnBrk="1" hangingPunct="1"/>
            <a:r>
              <a:rPr lang="en-US" sz="2800" smtClean="0"/>
              <a:t>Various input and output file formats exist</a:t>
            </a:r>
          </a:p>
          <a:p>
            <a:pPr eaLnBrk="1" hangingPunct="1"/>
            <a:r>
              <a:rPr lang="en-US" sz="2800" smtClean="0"/>
              <a:t>SNA software tools include</a:t>
            </a:r>
          </a:p>
          <a:p>
            <a:pPr lvl="1" eaLnBrk="1" hangingPunct="1"/>
            <a:r>
              <a:rPr lang="en-US" sz="2400" smtClean="0"/>
              <a:t>Business-oriented social network tools such as InFlow and NetMiner</a:t>
            </a:r>
          </a:p>
          <a:p>
            <a:pPr lvl="1" eaLnBrk="1" hangingPunct="1"/>
            <a:r>
              <a:rPr lang="en-US" sz="2400" smtClean="0"/>
              <a:t>Social Networks Visualizer, or SocNetV, which is a Linux-based open source package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50825"/>
            <a:ext cx="7764462" cy="1044575"/>
          </a:xfrm>
        </p:spPr>
        <p:txBody>
          <a:bodyPr/>
          <a:lstStyle/>
          <a:p>
            <a:pPr eaLnBrk="1" hangingPunct="1">
              <a:defRPr/>
            </a:pPr>
            <a:r>
              <a:rPr lang="en-US" dirty="0" smtClean="0"/>
              <a:t>Mobile Social Networking</a:t>
            </a:r>
            <a:endParaRPr lang="en-US" dirty="0"/>
          </a:p>
        </p:txBody>
      </p:sp>
      <p:sp>
        <p:nvSpPr>
          <p:cNvPr id="3" name="Content Placeholder 2"/>
          <p:cNvSpPr>
            <a:spLocks noGrp="1"/>
          </p:cNvSpPr>
          <p:nvPr>
            <p:ph idx="1"/>
          </p:nvPr>
        </p:nvSpPr>
        <p:spPr/>
        <p:txBody>
          <a:bodyPr/>
          <a:lstStyle/>
          <a:p>
            <a:pPr eaLnBrk="1" hangingPunct="1">
              <a:defRPr/>
            </a:pPr>
            <a:r>
              <a:rPr lang="en-US" sz="2400" dirty="0" smtClean="0"/>
              <a:t>Social networking where members converse and connect with one another using cell phones or other mobile devices</a:t>
            </a:r>
          </a:p>
          <a:p>
            <a:pPr eaLnBrk="1" hangingPunct="1">
              <a:defRPr/>
            </a:pPr>
            <a:r>
              <a:rPr lang="en-US" sz="2400" dirty="0" smtClean="0"/>
              <a:t>MySpace and Facebook offer mobile services</a:t>
            </a:r>
          </a:p>
          <a:p>
            <a:pPr eaLnBrk="1" hangingPunct="1">
              <a:defRPr/>
            </a:pPr>
            <a:r>
              <a:rPr lang="en-US" sz="2400" dirty="0" smtClean="0"/>
              <a:t>Mobile only services: Brightkite, and Fon11</a:t>
            </a:r>
          </a:p>
          <a:p>
            <a:pPr eaLnBrk="1" hangingPunct="1">
              <a:defRPr/>
            </a:pPr>
            <a:r>
              <a:rPr lang="en-US" sz="2400" dirty="0" smtClean="0"/>
              <a:t>Basic types of mobile social networks</a:t>
            </a:r>
          </a:p>
          <a:p>
            <a:pPr marL="914400" lvl="1" indent="-457200" eaLnBrk="1" hangingPunct="1">
              <a:buSzPct val="80000"/>
              <a:buFont typeface="+mj-lt"/>
              <a:buAutoNum type="arabicPeriod"/>
              <a:defRPr/>
            </a:pPr>
            <a:r>
              <a:rPr lang="en-US" sz="2000" dirty="0" smtClean="0"/>
              <a:t>Partnership with mobile carriers (use of MySpace over AT&amp;T network)</a:t>
            </a:r>
          </a:p>
          <a:p>
            <a:pPr marL="914400" lvl="1" indent="-457200" eaLnBrk="1" hangingPunct="1">
              <a:buSzPct val="80000"/>
              <a:buFont typeface="+mj-lt"/>
              <a:buAutoNum type="arabicPeriod"/>
              <a:defRPr/>
            </a:pPr>
            <a:r>
              <a:rPr lang="en-US" sz="2000" dirty="0" smtClean="0"/>
              <a:t>Without a partnership (“off deck”) (e.g., MocoSpace and Mobikade)</a:t>
            </a:r>
          </a:p>
          <a:p>
            <a:pPr marL="514350" indent="-457200" eaLnBrk="1" hangingPunct="1">
              <a:buSzPct val="80000"/>
              <a:defRPr/>
            </a:pPr>
            <a:r>
              <a:rPr lang="en-US" sz="2400" dirty="0" smtClean="0"/>
              <a:t>Mobile Enterprise Networks</a:t>
            </a:r>
          </a:p>
          <a:p>
            <a:pPr marL="514350" indent="-457200" eaLnBrk="1" hangingPunct="1">
              <a:buSzPct val="80000"/>
              <a:defRPr/>
            </a:pPr>
            <a:r>
              <a:rPr lang="en-US" sz="2400" dirty="0" smtClean="0"/>
              <a:t>Mobile Community Activities (e.g., Sonopia)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Major Social Network Services</a:t>
            </a:r>
            <a:endParaRPr lang="en-US" dirty="0"/>
          </a:p>
        </p:txBody>
      </p:sp>
      <p:sp>
        <p:nvSpPr>
          <p:cNvPr id="78850" name="Content Placeholder 2"/>
          <p:cNvSpPr>
            <a:spLocks noGrp="1"/>
          </p:cNvSpPr>
          <p:nvPr>
            <p:ph idx="1"/>
          </p:nvPr>
        </p:nvSpPr>
        <p:spPr>
          <a:xfrm>
            <a:off x="1182688" y="1524000"/>
            <a:ext cx="7732712" cy="4800600"/>
          </a:xfrm>
        </p:spPr>
        <p:txBody>
          <a:bodyPr/>
          <a:lstStyle/>
          <a:p>
            <a:pPr eaLnBrk="1" hangingPunct="1"/>
            <a:r>
              <a:rPr lang="en-US" sz="2800" smtClean="0">
                <a:solidFill>
                  <a:srgbClr val="FF0000"/>
                </a:solidFill>
              </a:rPr>
              <a:t>Facebook</a:t>
            </a:r>
            <a:r>
              <a:rPr lang="en-US" sz="2800" smtClean="0"/>
              <a:t>: The Network Effect</a:t>
            </a:r>
          </a:p>
          <a:p>
            <a:pPr lvl="1" eaLnBrk="1" hangingPunct="1"/>
            <a:r>
              <a:rPr lang="en-US" sz="2400" smtClean="0"/>
              <a:t>Launched in 2004 by Mark Zuckerberg (former Harvard student)</a:t>
            </a:r>
          </a:p>
          <a:p>
            <a:pPr lvl="1" eaLnBrk="1" hangingPunct="1"/>
            <a:r>
              <a:rPr lang="en-US" sz="2400" smtClean="0"/>
              <a:t>It is the 2</a:t>
            </a:r>
            <a:r>
              <a:rPr lang="en-US" sz="2400" baseline="30000" smtClean="0"/>
              <a:t>nd</a:t>
            </a:r>
            <a:r>
              <a:rPr lang="en-US" sz="2400" smtClean="0"/>
              <a:t> largest social network service in the world with more than 200 million active users worldwide (as of April 2009)</a:t>
            </a:r>
          </a:p>
          <a:p>
            <a:pPr lvl="1" eaLnBrk="1" hangingPunct="1"/>
            <a:r>
              <a:rPr lang="en-US" sz="2400" smtClean="0"/>
              <a:t>Initially intended for college and high school students to connected to other students at the same school</a:t>
            </a:r>
          </a:p>
          <a:p>
            <a:pPr lvl="1" eaLnBrk="1" hangingPunct="1"/>
            <a:r>
              <a:rPr lang="en-US" sz="2400" smtClean="0"/>
              <a:t>In 2006 opened its doors to anyone over 13; enabling Facebook to compete directly with MySpace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Implications of Business and Enterprise Social Networks</a:t>
            </a:r>
            <a:endParaRPr lang="en-US" dirty="0"/>
          </a:p>
        </p:txBody>
      </p:sp>
      <p:sp>
        <p:nvSpPr>
          <p:cNvPr id="82946" name="Content Placeholder 2"/>
          <p:cNvSpPr>
            <a:spLocks noGrp="1"/>
          </p:cNvSpPr>
          <p:nvPr>
            <p:ph idx="1"/>
          </p:nvPr>
        </p:nvSpPr>
        <p:spPr/>
        <p:txBody>
          <a:bodyPr/>
          <a:lstStyle/>
          <a:p>
            <a:pPr eaLnBrk="1" hangingPunct="1"/>
            <a:r>
              <a:rPr lang="en-US" sz="2800" smtClean="0"/>
              <a:t>Business oriented social networks can go beyond “advertising and sales”</a:t>
            </a:r>
          </a:p>
          <a:p>
            <a:pPr eaLnBrk="1" hangingPunct="1"/>
            <a:r>
              <a:rPr lang="en-US" sz="2800" smtClean="0"/>
              <a:t>Emerging enterprise social networking apps: </a:t>
            </a:r>
          </a:p>
          <a:p>
            <a:pPr lvl="1" eaLnBrk="1" hangingPunct="1"/>
            <a:r>
              <a:rPr lang="en-US" sz="2400" smtClean="0"/>
              <a:t>Finding and Recruiting Workers</a:t>
            </a:r>
          </a:p>
          <a:p>
            <a:pPr lvl="2" eaLnBrk="1" hangingPunct="1"/>
            <a:r>
              <a:rPr lang="en-US" sz="2000" smtClean="0"/>
              <a:t>See Application Case 14.2 for a representative example </a:t>
            </a:r>
          </a:p>
          <a:p>
            <a:pPr lvl="1" eaLnBrk="1" hangingPunct="1"/>
            <a:r>
              <a:rPr lang="en-US" sz="2400" smtClean="0"/>
              <a:t>Management Activities and Support</a:t>
            </a:r>
          </a:p>
          <a:p>
            <a:pPr lvl="1" eaLnBrk="1" hangingPunct="1"/>
            <a:r>
              <a:rPr lang="en-US" sz="2400" smtClean="0"/>
              <a:t>Training</a:t>
            </a:r>
          </a:p>
          <a:p>
            <a:pPr lvl="1" eaLnBrk="1" hangingPunct="1"/>
            <a:r>
              <a:rPr lang="en-US" sz="2400" smtClean="0"/>
              <a:t>Knowledge Management and Expert Location</a:t>
            </a:r>
          </a:p>
          <a:p>
            <a:pPr lvl="2" eaLnBrk="1" hangingPunct="1"/>
            <a:r>
              <a:rPr lang="en-US" sz="2000" smtClean="0"/>
              <a:t>e.g., innocentive.com; awareness.com; Caterpillar  </a:t>
            </a:r>
          </a:p>
          <a:p>
            <a:pPr lvl="1" eaLnBrk="1" hangingPunct="1"/>
            <a:r>
              <a:rPr lang="en-US" sz="2400" smtClean="0"/>
              <a:t>Enhancing Collaboration</a:t>
            </a:r>
          </a:p>
          <a:p>
            <a:pPr lvl="1" eaLnBrk="1" hangingPunct="1"/>
            <a:r>
              <a:rPr lang="en-US" sz="2400" smtClean="0"/>
              <a:t>Using Blogs and Wikis Within the Enterprise …&gt;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Implications of Business and Enterprise Social Networks</a:t>
            </a:r>
            <a:endParaRPr lang="en-US" dirty="0"/>
          </a:p>
        </p:txBody>
      </p:sp>
      <p:sp>
        <p:nvSpPr>
          <p:cNvPr id="84994" name="Content Placeholder 2"/>
          <p:cNvSpPr>
            <a:spLocks noGrp="1"/>
          </p:cNvSpPr>
          <p:nvPr>
            <p:ph idx="1"/>
          </p:nvPr>
        </p:nvSpPr>
        <p:spPr/>
        <p:txBody>
          <a:bodyPr/>
          <a:lstStyle/>
          <a:p>
            <a:pPr eaLnBrk="1" hangingPunct="1"/>
            <a:r>
              <a:rPr lang="en-US" sz="2800" smtClean="0"/>
              <a:t>Survey shows that best-in-class companies use blogs and wikis for the following applications:</a:t>
            </a:r>
          </a:p>
          <a:p>
            <a:pPr lvl="1" eaLnBrk="1" hangingPunct="1"/>
            <a:r>
              <a:rPr lang="en-US" sz="2400" smtClean="0"/>
              <a:t>Project collaboration and communication (63%)</a:t>
            </a:r>
          </a:p>
          <a:p>
            <a:pPr lvl="1" eaLnBrk="1" hangingPunct="1"/>
            <a:r>
              <a:rPr lang="en-US" sz="2400" smtClean="0"/>
              <a:t>Process and procedure document (63%)</a:t>
            </a:r>
          </a:p>
          <a:p>
            <a:pPr lvl="1" eaLnBrk="1" hangingPunct="1"/>
            <a:r>
              <a:rPr lang="en-US" sz="2400" smtClean="0"/>
              <a:t>FAQs (61%)</a:t>
            </a:r>
          </a:p>
          <a:p>
            <a:pPr lvl="1" eaLnBrk="1" hangingPunct="1"/>
            <a:r>
              <a:rPr lang="en-US" sz="2400" smtClean="0"/>
              <a:t>E-learning and training (46%)</a:t>
            </a:r>
          </a:p>
          <a:p>
            <a:pPr lvl="1" eaLnBrk="1" hangingPunct="1"/>
            <a:r>
              <a:rPr lang="en-US" sz="2400" smtClean="0"/>
              <a:t>Forums for new ideas (41%)</a:t>
            </a:r>
          </a:p>
          <a:p>
            <a:pPr lvl="1" eaLnBrk="1" hangingPunct="1"/>
            <a:r>
              <a:rPr lang="en-US" sz="2400" smtClean="0"/>
              <a:t>Corporate-specific dynamic glossary and terminology (38%)</a:t>
            </a:r>
          </a:p>
          <a:p>
            <a:pPr lvl="1" eaLnBrk="1" hangingPunct="1"/>
            <a:r>
              <a:rPr lang="en-US" sz="2400" smtClean="0"/>
              <a:t>Collaboration with customers (24%)</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Cloud Computing and BI</a:t>
            </a:r>
            <a:endParaRPr lang="en-US" dirty="0"/>
          </a:p>
        </p:txBody>
      </p:sp>
      <p:sp>
        <p:nvSpPr>
          <p:cNvPr id="87042" name="Content Placeholder 2"/>
          <p:cNvSpPr>
            <a:spLocks noGrp="1"/>
          </p:cNvSpPr>
          <p:nvPr>
            <p:ph idx="1"/>
          </p:nvPr>
        </p:nvSpPr>
        <p:spPr/>
        <p:txBody>
          <a:bodyPr/>
          <a:lstStyle/>
          <a:p>
            <a:pPr eaLnBrk="1" hangingPunct="1"/>
            <a:r>
              <a:rPr lang="en-US" sz="2800" smtClean="0">
                <a:solidFill>
                  <a:srgbClr val="FF0000"/>
                </a:solidFill>
              </a:rPr>
              <a:t>Cloud Computing</a:t>
            </a:r>
          </a:p>
          <a:p>
            <a:pPr lvl="1" eaLnBrk="1" hangingPunct="1"/>
            <a:r>
              <a:rPr lang="en-US" sz="2400" smtClean="0"/>
              <a:t>A style of computing in which dynamically scalable and often virtualized resources are provided over the Internet</a:t>
            </a:r>
          </a:p>
          <a:p>
            <a:pPr lvl="1" eaLnBrk="1" hangingPunct="1"/>
            <a:r>
              <a:rPr lang="en-US" sz="2400" smtClean="0"/>
              <a:t>Users need not have knowledge of, experience in, or control over the technology infrastructures in the cloud that supports them</a:t>
            </a:r>
          </a:p>
          <a:p>
            <a:pPr lvl="1" eaLnBrk="1" hangingPunct="1"/>
            <a:r>
              <a:rPr lang="en-US" sz="2400" smtClean="0"/>
              <a:t>Related terms: utility computing, application service provider grid computing, on-demand computing, software as a service (SaaS)</a:t>
            </a:r>
          </a:p>
          <a:p>
            <a:pPr lvl="1" eaLnBrk="1" hangingPunct="1"/>
            <a:r>
              <a:rPr lang="en-US" sz="2400" smtClean="0"/>
              <a:t>Cloud = Internet (as it is represented in diagrams)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Cloud Computing and BI</a:t>
            </a:r>
            <a:endParaRPr lang="en-US" dirty="0"/>
          </a:p>
        </p:txBody>
      </p:sp>
      <p:sp>
        <p:nvSpPr>
          <p:cNvPr id="89090" name="Content Placeholder 2"/>
          <p:cNvSpPr>
            <a:spLocks noGrp="1"/>
          </p:cNvSpPr>
          <p:nvPr>
            <p:ph idx="1"/>
          </p:nvPr>
        </p:nvSpPr>
        <p:spPr/>
        <p:txBody>
          <a:bodyPr/>
          <a:lstStyle/>
          <a:p>
            <a:pPr eaLnBrk="1" hangingPunct="1"/>
            <a:r>
              <a:rPr lang="en-US" sz="2800" smtClean="0"/>
              <a:t>Fragments of cloud computing</a:t>
            </a:r>
          </a:p>
          <a:p>
            <a:pPr lvl="1" eaLnBrk="1" hangingPunct="1"/>
            <a:r>
              <a:rPr lang="en-US" sz="2400" smtClean="0"/>
              <a:t>Infrastructure as a service (IaaS)</a:t>
            </a:r>
          </a:p>
          <a:p>
            <a:pPr lvl="1" eaLnBrk="1" hangingPunct="1"/>
            <a:r>
              <a:rPr lang="en-US" sz="2400" smtClean="0"/>
              <a:t>Platforms as a service (PaaS)</a:t>
            </a:r>
          </a:p>
          <a:p>
            <a:pPr lvl="1" eaLnBrk="1" hangingPunct="1"/>
            <a:r>
              <a:rPr lang="en-US" sz="2400" smtClean="0"/>
              <a:t>Software as a service (SaaS)</a:t>
            </a:r>
          </a:p>
          <a:p>
            <a:pPr lvl="1" eaLnBrk="1" hangingPunct="1"/>
            <a:r>
              <a:rPr lang="en-US" sz="2400" smtClean="0"/>
              <a:t>Data as a service (DaaS) </a:t>
            </a:r>
          </a:p>
          <a:p>
            <a:pPr eaLnBrk="1" hangingPunct="1"/>
            <a:r>
              <a:rPr lang="en-US" sz="2800" smtClean="0"/>
              <a:t>Example: Web-based e-mail and Google Docs</a:t>
            </a:r>
          </a:p>
          <a:p>
            <a:pPr eaLnBrk="1" hangingPunct="1"/>
            <a:r>
              <a:rPr lang="en-US" sz="2800" smtClean="0"/>
              <a:t>Cloud-computing service providers</a:t>
            </a:r>
          </a:p>
          <a:p>
            <a:pPr lvl="1" eaLnBrk="1" hangingPunct="1"/>
            <a:r>
              <a:rPr lang="en-US" sz="2400" smtClean="0"/>
              <a:t>Salesforce.com, IBM, Sun Microsystems, Microsoft (Azure), Google, and Yahoo!</a:t>
            </a:r>
          </a:p>
          <a:p>
            <a:pPr eaLnBrk="1" hangingPunct="1"/>
            <a:r>
              <a:rPr lang="en-US" sz="2800" smtClean="0"/>
              <a:t>Different service compensation models exist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defRPr/>
            </a:pPr>
            <a:r>
              <a:rPr lang="en-US" dirty="0" smtClean="0"/>
              <a:t>Learning Objectives</a:t>
            </a:r>
            <a:endParaRPr lang="en-US" dirty="0"/>
          </a:p>
        </p:txBody>
      </p:sp>
      <p:sp>
        <p:nvSpPr>
          <p:cNvPr id="19458" name="Rectangle 3"/>
          <p:cNvSpPr>
            <a:spLocks noGrp="1" noChangeArrowheads="1"/>
          </p:cNvSpPr>
          <p:nvPr>
            <p:ph type="body" idx="1"/>
          </p:nvPr>
        </p:nvSpPr>
        <p:spPr>
          <a:xfrm>
            <a:off x="1182688" y="1524000"/>
            <a:ext cx="7580312" cy="4724400"/>
          </a:xfrm>
        </p:spPr>
        <p:txBody>
          <a:bodyPr/>
          <a:lstStyle/>
          <a:p>
            <a:pPr eaLnBrk="1" hangingPunct="1"/>
            <a:r>
              <a:rPr lang="en-US" sz="2400" dirty="0" smtClean="0"/>
              <a:t>Understand social networking concepts, selected applications, and their relationship to BI</a:t>
            </a:r>
          </a:p>
          <a:p>
            <a:pPr eaLnBrk="1" hangingPunct="1"/>
            <a:r>
              <a:rPr lang="en-US" sz="2400" dirty="0" smtClean="0"/>
              <a:t>Describe organizational impacts of MSS</a:t>
            </a:r>
          </a:p>
          <a:p>
            <a:pPr eaLnBrk="1" hangingPunct="1"/>
            <a:r>
              <a:rPr lang="en-US" sz="2400" dirty="0" smtClean="0"/>
              <a:t>Learn the potential impacts of MSS on individuals</a:t>
            </a:r>
          </a:p>
          <a:p>
            <a:pPr eaLnBrk="1" hangingPunct="1"/>
            <a:r>
              <a:rPr lang="en-US" sz="2400" dirty="0" smtClean="0"/>
              <a:t>Describe societal impacts of </a:t>
            </a:r>
            <a:r>
              <a:rPr lang="en-US" sz="2400" dirty="0" smtClean="0"/>
              <a:t>MSS</a:t>
            </a:r>
            <a:endParaRPr lang="en-US" sz="24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Cloud Computing and BI</a:t>
            </a:r>
            <a:endParaRPr lang="en-US" dirty="0"/>
          </a:p>
        </p:txBody>
      </p:sp>
      <p:sp>
        <p:nvSpPr>
          <p:cNvPr id="91138" name="Content Placeholder 2"/>
          <p:cNvSpPr>
            <a:spLocks noGrp="1"/>
          </p:cNvSpPr>
          <p:nvPr>
            <p:ph idx="1"/>
          </p:nvPr>
        </p:nvSpPr>
        <p:spPr/>
        <p:txBody>
          <a:bodyPr/>
          <a:lstStyle/>
          <a:p>
            <a:pPr eaLnBrk="1" hangingPunct="1"/>
            <a:r>
              <a:rPr lang="en-US" sz="2800" smtClean="0"/>
              <a:t>Cloud computing, like many other IT trends, has resulted in new offerings in business intelligence</a:t>
            </a:r>
          </a:p>
          <a:p>
            <a:pPr lvl="1" eaLnBrk="1" hangingPunct="1"/>
            <a:r>
              <a:rPr lang="en-US" sz="2400" smtClean="0"/>
              <a:t>Cloud-based data warehousing (by 1010data, LogiXML, Lucid Era)</a:t>
            </a:r>
          </a:p>
          <a:p>
            <a:pPr lvl="1" eaLnBrk="1" hangingPunct="1"/>
            <a:r>
              <a:rPr lang="en-US" sz="2400" smtClean="0"/>
              <a:t>Cloud-based dashboard and data management tools (by Elastra, Rightscale)</a:t>
            </a:r>
          </a:p>
          <a:p>
            <a:pPr eaLnBrk="1" hangingPunct="1"/>
            <a:r>
              <a:rPr lang="en-US" sz="2800" smtClean="0">
                <a:solidFill>
                  <a:srgbClr val="FF3300"/>
                </a:solidFill>
              </a:rPr>
              <a:t>Advantage: </a:t>
            </a:r>
            <a:r>
              <a:rPr lang="en-US" sz="2800" smtClean="0"/>
              <a:t>rapid diffusion, cutting-edge technology, less investment,…</a:t>
            </a:r>
          </a:p>
          <a:p>
            <a:pPr eaLnBrk="1" hangingPunct="1"/>
            <a:r>
              <a:rPr lang="en-US" sz="2800" smtClean="0">
                <a:solidFill>
                  <a:srgbClr val="FF3300"/>
                </a:solidFill>
              </a:rPr>
              <a:t>Concerns:</a:t>
            </a:r>
            <a:r>
              <a:rPr lang="en-US" sz="2800" smtClean="0"/>
              <a:t> loss of control and privacy, legal liabilities, cross-border political issues,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The Impacts of MSS –</a:t>
            </a:r>
            <a:br>
              <a:rPr lang="en-US" dirty="0" smtClean="0"/>
            </a:br>
            <a:r>
              <a:rPr lang="en-US" dirty="0" smtClean="0"/>
              <a:t>An Overview</a:t>
            </a:r>
            <a:endParaRPr lang="en-US" dirty="0"/>
          </a:p>
        </p:txBody>
      </p:sp>
      <p:sp>
        <p:nvSpPr>
          <p:cNvPr id="93186" name="Content Placeholder 2"/>
          <p:cNvSpPr>
            <a:spLocks noGrp="1"/>
          </p:cNvSpPr>
          <p:nvPr>
            <p:ph idx="1"/>
          </p:nvPr>
        </p:nvSpPr>
        <p:spPr/>
        <p:txBody>
          <a:bodyPr/>
          <a:lstStyle/>
          <a:p>
            <a:pPr eaLnBrk="1" hangingPunct="1"/>
            <a:r>
              <a:rPr lang="en-US" sz="2800" smtClean="0"/>
              <a:t>Management support systems are important factors in the information, Web, and knowledge revolution</a:t>
            </a:r>
          </a:p>
          <a:p>
            <a:pPr lvl="1" eaLnBrk="1" hangingPunct="1"/>
            <a:r>
              <a:rPr lang="en-US" sz="2400" smtClean="0"/>
              <a:t>Often cauterized as a cultural transformation with which most people are only now coming to terms</a:t>
            </a:r>
          </a:p>
          <a:p>
            <a:pPr eaLnBrk="1" hangingPunct="1"/>
            <a:r>
              <a:rPr lang="en-US" sz="2800" smtClean="0"/>
              <a:t>This revolution is taking place very quickly</a:t>
            </a:r>
          </a:p>
          <a:p>
            <a:pPr eaLnBrk="1" hangingPunct="1"/>
            <a:r>
              <a:rPr lang="en-US" sz="2800" smtClean="0"/>
              <a:t>According to Garner Group a 37.5 percent compound annual growth rate is expected</a:t>
            </a:r>
          </a:p>
          <a:p>
            <a:pPr eaLnBrk="1" hangingPunct="1"/>
            <a:r>
              <a:rPr lang="en-US" sz="2800" smtClean="0"/>
              <a:t>Separating the impact of MSS from that of other computerized systems is a difficult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The Impacts of MSS –</a:t>
            </a:r>
            <a:br>
              <a:rPr lang="en-US" dirty="0" smtClean="0"/>
            </a:br>
            <a:r>
              <a:rPr lang="en-US" dirty="0" smtClean="0"/>
              <a:t>An Overview</a:t>
            </a:r>
            <a:endParaRPr lang="en-US" dirty="0"/>
          </a:p>
        </p:txBody>
      </p:sp>
      <p:pic>
        <p:nvPicPr>
          <p:cNvPr id="9523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492250"/>
            <a:ext cx="7162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5" name="Content Placeholder 2"/>
          <p:cNvSpPr>
            <a:spLocks noGrp="1"/>
          </p:cNvSpPr>
          <p:nvPr>
            <p:ph idx="1"/>
          </p:nvPr>
        </p:nvSpPr>
        <p:spPr>
          <a:xfrm>
            <a:off x="152400" y="1828800"/>
            <a:ext cx="2438400" cy="1828800"/>
          </a:xfrm>
        </p:spPr>
        <p:txBody>
          <a:bodyPr/>
          <a:lstStyle/>
          <a:p>
            <a:pPr marL="0" indent="0" eaLnBrk="1" hangingPunct="1">
              <a:buFont typeface="Wingdings" panose="05000000000000000000" pitchFamily="2" charset="2"/>
              <a:buNone/>
            </a:pPr>
            <a:r>
              <a:rPr lang="en-US" sz="2400" smtClean="0">
                <a:solidFill>
                  <a:srgbClr val="FF3300"/>
                </a:solidFill>
              </a:rPr>
              <a:t>A Generic Framework for Management Support Systems (MSS)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MSS Impacts on Organizations</a:t>
            </a:r>
            <a:endParaRPr lang="en-US" dirty="0"/>
          </a:p>
        </p:txBody>
      </p:sp>
      <p:sp>
        <p:nvSpPr>
          <p:cNvPr id="97282" name="Content Placeholder 2"/>
          <p:cNvSpPr>
            <a:spLocks noGrp="1"/>
          </p:cNvSpPr>
          <p:nvPr>
            <p:ph idx="1"/>
          </p:nvPr>
        </p:nvSpPr>
        <p:spPr/>
        <p:txBody>
          <a:bodyPr/>
          <a:lstStyle/>
          <a:p>
            <a:pPr eaLnBrk="1" hangingPunct="1"/>
            <a:r>
              <a:rPr lang="en-US" sz="2800" smtClean="0"/>
              <a:t>New organizational units</a:t>
            </a:r>
          </a:p>
          <a:p>
            <a:pPr eaLnBrk="1" hangingPunct="1"/>
            <a:r>
              <a:rPr lang="en-US" sz="2800" smtClean="0"/>
              <a:t>Organizational culture</a:t>
            </a:r>
          </a:p>
          <a:p>
            <a:pPr eaLnBrk="1" hangingPunct="1"/>
            <a:r>
              <a:rPr lang="en-US" sz="2800" smtClean="0"/>
              <a:t>Restructuring Business Processes and Virtual Teams</a:t>
            </a:r>
          </a:p>
          <a:p>
            <a:pPr eaLnBrk="1" hangingPunct="1"/>
            <a:r>
              <a:rPr lang="en-US" sz="2800" smtClean="0"/>
              <a:t>Simulation Modeling and Organizational Restructuring</a:t>
            </a:r>
          </a:p>
          <a:p>
            <a:pPr eaLnBrk="1" hangingPunct="1"/>
            <a:r>
              <a:rPr lang="en-US" sz="2800" smtClean="0"/>
              <a:t>The Impacts of ADS Systems</a:t>
            </a:r>
          </a:p>
          <a:p>
            <a:pPr eaLnBrk="1" hangingPunct="1"/>
            <a:r>
              <a:rPr lang="en-US" sz="2800" smtClean="0"/>
              <a:t>Other Organizational Impacts</a:t>
            </a:r>
          </a:p>
          <a:p>
            <a:pPr lvl="1" eaLnBrk="1" hangingPunct="1"/>
            <a:r>
              <a:rPr lang="en-US" sz="2400" smtClean="0"/>
              <a:t>Increased productivity, speed, customer satisfaction, quality, and supply-chain efficiency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384425"/>
            <a:ext cx="3810000" cy="2263775"/>
          </a:xfrm>
        </p:spPr>
        <p:txBody>
          <a:bodyPr/>
          <a:lstStyle/>
          <a:p>
            <a:pPr eaLnBrk="1" hangingPunct="1">
              <a:defRPr/>
            </a:pPr>
            <a:r>
              <a:rPr lang="en-US" dirty="0" smtClean="0"/>
              <a:t>MSS Impacts on Organizations Example: </a:t>
            </a:r>
            <a:br>
              <a:rPr lang="en-US" dirty="0" smtClean="0"/>
            </a:br>
            <a:r>
              <a:rPr lang="en-US" dirty="0" smtClean="0">
                <a:solidFill>
                  <a:srgbClr val="FF3300"/>
                </a:solidFill>
              </a:rPr>
              <a:t>Restructuring a Bank with an ES </a:t>
            </a:r>
            <a:endParaRPr lang="en-US" dirty="0">
              <a:solidFill>
                <a:srgbClr val="FF3300"/>
              </a:solidFill>
            </a:endParaRPr>
          </a:p>
        </p:txBody>
      </p:sp>
      <p:pic>
        <p:nvPicPr>
          <p:cNvPr id="9933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84650" y="0"/>
            <a:ext cx="450215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MSS Impacts on Individuals</a:t>
            </a:r>
            <a:endParaRPr lang="en-US" dirty="0"/>
          </a:p>
        </p:txBody>
      </p:sp>
      <p:sp>
        <p:nvSpPr>
          <p:cNvPr id="101378" name="Content Placeholder 2"/>
          <p:cNvSpPr>
            <a:spLocks noGrp="1"/>
          </p:cNvSpPr>
          <p:nvPr>
            <p:ph idx="1"/>
          </p:nvPr>
        </p:nvSpPr>
        <p:spPr/>
        <p:txBody>
          <a:bodyPr/>
          <a:lstStyle/>
          <a:p>
            <a:pPr eaLnBrk="1" hangingPunct="1"/>
            <a:r>
              <a:rPr lang="en-US" sz="2800" smtClean="0"/>
              <a:t>Job Satisfaction</a:t>
            </a:r>
          </a:p>
          <a:p>
            <a:pPr eaLnBrk="1" hangingPunct="1"/>
            <a:r>
              <a:rPr lang="en-US" sz="2800" smtClean="0"/>
              <a:t>Inflexibility, Dehumanization, Stress, Anxiety</a:t>
            </a:r>
          </a:p>
          <a:p>
            <a:pPr lvl="1" eaLnBrk="1" hangingPunct="1"/>
            <a:r>
              <a:rPr lang="en-US" sz="2400" smtClean="0"/>
              <a:t>Frustration with not being able to master computers as well as others</a:t>
            </a:r>
          </a:p>
          <a:p>
            <a:pPr lvl="1" eaLnBrk="1" hangingPunct="1"/>
            <a:r>
              <a:rPr lang="en-US" sz="2400" smtClean="0"/>
              <a:t>Frustration with the quality of information available on the Web</a:t>
            </a:r>
          </a:p>
          <a:p>
            <a:pPr lvl="1" eaLnBrk="1" hangingPunct="1"/>
            <a:r>
              <a:rPr lang="en-US" sz="2400" smtClean="0"/>
              <a:t>Frustration due to having too many online sources of information</a:t>
            </a:r>
          </a:p>
          <a:p>
            <a:pPr lvl="1" eaLnBrk="1" hangingPunct="1"/>
            <a:r>
              <a:rPr lang="en-US" sz="2400" smtClean="0"/>
              <a:t>Frustration due to guilt associated with not being better informed or being informed too late</a:t>
            </a:r>
          </a:p>
          <a:p>
            <a:pPr eaLnBrk="1" hangingPunct="1"/>
            <a:r>
              <a:rPr lang="en-US" sz="2800" smtClean="0"/>
              <a:t>Cooperation of Experts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Automating Decision Making and  The Manager’s Job</a:t>
            </a:r>
            <a:endParaRPr lang="en-US" dirty="0"/>
          </a:p>
        </p:txBody>
      </p:sp>
      <p:sp>
        <p:nvSpPr>
          <p:cNvPr id="103426" name="Content Placeholder 2"/>
          <p:cNvSpPr>
            <a:spLocks noGrp="1"/>
          </p:cNvSpPr>
          <p:nvPr>
            <p:ph idx="1"/>
          </p:nvPr>
        </p:nvSpPr>
        <p:spPr>
          <a:xfrm>
            <a:off x="1182688" y="1524000"/>
            <a:ext cx="7961312" cy="4800600"/>
          </a:xfrm>
        </p:spPr>
        <p:txBody>
          <a:bodyPr/>
          <a:lstStyle/>
          <a:p>
            <a:pPr eaLnBrk="1" hangingPunct="1"/>
            <a:r>
              <a:rPr lang="en-US" sz="2800" smtClean="0"/>
              <a:t>Less expertise (experience) is required</a:t>
            </a:r>
          </a:p>
          <a:p>
            <a:pPr eaLnBrk="1" hangingPunct="1"/>
            <a:r>
              <a:rPr lang="en-US" sz="2800" smtClean="0"/>
              <a:t>Faster decision making is possible</a:t>
            </a:r>
          </a:p>
          <a:p>
            <a:pPr eaLnBrk="1" hangingPunct="1"/>
            <a:r>
              <a:rPr lang="en-US" sz="2800" smtClean="0"/>
              <a:t>Less reliance on experts and analysts</a:t>
            </a:r>
          </a:p>
          <a:p>
            <a:pPr eaLnBrk="1" hangingPunct="1"/>
            <a:r>
              <a:rPr lang="en-US" sz="2800" smtClean="0"/>
              <a:t>Power is being redistributed among managers</a:t>
            </a:r>
          </a:p>
          <a:p>
            <a:pPr eaLnBrk="1" hangingPunct="1"/>
            <a:r>
              <a:rPr lang="en-US" sz="2800" smtClean="0"/>
              <a:t>Support for complex decisions: faster/better</a:t>
            </a:r>
          </a:p>
          <a:p>
            <a:pPr eaLnBrk="1" hangingPunct="1"/>
            <a:r>
              <a:rPr lang="en-US" sz="2800" smtClean="0"/>
              <a:t>Information needed for high-level decision making is expedited or even self-generated</a:t>
            </a:r>
          </a:p>
          <a:p>
            <a:pPr eaLnBrk="1" hangingPunct="1"/>
            <a:r>
              <a:rPr lang="en-US" sz="2800" smtClean="0"/>
              <a:t>Automation of routine decisions or phases in the decision-making process by using ADS may eliminate some managers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Automating Decision Making and  The Manager’s Job</a:t>
            </a:r>
            <a:endParaRPr lang="en-US" dirty="0"/>
          </a:p>
        </p:txBody>
      </p:sp>
      <p:sp>
        <p:nvSpPr>
          <p:cNvPr id="105474" name="Content Placeholder 2"/>
          <p:cNvSpPr>
            <a:spLocks noGrp="1"/>
          </p:cNvSpPr>
          <p:nvPr>
            <p:ph idx="1"/>
          </p:nvPr>
        </p:nvSpPr>
        <p:spPr>
          <a:xfrm>
            <a:off x="1182688" y="1524000"/>
            <a:ext cx="7961312" cy="4800600"/>
          </a:xfrm>
        </p:spPr>
        <p:txBody>
          <a:bodyPr/>
          <a:lstStyle/>
          <a:p>
            <a:pPr eaLnBrk="1" hangingPunct="1"/>
            <a:r>
              <a:rPr lang="en-US" sz="2800" smtClean="0"/>
              <a:t>Can managers' jobs be fully automated?</a:t>
            </a:r>
          </a:p>
          <a:p>
            <a:pPr lvl="1" eaLnBrk="1" hangingPunct="1"/>
            <a:r>
              <a:rPr lang="en-US" sz="2400" smtClean="0"/>
              <a:t>Automation of parts/some steps of the process…</a:t>
            </a:r>
          </a:p>
          <a:p>
            <a:pPr lvl="1" eaLnBrk="1" hangingPunct="1"/>
            <a:r>
              <a:rPr lang="en-US" sz="2400" smtClean="0"/>
              <a:t>Different managerial levels </a:t>
            </a:r>
          </a:p>
          <a:p>
            <a:pPr lvl="1" eaLnBrk="1" hangingPunct="1"/>
            <a:r>
              <a:rPr lang="en-US" sz="2400" smtClean="0"/>
              <a:t>Level of structuredness of the decision situation</a:t>
            </a:r>
          </a:p>
          <a:p>
            <a:pPr lvl="1" eaLnBrk="1" hangingPunct="1"/>
            <a:r>
              <a:rPr lang="en-US" sz="2400" smtClean="0"/>
              <a:t>Other factors to consider…</a:t>
            </a:r>
          </a:p>
          <a:p>
            <a:pPr lvl="3" eaLnBrk="1" hangingPunct="1"/>
            <a:endParaRPr lang="en-US" sz="1600" smtClean="0"/>
          </a:p>
          <a:p>
            <a:pPr eaLnBrk="1" hangingPunct="1"/>
            <a:r>
              <a:rPr lang="en-US" sz="2800" smtClean="0"/>
              <a:t>Can business analysts' jobs be fully automated? </a:t>
            </a:r>
          </a:p>
          <a:p>
            <a:pPr lvl="1" eaLnBrk="1" hangingPunct="1"/>
            <a:r>
              <a:rPr lang="en-US" sz="2400" smtClean="0"/>
              <a:t>Can BI replace business analysts?</a:t>
            </a:r>
          </a:p>
          <a:p>
            <a:pPr lvl="1" eaLnBrk="1" hangingPunct="1"/>
            <a:r>
              <a:rPr lang="en-US" sz="2400" smtClean="0"/>
              <a:t>Why; why not?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End of the Chapter	</a:t>
            </a:r>
            <a:endParaRPr lang="en-US" dirty="0"/>
          </a:p>
        </p:txBody>
      </p:sp>
      <p:sp>
        <p:nvSpPr>
          <p:cNvPr id="113666" name="Content Placeholder 2"/>
          <p:cNvSpPr>
            <a:spLocks noGrp="1"/>
          </p:cNvSpPr>
          <p:nvPr>
            <p:ph idx="1"/>
          </p:nvPr>
        </p:nvSpPr>
        <p:spPr/>
        <p:txBody>
          <a:bodyPr/>
          <a:lstStyle/>
          <a:p>
            <a:pPr eaLnBrk="1" hangingPunct="1"/>
            <a:endParaRPr lang="en-US" smtClean="0"/>
          </a:p>
          <a:p>
            <a:pPr eaLnBrk="1" hangingPunct="1"/>
            <a:r>
              <a:rPr lang="en-US" smtClean="0"/>
              <a:t>Questions / comments…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txBox="1">
            <a:spLocks noGrp="1" noChangeArrowheads="1"/>
          </p:cNvSpPr>
          <p:nvPr/>
        </p:nvSpPr>
        <p:spPr bwMode="auto">
          <a:xfrm>
            <a:off x="6553200" y="6245225"/>
            <a:ext cx="2133600" cy="476250"/>
          </a:xfrm>
          <a:prstGeom prst="rect">
            <a:avLst/>
          </a:prstGeom>
          <a:noFill/>
          <a:ln>
            <a:miter lim="800000"/>
            <a:headEnd/>
            <a:tailEnd/>
          </a:ln>
        </p:spPr>
        <p:txBody>
          <a:bodyPr anchor="b"/>
          <a:lstStyle/>
          <a:p>
            <a:pPr algn="r">
              <a:defRPr/>
            </a:pPr>
            <a:endParaRPr lang="en-US" sz="1400" b="0">
              <a:solidFill>
                <a:srgbClr val="000000"/>
              </a:solidFill>
              <a:effectLst>
                <a:outerShdw blurRad="38100" dist="38100" dir="2700000" algn="tl">
                  <a:srgbClr val="C0C0C0"/>
                </a:outerShdw>
              </a:effectLst>
              <a:latin typeface="Arial" pitchFamily="34" charset="0"/>
            </a:endParaRPr>
          </a:p>
        </p:txBody>
      </p:sp>
      <p:pic>
        <p:nvPicPr>
          <p:cNvPr id="116739" name="Picture 3"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66800" y="914400"/>
            <a:ext cx="7242175" cy="2363788"/>
          </a:xfrm>
          <a:prstGeom prst="rect">
            <a:avLst/>
          </a:prstGeom>
          <a:solidFill>
            <a:schemeClr val="hlink"/>
          </a:solidFill>
          <a:ln w="9525">
            <a:solidFill>
              <a:schemeClr val="bg1"/>
            </a:solidFill>
            <a:miter lim="800000"/>
            <a:headEnd/>
            <a:tailEnd/>
          </a:ln>
        </p:spPr>
      </p:pic>
      <p:sp>
        <p:nvSpPr>
          <p:cNvPr id="116740" name="Rectangle 4"/>
          <p:cNvSpPr>
            <a:spLocks noChangeArrowheads="1"/>
          </p:cNvSpPr>
          <p:nvPr/>
        </p:nvSpPr>
        <p:spPr bwMode="auto">
          <a:xfrm>
            <a:off x="685800" y="3883025"/>
            <a:ext cx="7589838"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defRPr sz="2800" b="1">
                <a:solidFill>
                  <a:srgbClr val="CC3300"/>
                </a:solidFill>
                <a:latin typeface="Tahoma" panose="020B0604030504040204" pitchFamily="34" charset="0"/>
                <a:cs typeface="Arial" panose="020B0604020202020204" pitchFamily="34" charset="0"/>
              </a:defRPr>
            </a:lvl1pPr>
            <a:lvl2pPr marL="742950" indent="-285750">
              <a:defRPr sz="2800" b="1">
                <a:solidFill>
                  <a:srgbClr val="CC3300"/>
                </a:solidFill>
                <a:latin typeface="Tahoma" panose="020B0604030504040204" pitchFamily="34" charset="0"/>
                <a:cs typeface="Arial" panose="020B0604020202020204" pitchFamily="34" charset="0"/>
              </a:defRPr>
            </a:lvl2pPr>
            <a:lvl3pPr marL="1143000" indent="-228600">
              <a:defRPr sz="2800" b="1">
                <a:solidFill>
                  <a:srgbClr val="CC3300"/>
                </a:solidFill>
                <a:latin typeface="Tahoma" panose="020B0604030504040204" pitchFamily="34" charset="0"/>
                <a:cs typeface="Arial" panose="020B0604020202020204" pitchFamily="34" charset="0"/>
              </a:defRPr>
            </a:lvl3pPr>
            <a:lvl4pPr marL="1600200" indent="-228600">
              <a:defRPr sz="2800" b="1">
                <a:solidFill>
                  <a:srgbClr val="CC3300"/>
                </a:solidFill>
                <a:latin typeface="Tahoma" panose="020B0604030504040204" pitchFamily="34" charset="0"/>
                <a:cs typeface="Arial" panose="020B0604020202020204" pitchFamily="34" charset="0"/>
              </a:defRPr>
            </a:lvl4pPr>
            <a:lvl5pPr marL="2057400" indent="-228600">
              <a:defRPr sz="2800" b="1">
                <a:solidFill>
                  <a:srgbClr val="CC3300"/>
                </a:solidFill>
                <a:latin typeface="Tahoma" panose="020B0604030504040204" pitchFamily="34" charset="0"/>
                <a:cs typeface="Arial" panose="020B0604020202020204" pitchFamily="34" charset="0"/>
              </a:defRPr>
            </a:lvl5pPr>
            <a:lvl6pPr marL="25146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6pPr>
            <a:lvl7pPr marL="29718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7pPr>
            <a:lvl8pPr marL="34290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8pPr>
            <a:lvl9pPr marL="3886200" indent="-228600" fontAlgn="base">
              <a:spcBef>
                <a:spcPct val="0"/>
              </a:spcBef>
              <a:spcAft>
                <a:spcPct val="0"/>
              </a:spcAft>
              <a:defRPr sz="2800" b="1">
                <a:solidFill>
                  <a:srgbClr val="CC3300"/>
                </a:solidFill>
                <a:latin typeface="Tahoma" panose="020B0604030504040204" pitchFamily="34" charset="0"/>
                <a:cs typeface="Arial" panose="020B0604020202020204" pitchFamily="34" charset="0"/>
              </a:defRPr>
            </a:lvl9pPr>
          </a:lstStyle>
          <a:p>
            <a:pPr algn="ctr"/>
            <a:r>
              <a:rPr lang="en-US" sz="1600" b="0">
                <a:solidFill>
                  <a:srgbClr val="000000"/>
                </a:solidFill>
                <a:latin typeface="Arial" panose="020B0604020202020204" pitchFamily="34" charset="0"/>
                <a:cs typeface="Times New Roman" panose="02020603050405020304"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5" name="Rectangle 5"/>
          <p:cNvSpPr txBox="1">
            <a:spLocks noGrp="1" noChangeArrowheads="1"/>
          </p:cNvSpPr>
          <p:nvPr/>
        </p:nvSpPr>
        <p:spPr bwMode="auto">
          <a:xfrm>
            <a:off x="762000" y="5002213"/>
            <a:ext cx="7845425" cy="636587"/>
          </a:xfrm>
          <a:prstGeom prst="rect">
            <a:avLst/>
          </a:prstGeom>
          <a:noFill/>
          <a:ln>
            <a:miter lim="800000"/>
            <a:headEnd/>
            <a:tailEnd/>
          </a:ln>
        </p:spPr>
        <p:txBody>
          <a:bodyPr anchor="b"/>
          <a:lstStyle/>
          <a:p>
            <a:pPr algn="ctr">
              <a:defRPr/>
            </a:pPr>
            <a:r>
              <a:rPr lang="en-US" sz="1800" b="0">
                <a:solidFill>
                  <a:srgbClr val="000000"/>
                </a:solidFill>
                <a:effectLst>
                  <a:outerShdw blurRad="38100" dist="38100" dir="2700000" algn="tl">
                    <a:srgbClr val="C0C0C0"/>
                  </a:outerShdw>
                </a:effectLst>
              </a:rPr>
              <a:t>Copyright © 2011 Pearson Education, Inc.  </a:t>
            </a:r>
          </a:p>
          <a:p>
            <a:pPr algn="ctr">
              <a:defRPr/>
            </a:pPr>
            <a:r>
              <a:rPr lang="en-US" sz="1800" b="0">
                <a:solidFill>
                  <a:srgbClr val="000000"/>
                </a:solidFill>
                <a:effectLst>
                  <a:outerShdw blurRad="38100" dist="38100" dir="2700000" algn="tl">
                    <a:srgbClr val="C0C0C0"/>
                  </a:outerShdw>
                </a:effectLst>
              </a:rPr>
              <a:t>Publishing as Prentice Hall</a:t>
            </a:r>
            <a:endParaRPr lang="en-US" sz="1800" b="0">
              <a:solidFill>
                <a:srgbClr val="000000"/>
              </a:solidFill>
              <a:effectLst>
                <a:outerShdw blurRad="38100" dist="38100" dir="2700000" algn="tl">
                  <a:srgbClr val="C0C0C0"/>
                </a:outerShdw>
              </a:effectLst>
              <a:latin typeface="Arial" pitchFamily="34"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RFID and BI</a:t>
            </a:r>
            <a:endParaRPr lang="en-US" dirty="0"/>
          </a:p>
        </p:txBody>
      </p:sp>
      <p:sp>
        <p:nvSpPr>
          <p:cNvPr id="23554" name="Content Placeholder 2"/>
          <p:cNvSpPr>
            <a:spLocks noGrp="1"/>
          </p:cNvSpPr>
          <p:nvPr>
            <p:ph idx="1"/>
          </p:nvPr>
        </p:nvSpPr>
        <p:spPr/>
        <p:txBody>
          <a:bodyPr/>
          <a:lstStyle/>
          <a:p>
            <a:pPr eaLnBrk="1" hangingPunct="1"/>
            <a:r>
              <a:rPr lang="en-US" smtClean="0"/>
              <a:t>Wal-Mart's RFID mandate in June 2003</a:t>
            </a:r>
          </a:p>
          <a:p>
            <a:pPr eaLnBrk="1" hangingPunct="1"/>
            <a:r>
              <a:rPr lang="en-US" smtClean="0"/>
              <a:t>DoD, Target, Albertson's, Best Buy,…</a:t>
            </a:r>
          </a:p>
          <a:p>
            <a:pPr eaLnBrk="1" hangingPunct="1"/>
            <a:r>
              <a:rPr lang="en-US" smtClean="0">
                <a:solidFill>
                  <a:srgbClr val="FF3300"/>
                </a:solidFill>
              </a:rPr>
              <a:t>RFID</a:t>
            </a:r>
            <a:r>
              <a:rPr lang="en-US" smtClean="0"/>
              <a:t> is a generic technology that refers to the use of radio frequency waves to identify objects</a:t>
            </a:r>
          </a:p>
          <a:p>
            <a:pPr eaLnBrk="1" hangingPunct="1"/>
            <a:r>
              <a:rPr lang="en-US" smtClean="0"/>
              <a:t>RFID is a new member of the automatic identification technologies family, which also include the ubiquitous </a:t>
            </a:r>
            <a:r>
              <a:rPr lang="en-US" smtClean="0">
                <a:solidFill>
                  <a:srgbClr val="FF3300"/>
                </a:solidFill>
              </a:rPr>
              <a:t>barcodes</a:t>
            </a:r>
            <a:r>
              <a:rPr lang="en-US" smtClean="0"/>
              <a:t> and </a:t>
            </a:r>
            <a:r>
              <a:rPr lang="en-US" smtClean="0">
                <a:solidFill>
                  <a:srgbClr val="FF3300"/>
                </a:solidFill>
              </a:rPr>
              <a:t>magnetic strips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How does RFID work?</a:t>
            </a:r>
            <a:endParaRPr lang="en-US" dirty="0"/>
          </a:p>
        </p:txBody>
      </p:sp>
      <p:sp>
        <p:nvSpPr>
          <p:cNvPr id="25602" name="Content Placeholder 2"/>
          <p:cNvSpPr>
            <a:spLocks noGrp="1"/>
          </p:cNvSpPr>
          <p:nvPr>
            <p:ph idx="1"/>
          </p:nvPr>
        </p:nvSpPr>
        <p:spPr/>
        <p:txBody>
          <a:bodyPr/>
          <a:lstStyle/>
          <a:p>
            <a:pPr eaLnBrk="1" hangingPunct="1"/>
            <a:r>
              <a:rPr lang="en-US" smtClean="0"/>
              <a:t>RFID system – </a:t>
            </a:r>
          </a:p>
          <a:p>
            <a:pPr lvl="1" eaLnBrk="1" hangingPunct="1"/>
            <a:r>
              <a:rPr lang="en-US" smtClean="0"/>
              <a:t>a tag (an electronic chip attached to the product to be identified)</a:t>
            </a:r>
          </a:p>
          <a:p>
            <a:pPr lvl="1" eaLnBrk="1" hangingPunct="1"/>
            <a:r>
              <a:rPr lang="en-US" smtClean="0"/>
              <a:t>an interrogator (i.e., reader) with one or more antennae attached </a:t>
            </a:r>
          </a:p>
          <a:p>
            <a:pPr lvl="1" eaLnBrk="1" hangingPunct="1"/>
            <a:r>
              <a:rPr lang="en-US" smtClean="0"/>
              <a:t>a computer (to manage the reader and store the data captured by the reader)</a:t>
            </a:r>
          </a:p>
          <a:p>
            <a:pPr eaLnBrk="1" hangingPunct="1"/>
            <a:r>
              <a:rPr lang="en-US" smtClean="0"/>
              <a:t> Tags – </a:t>
            </a:r>
          </a:p>
          <a:p>
            <a:pPr lvl="1" eaLnBrk="1" hangingPunct="1"/>
            <a:r>
              <a:rPr lang="en-US" smtClean="0"/>
              <a:t>Active tag versus Passive tags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Data Representation for RFID</a:t>
            </a:r>
            <a:endParaRPr lang="en-US" dirty="0"/>
          </a:p>
        </p:txBody>
      </p:sp>
      <p:sp>
        <p:nvSpPr>
          <p:cNvPr id="27650" name="Content Placeholder 2"/>
          <p:cNvSpPr>
            <a:spLocks noGrp="1"/>
          </p:cNvSpPr>
          <p:nvPr>
            <p:ph idx="1"/>
          </p:nvPr>
        </p:nvSpPr>
        <p:spPr/>
        <p:txBody>
          <a:bodyPr/>
          <a:lstStyle/>
          <a:p>
            <a:pPr eaLnBrk="1" hangingPunct="1"/>
            <a:r>
              <a:rPr lang="en-US" sz="2800" smtClean="0"/>
              <a:t>RFID tags contain 96 bits of data in the form of serialized global trade identification numbers (SGTIN) [see epcglobalinc.org]</a:t>
            </a:r>
          </a:p>
        </p:txBody>
      </p:sp>
      <p:pic>
        <p:nvPicPr>
          <p:cNvPr id="276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992438"/>
            <a:ext cx="7772400" cy="325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RFID for Supply Chain BI</a:t>
            </a:r>
            <a:endParaRPr lang="en-US" dirty="0"/>
          </a:p>
        </p:txBody>
      </p:sp>
      <p:sp>
        <p:nvSpPr>
          <p:cNvPr id="3" name="Content Placeholder 2"/>
          <p:cNvSpPr>
            <a:spLocks noGrp="1"/>
          </p:cNvSpPr>
          <p:nvPr>
            <p:ph idx="1"/>
          </p:nvPr>
        </p:nvSpPr>
        <p:spPr/>
        <p:txBody>
          <a:bodyPr/>
          <a:lstStyle/>
          <a:p>
            <a:pPr eaLnBrk="1" hangingPunct="1">
              <a:defRPr/>
            </a:pPr>
            <a:r>
              <a:rPr lang="en-US" dirty="0" smtClean="0"/>
              <a:t>RFID in Retail Systems</a:t>
            </a:r>
          </a:p>
          <a:p>
            <a:pPr lvl="1" eaLnBrk="1" hangingPunct="1">
              <a:defRPr/>
            </a:pPr>
            <a:r>
              <a:rPr lang="en-US" dirty="0" smtClean="0"/>
              <a:t>Functions in a distribution center</a:t>
            </a:r>
          </a:p>
          <a:p>
            <a:pPr lvl="2" eaLnBrk="1" hangingPunct="1">
              <a:defRPr/>
            </a:pPr>
            <a:r>
              <a:rPr lang="en-US" dirty="0" smtClean="0"/>
              <a:t>receiving, put-away, picking, and shipping</a:t>
            </a:r>
          </a:p>
          <a:p>
            <a:pPr lvl="1" eaLnBrk="1" hangingPunct="1">
              <a:defRPr/>
            </a:pPr>
            <a:r>
              <a:rPr lang="en-US" dirty="0" smtClean="0"/>
              <a:t>Sequence of operations at a receiving duck</a:t>
            </a:r>
          </a:p>
          <a:p>
            <a:pPr marL="1204913" lvl="2" indent="-290513" eaLnBrk="1" hangingPunct="1">
              <a:buClr>
                <a:srgbClr val="FF0000"/>
              </a:buClr>
              <a:buSzPct val="80000"/>
              <a:buFont typeface="+mj-lt"/>
              <a:buAutoNum type="arabicPeriod"/>
              <a:defRPr/>
            </a:pPr>
            <a:r>
              <a:rPr lang="en-US" dirty="0" smtClean="0"/>
              <a:t>unloading the contents of the trailer</a:t>
            </a:r>
          </a:p>
          <a:p>
            <a:pPr marL="1204913" lvl="2" indent="-290513" eaLnBrk="1" hangingPunct="1">
              <a:buClr>
                <a:srgbClr val="FF0000"/>
              </a:buClr>
              <a:buSzPct val="80000"/>
              <a:buFont typeface="+mj-lt"/>
              <a:buAutoNum type="arabicPeriod"/>
              <a:defRPr/>
            </a:pPr>
            <a:r>
              <a:rPr lang="en-US" dirty="0" smtClean="0"/>
              <a:t>verification of the receipt of goods against expected delivery (purchase order)</a:t>
            </a:r>
          </a:p>
          <a:p>
            <a:pPr marL="1204913" lvl="2" indent="-290513" eaLnBrk="1" hangingPunct="1">
              <a:buClr>
                <a:srgbClr val="FF0000"/>
              </a:buClr>
              <a:buSzPct val="80000"/>
              <a:buFont typeface="+mj-lt"/>
              <a:buAutoNum type="arabicPeriod"/>
              <a:defRPr/>
            </a:pPr>
            <a:r>
              <a:rPr lang="en-US" dirty="0" smtClean="0"/>
              <a:t>documentation of the discrepancy </a:t>
            </a:r>
          </a:p>
          <a:p>
            <a:pPr marL="1204913" lvl="2" indent="-290513" eaLnBrk="1" hangingPunct="1">
              <a:buClr>
                <a:srgbClr val="FF0000"/>
              </a:buClr>
              <a:buSzPct val="80000"/>
              <a:buFont typeface="+mj-lt"/>
              <a:buAutoNum type="arabicPeriod"/>
              <a:defRPr/>
            </a:pPr>
            <a:r>
              <a:rPr lang="en-US" dirty="0" smtClean="0"/>
              <a:t>application of labels to the pallets, cases, items </a:t>
            </a:r>
          </a:p>
          <a:p>
            <a:pPr marL="1204913" lvl="2" indent="-290513" eaLnBrk="1" hangingPunct="1">
              <a:buClr>
                <a:srgbClr val="FF0000"/>
              </a:buClr>
              <a:buSzPct val="80000"/>
              <a:buFont typeface="+mj-lt"/>
              <a:buAutoNum type="arabicPeriod"/>
              <a:defRPr/>
            </a:pPr>
            <a:r>
              <a:rPr lang="en-US" dirty="0" smtClean="0"/>
              <a:t>sorting of goods for put-away or cross-dock</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RFID for Supply Chain BI</a:t>
            </a:r>
            <a:endParaRPr lang="en-US" dirty="0"/>
          </a:p>
        </p:txBody>
      </p:sp>
      <p:sp>
        <p:nvSpPr>
          <p:cNvPr id="31746" name="Content Placeholder 2"/>
          <p:cNvSpPr>
            <a:spLocks noGrp="1"/>
          </p:cNvSpPr>
          <p:nvPr>
            <p:ph idx="1"/>
          </p:nvPr>
        </p:nvSpPr>
        <p:spPr/>
        <p:txBody>
          <a:bodyPr/>
          <a:lstStyle/>
          <a:p>
            <a:pPr eaLnBrk="1" hangingPunct="1"/>
            <a:r>
              <a:rPr lang="en-US" smtClean="0"/>
              <a:t>RFID in Retail Systems</a:t>
            </a:r>
          </a:p>
        </p:txBody>
      </p:sp>
      <p:pic>
        <p:nvPicPr>
          <p:cNvPr id="3174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268538"/>
            <a:ext cx="8834438" cy="390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RFID Data Sample</a:t>
            </a:r>
            <a:endParaRPr lang="en-US" dirty="0"/>
          </a:p>
        </p:txBody>
      </p:sp>
      <p:sp>
        <p:nvSpPr>
          <p:cNvPr id="33794" name="Content Placeholder 2"/>
          <p:cNvSpPr>
            <a:spLocks noGrp="1"/>
          </p:cNvSpPr>
          <p:nvPr>
            <p:ph idx="1"/>
          </p:nvPr>
        </p:nvSpPr>
        <p:spPr/>
        <p:txBody>
          <a:bodyPr/>
          <a:lstStyle/>
          <a:p>
            <a:pPr eaLnBrk="1" hangingPunct="1"/>
            <a:r>
              <a:rPr lang="en-US" smtClean="0"/>
              <a:t>RFID in Retail Systems</a:t>
            </a:r>
          </a:p>
        </p:txBody>
      </p:sp>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975" y="1571625"/>
            <a:ext cx="8048625"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SU_PPTemplate">
  <a:themeElements>
    <a:clrScheme name="OSU_PP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SU_PP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rgbClr val="CC3300"/>
            </a:solidFill>
            <a:effectLst>
              <a:outerShdw blurRad="38100" dist="38100" dir="2700000" algn="tl">
                <a:srgbClr val="000000">
                  <a:alpha val="43137"/>
                </a:srgbClr>
              </a:outerShdw>
            </a:effectLst>
            <a:latin typeface="Tahom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rgbClr val="CC3300"/>
            </a:solidFill>
            <a:effectLst>
              <a:outerShdw blurRad="38100" dist="38100" dir="2700000" algn="tl">
                <a:srgbClr val="000000">
                  <a:alpha val="43137"/>
                </a:srgbClr>
              </a:outerShdw>
            </a:effectLst>
            <a:latin typeface="Tahoma" pitchFamily="34" charset="0"/>
          </a:defRPr>
        </a:defPPr>
      </a:lstStyle>
    </a:lnDef>
  </a:objectDefaults>
  <a:extraClrSchemeLst>
    <a:extraClrScheme>
      <a:clrScheme name="OSU_PPTemplat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OSU_PP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OSU_PPTemplat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OSU_PPTemplat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OSU_PPTemplat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OSU_PPTemplat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OSU_PPTemplat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C:\User\Teaching\MSIS5633 - Fall2002\Class Presentations\OSU_PPTemplate.pot</Template>
  <TotalTime>5825</TotalTime>
  <Words>1900</Words>
  <Application>Microsoft Office PowerPoint</Application>
  <PresentationFormat>On-screen Show (4:3)</PresentationFormat>
  <Paragraphs>254</Paragraphs>
  <Slides>39</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Tahoma</vt:lpstr>
      <vt:lpstr>Times New Roman</vt:lpstr>
      <vt:lpstr>Wingdings</vt:lpstr>
      <vt:lpstr>OSU_PPTemplate</vt:lpstr>
      <vt:lpstr>   Decision Support and Business Intelligence Systems (9th Ed., Prentice Hall)</vt:lpstr>
      <vt:lpstr>Learning Objectives</vt:lpstr>
      <vt:lpstr>Learning Objectives</vt:lpstr>
      <vt:lpstr>RFID and BI</vt:lpstr>
      <vt:lpstr>How does RFID work?</vt:lpstr>
      <vt:lpstr>Data Representation for RFID</vt:lpstr>
      <vt:lpstr>RFID for Supply Chain BI</vt:lpstr>
      <vt:lpstr>RFID for Supply Chain BI</vt:lpstr>
      <vt:lpstr>RFID Data Sample</vt:lpstr>
      <vt:lpstr>RFID for BI in Supply Chain</vt:lpstr>
      <vt:lpstr>RFID + Sensors for Better BI </vt:lpstr>
      <vt:lpstr>Reality Mining</vt:lpstr>
      <vt:lpstr>Reality Mining</vt:lpstr>
      <vt:lpstr>Virtual Worlds</vt:lpstr>
      <vt:lpstr>Stereograms</vt:lpstr>
      <vt:lpstr>Stereograms</vt:lpstr>
      <vt:lpstr>Virtual Tradeshows</vt:lpstr>
      <vt:lpstr>Virtual (Internet) Communities</vt:lpstr>
      <vt:lpstr>Virtual (Internet) Communities Elements of Interaction</vt:lpstr>
      <vt:lpstr>Virtual (Internet) Communities Types of Virtual Communities</vt:lpstr>
      <vt:lpstr>Virtual (Internet) Communities Types of Virtual Communities</vt:lpstr>
      <vt:lpstr>Online Social Networking – Basics and Examples</vt:lpstr>
      <vt:lpstr>Online Social Networking – Social Network Analysis Software</vt:lpstr>
      <vt:lpstr>Mobile Social Networking</vt:lpstr>
      <vt:lpstr>Major Social Network Services</vt:lpstr>
      <vt:lpstr>Implications of Business and Enterprise Social Networks</vt:lpstr>
      <vt:lpstr>Implications of Business and Enterprise Social Networks</vt:lpstr>
      <vt:lpstr>Cloud Computing and BI</vt:lpstr>
      <vt:lpstr>Cloud Computing and BI</vt:lpstr>
      <vt:lpstr>Cloud Computing and BI</vt:lpstr>
      <vt:lpstr>The Impacts of MSS – An Overview</vt:lpstr>
      <vt:lpstr>The Impacts of MSS – An Overview</vt:lpstr>
      <vt:lpstr>MSS Impacts on Organizations</vt:lpstr>
      <vt:lpstr>MSS Impacts on Organizations Example:  Restructuring a Bank with an ES </vt:lpstr>
      <vt:lpstr>MSS Impacts on Individuals</vt:lpstr>
      <vt:lpstr>Automating Decision Making and  The Manager’s Job</vt:lpstr>
      <vt:lpstr>Automating Decision Making and  The Manager’s Job</vt:lpstr>
      <vt:lpstr>End of the Chapter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DSS Chapter 1</dc:title>
  <dc:creator>Dursun Delen</dc:creator>
  <cp:lastModifiedBy>Yudha Saintika</cp:lastModifiedBy>
  <cp:revision>347</cp:revision>
  <cp:lastPrinted>2000-12-01T14:01:59Z</cp:lastPrinted>
  <dcterms:created xsi:type="dcterms:W3CDTF">1998-03-18T21:58:50Z</dcterms:created>
  <dcterms:modified xsi:type="dcterms:W3CDTF">2018-01-08T00:13:37Z</dcterms:modified>
</cp:coreProperties>
</file>