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notesMasterIdLst>
    <p:notesMasterId r:id="rId14"/>
  </p:notesMasterIdLst>
  <p:sldIdLst>
    <p:sldId id="256" r:id="rId2"/>
    <p:sldId id="310" r:id="rId3"/>
    <p:sldId id="257" r:id="rId4"/>
    <p:sldId id="303" r:id="rId5"/>
    <p:sldId id="301" r:id="rId6"/>
    <p:sldId id="309" r:id="rId7"/>
    <p:sldId id="306" r:id="rId8"/>
    <p:sldId id="307" r:id="rId9"/>
    <p:sldId id="308" r:id="rId10"/>
    <p:sldId id="300" r:id="rId11"/>
    <p:sldId id="304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33" autoAdjust="0"/>
  </p:normalViewPr>
  <p:slideViewPr>
    <p:cSldViewPr snapToGrid="0">
      <p:cViewPr>
        <p:scale>
          <a:sx n="77" d="100"/>
          <a:sy n="77" d="100"/>
        </p:scale>
        <p:origin x="-246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670AC-21A0-4976-B7DE-200C1143956A}" type="datetimeFigureOut">
              <a:rPr lang="id-ID" smtClean="0"/>
              <a:pPr/>
              <a:t>02/03/2018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053B5-75DF-4E9D-A466-3B8094A1878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920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14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89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886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119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1192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53B5-75DF-4E9D-A466-3B8094A18789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67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3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8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61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2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0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8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6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1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7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9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3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sti.wijayanti@umk.ac.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Harrington" panose="04040505050A02020702" pitchFamily="82" charset="0"/>
              </a:rPr>
              <a:t>Introduction </a:t>
            </a:r>
            <a:endParaRPr lang="en-US" b="1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b="1" dirty="0" err="1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Aljabar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 Linier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Harrington" panose="04040505050A02020702" pitchFamily="82" charset="0"/>
                <a:ea typeface="Batang" panose="02030600000101010101" pitchFamily="18" charset="-127"/>
              </a:rPr>
              <a:t>MTI 202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Harrington" panose="04040505050A02020702" pitchFamily="82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90568"/>
      </p:ext>
    </p:extLst>
  </p:cSld>
  <p:clrMapOvr>
    <a:masterClrMapping/>
  </p:clrMapOvr>
  <p:transition spd="slow">
    <p:wheel spokes="8"/>
    <p:sndAc>
      <p:stSnd>
        <p:snd r:embed="rId3" name="explod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37578" y="2162548"/>
            <a:ext cx="7664450" cy="3567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err="1" smtClean="0">
                <a:latin typeface="Lucida Calligraphy" panose="03010101010101010101" pitchFamily="66" charset="0"/>
              </a:rPr>
              <a:t>Bagikan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ilmu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kamu</a:t>
            </a:r>
            <a:r>
              <a:rPr lang="en-US" dirty="0" smtClean="0">
                <a:latin typeface="Lucida Calligraphy" panose="03010101010101010101" pitchFamily="66" charset="0"/>
              </a:rPr>
              <a:t>, </a:t>
            </a:r>
            <a:r>
              <a:rPr lang="en-US" dirty="0" err="1" smtClean="0">
                <a:latin typeface="Lucida Calligraphy" panose="03010101010101010101" pitchFamily="66" charset="0"/>
              </a:rPr>
              <a:t>sehingga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saat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kamu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lupa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kamu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bisa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bertanya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lagi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kepada</a:t>
            </a:r>
            <a:r>
              <a:rPr lang="en-US" dirty="0" smtClean="0">
                <a:latin typeface="Lucida Calligraphy" panose="03010101010101010101" pitchFamily="66" charset="0"/>
              </a:rPr>
              <a:t> orang yang </a:t>
            </a:r>
            <a:r>
              <a:rPr lang="en-US" dirty="0" err="1" smtClean="0">
                <a:latin typeface="Lucida Calligraphy" panose="03010101010101010101" pitchFamily="66" charset="0"/>
              </a:rPr>
              <a:t>kamu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bagikan</a:t>
            </a:r>
            <a:r>
              <a:rPr lang="en-US" dirty="0" smtClean="0">
                <a:latin typeface="Lucida Calligraphy" panose="03010101010101010101" pitchFamily="66" charset="0"/>
              </a:rPr>
              <a:t> </a:t>
            </a:r>
            <a:r>
              <a:rPr lang="en-US" dirty="0" err="1" smtClean="0">
                <a:latin typeface="Lucida Calligraphy" panose="03010101010101010101" pitchFamily="66" charset="0"/>
              </a:rPr>
              <a:t>tadi</a:t>
            </a:r>
            <a:r>
              <a:rPr lang="en-US" dirty="0" smtClean="0">
                <a:latin typeface="Lucida Calligraphy" panose="03010101010101010101" pitchFamily="66" charset="0"/>
              </a:rPr>
              <a:t>.</a:t>
            </a:r>
          </a:p>
          <a:p>
            <a:pPr marL="0" indent="0" algn="ctr">
              <a:buNone/>
            </a:pPr>
            <a:endParaRPr lang="en-US" dirty="0" smtClean="0">
              <a:latin typeface="Lucida Calligraphy" panose="03010101010101010101" pitchFamily="66" charset="0"/>
            </a:endParaRPr>
          </a:p>
          <a:p>
            <a:pPr marL="0" indent="0" algn="ctr">
              <a:buNone/>
            </a:pPr>
            <a:endParaRPr lang="en-US" dirty="0">
              <a:latin typeface="Lucida Calligraphy" panose="03010101010101010101" pitchFamily="66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Lucida Calligraphy" panose="03010101010101010101" pitchFamily="66" charset="0"/>
              </a:rPr>
              <a:t>									</a:t>
            </a:r>
          </a:p>
        </p:txBody>
      </p:sp>
      <p:pic>
        <p:nvPicPr>
          <p:cNvPr id="17409" name="Picture 1" descr="E: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4771" y="4389664"/>
            <a:ext cx="3058886" cy="1562100"/>
          </a:xfrm>
          <a:prstGeom prst="rect">
            <a:avLst/>
          </a:prstGeom>
          <a:noFill/>
        </p:spPr>
      </p:pic>
      <p:sp>
        <p:nvSpPr>
          <p:cNvPr id="14" name="Round Diagonal Corner Rectangle 13"/>
          <p:cNvSpPr/>
          <p:nvPr/>
        </p:nvSpPr>
        <p:spPr>
          <a:xfrm>
            <a:off x="2985912" y="740415"/>
            <a:ext cx="5404325" cy="1199595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QUOTES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70838"/>
      </p:ext>
    </p:extLst>
  </p:cSld>
  <p:clrMapOvr>
    <a:masterClrMapping/>
  </p:clrMapOvr>
  <p:transition spd="slow">
    <p:dissolve/>
    <p:sndAc>
      <p:stSnd>
        <p:snd r:embed="rId3" name="push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114" y="982133"/>
            <a:ext cx="6299200" cy="846668"/>
          </a:xfrm>
        </p:spPr>
        <p:txBody>
          <a:bodyPr/>
          <a:lstStyle/>
          <a:p>
            <a:r>
              <a:rPr lang="id-ID" dirty="0" smtClean="0"/>
              <a:t>Daftar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dirty="0" err="1" smtClean="0"/>
              <a:t>Nasution</a:t>
            </a:r>
            <a:r>
              <a:rPr lang="en-US" dirty="0" smtClean="0"/>
              <a:t>, A.H. 1995. </a:t>
            </a:r>
            <a:r>
              <a:rPr lang="en-US" i="1" dirty="0" err="1" smtClean="0"/>
              <a:t>Matematika</a:t>
            </a:r>
            <a:r>
              <a:rPr lang="en-US" dirty="0" smtClean="0"/>
              <a:t>. Jakarta: </a:t>
            </a:r>
            <a:r>
              <a:rPr lang="en-US" dirty="0" err="1" smtClean="0"/>
              <a:t>Balai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[2] </a:t>
            </a:r>
            <a:r>
              <a:rPr lang="en-US" dirty="0"/>
              <a:t>Lay, D.C., Linear Algebra and Its Application, Boston, MA: Pearson, 2012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 err="1"/>
              <a:t>Eschenhof</a:t>
            </a:r>
            <a:r>
              <a:rPr lang="en-US" dirty="0"/>
              <a:t> S., Linear Algebra and Introduction to MATLAB, Frankfurt: Johann Wolfgang Goethe, </a:t>
            </a:r>
            <a:r>
              <a:rPr lang="en-US" dirty="0" err="1"/>
              <a:t>Universitaet</a:t>
            </a:r>
            <a:r>
              <a:rPr lang="en-US" dirty="0"/>
              <a:t> Frankfurt am Main, </a:t>
            </a:r>
            <a:r>
              <a:rPr lang="en-US" dirty="0" smtClean="0"/>
              <a:t>2015.</a:t>
            </a: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ank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82" y="776706"/>
            <a:ext cx="8456614" cy="54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30710"/>
      </p:ext>
    </p:extLst>
  </p:cSld>
  <p:clrMapOvr>
    <a:masterClrMapping/>
  </p:clrMapOvr>
  <p:transition spd="slow"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 err="1" smtClean="0"/>
              <a:t>Esti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Wijayanti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S.Kom</a:t>
            </a:r>
            <a:r>
              <a:rPr lang="en-US" sz="4000" b="1" dirty="0" smtClean="0"/>
              <a:t>., </a:t>
            </a:r>
            <a:r>
              <a:rPr lang="en-US" sz="4000" b="1" dirty="0" err="1" smtClean="0"/>
              <a:t>M.Kom</a:t>
            </a:r>
            <a:endParaRPr lang="en-US" sz="4000" b="1" dirty="0" smtClean="0"/>
          </a:p>
          <a:p>
            <a:r>
              <a:rPr lang="en-US" dirty="0" smtClean="0"/>
              <a:t>S1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Muria</a:t>
            </a:r>
            <a:r>
              <a:rPr lang="en-US" dirty="0" smtClean="0"/>
              <a:t> Kudus</a:t>
            </a:r>
          </a:p>
          <a:p>
            <a:r>
              <a:rPr lang="en-US" dirty="0" smtClean="0"/>
              <a:t>S2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Diponegoro</a:t>
            </a:r>
            <a:endParaRPr lang="en-US" dirty="0" smtClean="0"/>
          </a:p>
          <a:p>
            <a:r>
              <a:rPr lang="en-US" dirty="0" smtClean="0"/>
              <a:t>No. </a:t>
            </a:r>
            <a:r>
              <a:rPr lang="en-US" dirty="0" err="1" smtClean="0"/>
              <a:t>Hp</a:t>
            </a:r>
            <a:r>
              <a:rPr lang="en-US" dirty="0" smtClean="0"/>
              <a:t> 085226260943 </a:t>
            </a:r>
            <a:r>
              <a:rPr lang="en-US" dirty="0" err="1" smtClean="0"/>
              <a:t>dan</a:t>
            </a:r>
            <a:r>
              <a:rPr lang="en-US" dirty="0" smtClean="0"/>
              <a:t> WA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esti.wijayanti@umk.ac.id</a:t>
            </a:r>
            <a:endParaRPr lang="en-US" dirty="0" smtClean="0"/>
          </a:p>
          <a:p>
            <a:r>
              <a:rPr lang="en-US" dirty="0" err="1">
                <a:solidFill>
                  <a:schemeClr val="tx1"/>
                </a:solidFill>
              </a:rPr>
              <a:t>Blogspot</a:t>
            </a:r>
            <a:r>
              <a:rPr lang="en-US" dirty="0">
                <a:solidFill>
                  <a:schemeClr val="tx1"/>
                </a:solidFill>
              </a:rPr>
              <a:t>		: icetea-lagi.blogspot.com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oud 21"/>
          <p:cNvSpPr/>
          <p:nvPr/>
        </p:nvSpPr>
        <p:spPr>
          <a:xfrm>
            <a:off x="5832241" y="732788"/>
            <a:ext cx="4609217" cy="1414468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Harrington" panose="04040505050A02020702" pitchFamily="82" charset="0"/>
              </a:rPr>
              <a:t>Capaian</a:t>
            </a:r>
            <a:r>
              <a:rPr lang="en-US" sz="2800" dirty="0" smtClean="0">
                <a:solidFill>
                  <a:schemeClr val="bg1"/>
                </a:solidFill>
                <a:latin typeface="Harrington" panose="04040505050A02020702" pitchFamily="82" charset="0"/>
              </a:rPr>
              <a:t> </a:t>
            </a:r>
            <a:r>
              <a:rPr lang="en-US" sz="2800" dirty="0" err="1"/>
              <a:t>Pembelajaran</a:t>
            </a:r>
            <a:endParaRPr lang="en-US" sz="2800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3193" y="2420025"/>
            <a:ext cx="969196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ArialUnicodeMS"/>
              </a:rPr>
              <a:t>Mata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kuliah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ini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menyediakan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proses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belajar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mahasiswa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aktif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tentang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bilangan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skalar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vektor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matriks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beserta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operasi-operasi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matematika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yang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terlibat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.</a:t>
            </a:r>
          </a:p>
          <a:p>
            <a:pPr algn="just"/>
            <a:endParaRPr lang="en-US" sz="2000" dirty="0" smtClean="0">
              <a:solidFill>
                <a:srgbClr val="000000"/>
              </a:solidFill>
              <a:latin typeface="ArialUnicodeMS"/>
            </a:endParaRPr>
          </a:p>
          <a:p>
            <a:pPr algn="just"/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Mahasiswa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akan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mendalami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operasi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penjumlahan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pengurangan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perkalian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antar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matriks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mendalami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cara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mencari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determinan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sebuah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matriks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cara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konvensional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bantuan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Eliminasi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Gauss,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cara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mencari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inverse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sebuah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matriks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serta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cara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mencari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Eigenvalue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Eigenspace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sebuah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matriks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ArialUnicodeMS"/>
            </a:endParaRPr>
          </a:p>
          <a:p>
            <a:pPr algn="just"/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Pada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setiap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sesi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mahasiswa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akan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mempelajari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teori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kemudian</a:t>
            </a:r>
            <a:r>
              <a:rPr lang="en-US" sz="2000" dirty="0" smtClean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melakukan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latihan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UnicodeMS"/>
              </a:rPr>
              <a:t>pemecahan</a:t>
            </a:r>
            <a:r>
              <a:rPr lang="en-US" sz="2000" dirty="0">
                <a:solidFill>
                  <a:srgbClr val="000000"/>
                </a:solidFill>
                <a:latin typeface="ArialUnicodeM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UnicodeMS"/>
              </a:rPr>
              <a:t>soal</a:t>
            </a:r>
            <a:endParaRPr lang="en-US" sz="2000" dirty="0" smtClean="0">
              <a:solidFill>
                <a:srgbClr val="000000"/>
              </a:solidFill>
              <a:latin typeface="ArialUnicodeMS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04225"/>
      </p:ext>
    </p:extLst>
  </p:cSld>
  <p:clrMapOvr>
    <a:masterClrMapping/>
  </p:clrMapOvr>
  <p:transition spd="slow">
    <p:comb/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hlinkClick r:id="rId4" action="ppaction://hlinksldjump"/>
          </p:cNvPr>
          <p:cNvSpPr/>
          <p:nvPr/>
        </p:nvSpPr>
        <p:spPr>
          <a:xfrm>
            <a:off x="1534592" y="914082"/>
            <a:ext cx="3033486" cy="5225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Introduction</a:t>
            </a:r>
            <a:endParaRPr lang="id-ID" sz="2400" dirty="0"/>
          </a:p>
        </p:txBody>
      </p:sp>
      <p:sp>
        <p:nvSpPr>
          <p:cNvPr id="23" name="Rounded Rectangle 22">
            <a:hlinkClick r:id="" action="ppaction://noaction"/>
          </p:cNvPr>
          <p:cNvSpPr/>
          <p:nvPr/>
        </p:nvSpPr>
        <p:spPr>
          <a:xfrm>
            <a:off x="1661888" y="1826014"/>
            <a:ext cx="3203735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bg1"/>
                </a:solidFill>
              </a:rPr>
              <a:t>Bilangan Skalar </a:t>
            </a:r>
            <a:r>
              <a:rPr lang="sv-SE" sz="1600" b="1" dirty="0" smtClean="0">
                <a:solidFill>
                  <a:schemeClr val="bg1"/>
                </a:solidFill>
              </a:rPr>
              <a:t>pada Persamaan-persamaan Aljabar </a:t>
            </a:r>
            <a:r>
              <a:rPr lang="sv-SE" sz="1600" b="1" dirty="0">
                <a:solidFill>
                  <a:schemeClr val="bg1"/>
                </a:solidFill>
              </a:rPr>
              <a:t>Linier</a:t>
            </a:r>
          </a:p>
          <a:p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hlinkClick r:id="" action="ppaction://noaction"/>
          </p:cNvPr>
          <p:cNvSpPr/>
          <p:nvPr/>
        </p:nvSpPr>
        <p:spPr>
          <a:xfrm>
            <a:off x="1624725" y="2777311"/>
            <a:ext cx="3120573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  <a:latin typeface="TimesNewRomanPSMT"/>
              </a:rPr>
              <a:t>Operasi</a:t>
            </a:r>
            <a:r>
              <a:rPr lang="en-US" sz="1600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NewRomanPSMT"/>
              </a:rPr>
              <a:t>antara</a:t>
            </a:r>
            <a:r>
              <a:rPr lang="en-US" sz="1600" dirty="0" smtClean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NewRomanPSMT"/>
              </a:rPr>
              <a:t>Skalar</a:t>
            </a:r>
            <a:r>
              <a:rPr lang="en-US" sz="1600" dirty="0" smtClean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NewRomanPSMT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NewRomanPSM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TimesNewRomanPSMT"/>
              </a:rPr>
            </a:br>
            <a:r>
              <a:rPr lang="en-US" sz="1600" dirty="0" err="1">
                <a:solidFill>
                  <a:schemeClr val="bg1"/>
                </a:solidFill>
                <a:latin typeface="TimesNewRomanPSMT"/>
              </a:rPr>
              <a:t>Matriks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hlinkClick r:id="" action="ppaction://noaction"/>
          </p:cNvPr>
          <p:cNvSpPr/>
          <p:nvPr/>
        </p:nvSpPr>
        <p:spPr>
          <a:xfrm>
            <a:off x="1717981" y="3575597"/>
            <a:ext cx="3091545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bg1"/>
                </a:solidFill>
              </a:rPr>
              <a:t>Perkalian antar Matriks</a:t>
            </a:r>
            <a:br>
              <a:rPr lang="sv-SE" sz="1600" b="1" dirty="0">
                <a:solidFill>
                  <a:schemeClr val="bg1"/>
                </a:solidFill>
              </a:rPr>
            </a:br>
            <a:r>
              <a:rPr lang="sv-SE" sz="1600" b="1" dirty="0">
                <a:solidFill>
                  <a:schemeClr val="bg1"/>
                </a:solidFill>
              </a:rPr>
              <a:t>berordo 2x2, 2x3 dan 3x2</a:t>
            </a:r>
            <a:r>
              <a:rPr lang="sv-SE" sz="1600" b="1" dirty="0" smtClean="0">
                <a:solidFill>
                  <a:schemeClr val="bg1"/>
                </a:solidFill>
              </a:rPr>
              <a:t>.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>
            <a:hlinkClick r:id="" action="ppaction://noaction"/>
          </p:cNvPr>
          <p:cNvSpPr/>
          <p:nvPr/>
        </p:nvSpPr>
        <p:spPr>
          <a:xfrm>
            <a:off x="1653755" y="4649651"/>
            <a:ext cx="3091543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>
                <a:solidFill>
                  <a:schemeClr val="bg1"/>
                </a:solidFill>
                <a:latin typeface="TimesNewRomanPSMT"/>
              </a:rPr>
              <a:t>Perkalian antar Matriks</a:t>
            </a:r>
            <a:br>
              <a:rPr lang="sv-SE" sz="1600" dirty="0">
                <a:solidFill>
                  <a:schemeClr val="bg1"/>
                </a:solidFill>
                <a:latin typeface="TimesNewRomanPSMT"/>
              </a:rPr>
            </a:br>
            <a:r>
              <a:rPr lang="sv-SE" sz="1600" dirty="0">
                <a:solidFill>
                  <a:schemeClr val="bg1"/>
                </a:solidFill>
                <a:latin typeface="TimesNewRomanPSMT"/>
              </a:rPr>
              <a:t>berordo 3x3, 3x4 dan 4x3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hlinkClick r:id="" action="ppaction://noaction"/>
          </p:cNvPr>
          <p:cNvSpPr/>
          <p:nvPr/>
        </p:nvSpPr>
        <p:spPr>
          <a:xfrm>
            <a:off x="1726325" y="5569954"/>
            <a:ext cx="3018973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NewRomanPSMT"/>
              </a:rPr>
              <a:t>Perkalian</a:t>
            </a:r>
            <a:r>
              <a:rPr lang="en-US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NewRomanPSMT"/>
              </a:rPr>
              <a:t>antar</a:t>
            </a:r>
            <a:r>
              <a:rPr lang="en-US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NewRomanPSMT"/>
              </a:rPr>
              <a:t>Matriks</a:t>
            </a:r>
            <a:r>
              <a:rPr lang="en-US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NewRomanPSMT"/>
              </a:rPr>
              <a:t>4x4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hlinkClick r:id="" action="ppaction://noaction"/>
          </p:cNvPr>
          <p:cNvSpPr/>
          <p:nvPr/>
        </p:nvSpPr>
        <p:spPr>
          <a:xfrm>
            <a:off x="6113849" y="921043"/>
            <a:ext cx="3062515" cy="73006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Determinan</a:t>
            </a:r>
            <a:r>
              <a:rPr lang="en-US" sz="1400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Matriks</a:t>
            </a:r>
            <a:r>
              <a:rPr lang="en-US" sz="1400" dirty="0">
                <a:solidFill>
                  <a:schemeClr val="bg1"/>
                </a:solidFill>
                <a:latin typeface="TimesNewRomanPSMT"/>
              </a:rPr>
              <a:t> 2x2</a:t>
            </a:r>
            <a:br>
              <a:rPr lang="en-US" sz="1400" dirty="0">
                <a:solidFill>
                  <a:schemeClr val="bg1"/>
                </a:solidFill>
                <a:latin typeface="TimesNewRomanPSMT"/>
              </a:rPr>
            </a:br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Menentukan</a:t>
            </a:r>
            <a:r>
              <a:rPr lang="en-US" sz="1400" dirty="0">
                <a:solidFill>
                  <a:schemeClr val="bg1"/>
                </a:solidFill>
                <a:latin typeface="TimesNewRomanPSMT"/>
              </a:rPr>
              <a:t> Invers </a:t>
            </a:r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Matriks</a:t>
            </a:r>
            <a:r>
              <a:rPr lang="en-US" sz="1400" dirty="0">
                <a:solidFill>
                  <a:schemeClr val="bg1"/>
                </a:solidFill>
                <a:latin typeface="TimesNewRomanPSMT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TimesNewRomanPSMT"/>
              </a:rPr>
            </a:br>
            <a:r>
              <a:rPr lang="en-US" sz="1400" dirty="0">
                <a:solidFill>
                  <a:schemeClr val="bg1"/>
                </a:solidFill>
                <a:latin typeface="TimesNewRomanPSMT"/>
              </a:rPr>
              <a:t>2x2 </a:t>
            </a:r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Bantuan</a:t>
            </a:r>
            <a:r>
              <a:rPr lang="en-US" sz="1400" dirty="0">
                <a:solidFill>
                  <a:schemeClr val="bg1"/>
                </a:solidFill>
                <a:latin typeface="TimesNewRomanPSMT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TimesNewRomanPSMT"/>
              </a:rPr>
            </a:br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Determinan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7622" y="845455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04828" y="1646821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73836" y="2549806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823688" y="3502701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88549" y="4402567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58872" y="5379188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242354" y="766036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43500" y="4033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ounded Rectangle 39">
            <a:hlinkClick r:id="rId4" action="ppaction://hlinksldjump"/>
          </p:cNvPr>
          <p:cNvSpPr/>
          <p:nvPr/>
        </p:nvSpPr>
        <p:spPr>
          <a:xfrm>
            <a:off x="6164306" y="1824614"/>
            <a:ext cx="3033486" cy="5225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UTS</a:t>
            </a:r>
            <a:endParaRPr lang="id-ID" sz="2400" dirty="0"/>
          </a:p>
        </p:txBody>
      </p:sp>
      <p:sp>
        <p:nvSpPr>
          <p:cNvPr id="41" name="Rounded Rectangle 40">
            <a:hlinkClick r:id="" action="ppaction://noaction"/>
          </p:cNvPr>
          <p:cNvSpPr/>
          <p:nvPr/>
        </p:nvSpPr>
        <p:spPr>
          <a:xfrm>
            <a:off x="6234525" y="2758657"/>
            <a:ext cx="3203735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 smtClean="0">
                <a:solidFill>
                  <a:schemeClr val="bg1"/>
                </a:solidFill>
              </a:rPr>
              <a:t>Determinan matrik berordo 3x3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6317687" y="3604625"/>
            <a:ext cx="3120573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Determinan</a:t>
            </a:r>
            <a:r>
              <a:rPr lang="en-US" sz="1400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Matriks</a:t>
            </a:r>
            <a:r>
              <a:rPr lang="en-US" sz="1400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imesNewRomanPSMT"/>
              </a:rPr>
              <a:t>4x4 </a:t>
            </a:r>
            <a:r>
              <a:rPr lang="en-US" sz="1400" dirty="0" err="1" smtClean="0">
                <a:solidFill>
                  <a:schemeClr val="bg1"/>
                </a:solidFill>
                <a:latin typeface="TimesNewRomanPSMT"/>
              </a:rPr>
              <a:t>Mencari</a:t>
            </a:r>
            <a:r>
              <a:rPr lang="en-US" sz="1400" dirty="0" smtClean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determinan</a:t>
            </a:r>
            <a:r>
              <a:rPr lang="en-US" sz="1400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NewRomanPSMT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NewRomanPSMT"/>
              </a:rPr>
              <a:t>cara</a:t>
            </a:r>
            <a:r>
              <a:rPr lang="en-US" sz="1400" dirty="0" smtClean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NewRomanPSMT"/>
              </a:rPr>
              <a:t>baku</a:t>
            </a:r>
            <a:r>
              <a:rPr lang="en-US" sz="1400" dirty="0" smtClean="0">
                <a:solidFill>
                  <a:schemeClr val="bg1"/>
                </a:solidFill>
                <a:latin typeface="TimesNewRomanPSMT"/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6349999" y="4520173"/>
            <a:ext cx="3091545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>
                <a:solidFill>
                  <a:schemeClr val="bg1"/>
                </a:solidFill>
                <a:latin typeface="TimesNewRomanPSMT"/>
              </a:rPr>
              <a:t>Determinan Matriks 4x4</a:t>
            </a:r>
            <a:br>
              <a:rPr lang="sv-SE" sz="1400" dirty="0">
                <a:solidFill>
                  <a:schemeClr val="bg1"/>
                </a:solidFill>
                <a:latin typeface="TimesNewRomanPSMT"/>
              </a:rPr>
            </a:br>
            <a:r>
              <a:rPr lang="sv-SE" sz="1400" dirty="0">
                <a:solidFill>
                  <a:schemeClr val="bg1"/>
                </a:solidFill>
                <a:latin typeface="TimesNewRomanPSMT"/>
              </a:rPr>
              <a:t>Mencari determinan dengan</a:t>
            </a:r>
            <a:br>
              <a:rPr lang="sv-SE" sz="1400" dirty="0">
                <a:solidFill>
                  <a:schemeClr val="bg1"/>
                </a:solidFill>
                <a:latin typeface="TimesNewRomanPSMT"/>
              </a:rPr>
            </a:br>
            <a:r>
              <a:rPr lang="sv-SE" sz="1400" dirty="0">
                <a:solidFill>
                  <a:schemeClr val="bg1"/>
                </a:solidFill>
                <a:latin typeface="TimesNewRomanPSMT"/>
              </a:rPr>
              <a:t>Eliminasi Gauss (1</a:t>
            </a:r>
            <a:r>
              <a:rPr lang="sv-SE" sz="1400" dirty="0" smtClean="0">
                <a:solidFill>
                  <a:schemeClr val="bg1"/>
                </a:solidFill>
                <a:latin typeface="TimesNewRomanPSMT"/>
              </a:rPr>
              <a:t>) dan (2)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hlinkClick r:id="" action="ppaction://noaction"/>
          </p:cNvPr>
          <p:cNvSpPr/>
          <p:nvPr/>
        </p:nvSpPr>
        <p:spPr>
          <a:xfrm>
            <a:off x="6522798" y="5498206"/>
            <a:ext cx="3091543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TimesNewRomanPSMT"/>
              </a:rPr>
              <a:t>Eigenvalue </a:t>
            </a:r>
            <a:r>
              <a:rPr lang="en-US" sz="1600" dirty="0" err="1">
                <a:solidFill>
                  <a:schemeClr val="bg1"/>
                </a:solidFill>
                <a:latin typeface="TimesNewRomanPSMT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NewRomanPSMT"/>
              </a:rPr>
              <a:t> Eigenvector</a:t>
            </a:r>
            <a:br>
              <a:rPr lang="en-US" sz="1600" dirty="0">
                <a:solidFill>
                  <a:schemeClr val="bg1"/>
                </a:solidFill>
                <a:latin typeface="TimesNewRomanPSMT"/>
              </a:rPr>
            </a:br>
            <a:r>
              <a:rPr lang="en-US" sz="1600" dirty="0">
                <a:solidFill>
                  <a:schemeClr val="bg1"/>
                </a:solidFill>
                <a:latin typeface="TimesNewRomanPSMT"/>
              </a:rPr>
              <a:t>(1</a:t>
            </a:r>
            <a:r>
              <a:rPr lang="en-US" sz="1600" dirty="0" smtClean="0">
                <a:solidFill>
                  <a:schemeClr val="bg1"/>
                </a:solidFill>
                <a:latin typeface="TimesNewRomanPSMT"/>
              </a:rPr>
              <a:t>) </a:t>
            </a:r>
            <a:r>
              <a:rPr lang="en-US" sz="1600" dirty="0" err="1" smtClean="0">
                <a:solidFill>
                  <a:schemeClr val="bg1"/>
                </a:solidFill>
                <a:latin typeface="TimesNewRomanPSMT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latin typeface="TimesNewRomanPSMT"/>
              </a:rPr>
              <a:t> (2)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ounded Rectangle 44">
            <a:hlinkClick r:id="" action="ppaction://noaction"/>
          </p:cNvPr>
          <p:cNvSpPr/>
          <p:nvPr/>
        </p:nvSpPr>
        <p:spPr>
          <a:xfrm>
            <a:off x="9614341" y="1731039"/>
            <a:ext cx="2013367" cy="5515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UAS</a:t>
            </a:r>
            <a:endParaRPr lang="id-ID" sz="2000" dirty="0"/>
          </a:p>
        </p:txBody>
      </p:sp>
      <p:sp>
        <p:nvSpPr>
          <p:cNvPr id="47" name="Rounded Rectangle 46"/>
          <p:cNvSpPr/>
          <p:nvPr/>
        </p:nvSpPr>
        <p:spPr>
          <a:xfrm>
            <a:off x="5326106" y="1629229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275649" y="2553494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296393" y="3502701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10-11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381321" y="4402910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12-13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5523225" y="5240079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14-15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441544" y="881208"/>
            <a:ext cx="838200" cy="670560"/>
          </a:xfrm>
          <a:prstGeom prst="round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43500" y="4033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43500" y="4033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43500" y="410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43500" y="3895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143500" y="396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143500" y="396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5143500" y="4033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28537"/>
      </p:ext>
    </p:extLst>
  </p:cSld>
  <p:clrMapOvr>
    <a:masterClrMapping/>
  </p:clrMapOvr>
  <p:transition spd="slow">
    <p:push dir="u"/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05288" y="2046288"/>
            <a:ext cx="7986712" cy="38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319669" y="654909"/>
            <a:ext cx="7848301" cy="5397548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  <a:ea typeface="Batang" panose="02030600000101010101" pitchFamily="18" charset="-127"/>
              </a:rPr>
              <a:t>Kontrak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ea typeface="Batang" panose="02030600000101010101" pitchFamily="18" charset="-127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  <a:ea typeface="Batang" panose="02030600000101010101" pitchFamily="18" charset="-127"/>
              </a:rPr>
              <a:t>Kuliah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ea typeface="Batang" panose="02030600000101010101" pitchFamily="18" charset="-127"/>
              </a:rPr>
              <a:t>:</a:t>
            </a:r>
            <a:endParaRPr lang="en-US" sz="2000" dirty="0">
              <a:solidFill>
                <a:schemeClr val="tx1"/>
              </a:solidFill>
              <a:latin typeface="Comic Sans MS" pitchFamily="66" charset="0"/>
              <a:ea typeface="Batang" panose="02030600000101010101" pitchFamily="18" charset="-127"/>
            </a:endParaRPr>
          </a:p>
          <a:p>
            <a:pPr algn="just"/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id-ID" sz="2000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09322" y="302396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/>
              <a:t>Kehadiran</a:t>
            </a:r>
            <a:r>
              <a:rPr lang="en-US" sz="3600" dirty="0"/>
              <a:t>	</a:t>
            </a:r>
            <a:r>
              <a:rPr lang="en-US" sz="3600" dirty="0" smtClean="0"/>
              <a:t>	10</a:t>
            </a:r>
            <a:r>
              <a:rPr lang="en-US" sz="3600" dirty="0"/>
              <a:t>%</a:t>
            </a:r>
          </a:p>
          <a:p>
            <a:r>
              <a:rPr lang="en-US" sz="3600" dirty="0" err="1" smtClean="0"/>
              <a:t>Keaktifan</a:t>
            </a:r>
            <a:r>
              <a:rPr lang="en-US" sz="3600" dirty="0" smtClean="0"/>
              <a:t>			</a:t>
            </a:r>
            <a:r>
              <a:rPr lang="en-US" sz="3600" dirty="0" smtClean="0"/>
              <a:t>10%</a:t>
            </a:r>
            <a:endParaRPr lang="en-US" sz="3600" dirty="0"/>
          </a:p>
          <a:p>
            <a:r>
              <a:rPr lang="en-US" sz="3600" dirty="0" err="1"/>
              <a:t>Tugas</a:t>
            </a:r>
            <a:r>
              <a:rPr lang="en-US" sz="3600" dirty="0"/>
              <a:t>	</a:t>
            </a:r>
            <a:r>
              <a:rPr lang="en-US" sz="3600" dirty="0" smtClean="0"/>
              <a:t>			</a:t>
            </a:r>
            <a:r>
              <a:rPr lang="en-US" sz="3600" dirty="0" smtClean="0"/>
              <a:t>30</a:t>
            </a:r>
            <a:r>
              <a:rPr lang="en-US" sz="3600" dirty="0" smtClean="0"/>
              <a:t>%</a:t>
            </a:r>
            <a:endParaRPr lang="en-US" sz="3600" dirty="0"/>
          </a:p>
          <a:p>
            <a:r>
              <a:rPr lang="en-US" sz="3600" dirty="0"/>
              <a:t>UTS	</a:t>
            </a:r>
            <a:r>
              <a:rPr lang="en-US" sz="3600" dirty="0" smtClean="0"/>
              <a:t>				20%</a:t>
            </a:r>
            <a:endParaRPr lang="en-US" sz="3600" dirty="0"/>
          </a:p>
          <a:p>
            <a:r>
              <a:rPr lang="en-US" sz="3600" dirty="0"/>
              <a:t>UAS	</a:t>
            </a:r>
            <a:r>
              <a:rPr lang="en-US" sz="3600" dirty="0" smtClean="0"/>
              <a:t>				30%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9114646"/>
      </p:ext>
    </p:extLst>
  </p:cSld>
  <p:clrMapOvr>
    <a:masterClrMapping/>
  </p:clrMapOvr>
  <p:transition spd="slow">
    <p:split dir="in"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82084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id-ID" dirty="0" smtClean="0"/>
              <a:t>A ≥ 80</a:t>
            </a:r>
          </a:p>
          <a:p>
            <a:r>
              <a:rPr lang="id-ID" dirty="0" smtClean="0"/>
              <a:t>70 ≤ AB ≤ 79</a:t>
            </a:r>
          </a:p>
          <a:p>
            <a:r>
              <a:rPr lang="id-ID" dirty="0" smtClean="0"/>
              <a:t>60 ≤ B ≤ 69</a:t>
            </a:r>
          </a:p>
          <a:p>
            <a:r>
              <a:rPr lang="id-ID" dirty="0" smtClean="0"/>
              <a:t>50 ≤ BC ≤ 59</a:t>
            </a:r>
          </a:p>
          <a:p>
            <a:r>
              <a:rPr lang="id-ID" dirty="0" smtClean="0"/>
              <a:t>40 ≤ C ≤ 49</a:t>
            </a:r>
          </a:p>
          <a:p>
            <a:r>
              <a:rPr lang="id-ID" dirty="0" smtClean="0"/>
              <a:t>30 ≤ CD ≤ 39</a:t>
            </a:r>
          </a:p>
          <a:p>
            <a:r>
              <a:rPr lang="id-ID" dirty="0" smtClean="0"/>
              <a:t>20 ≤ D ≤ 29</a:t>
            </a:r>
          </a:p>
          <a:p>
            <a:r>
              <a:rPr lang="id-ID" dirty="0" smtClean="0"/>
              <a:t>E = 0</a:t>
            </a:r>
          </a:p>
          <a:p>
            <a:endParaRPr lang="id-ID" dirty="0" smtClean="0"/>
          </a:p>
          <a:p>
            <a:pPr>
              <a:buNone/>
            </a:pPr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05288" y="2046288"/>
            <a:ext cx="7986712" cy="38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667265" y="654909"/>
            <a:ext cx="10500705" cy="5397548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ea typeface="Batang" panose="02030600000101010101" pitchFamily="18" charset="-127"/>
              </a:rPr>
              <a:t>Tata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  <a:ea typeface="Batang" panose="02030600000101010101" pitchFamily="18" charset="-127"/>
              </a:rPr>
              <a:t>Tertib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ea typeface="Batang" panose="02030600000101010101" pitchFamily="18" charset="-127"/>
              </a:rPr>
              <a:t>:</a:t>
            </a:r>
          </a:p>
          <a:p>
            <a:pPr marL="266700" lvl="0" indent="-266700">
              <a:buFont typeface="Wingdings" pitchFamily="2" charset="2"/>
              <a:buChar char="q"/>
            </a:pPr>
            <a:r>
              <a:rPr lang="id-ID" sz="2000" dirty="0">
                <a:solidFill>
                  <a:schemeClr val="tx1"/>
                </a:solidFill>
              </a:rPr>
              <a:t>Mahasiswa hadir sebelum perkuliahan dimulai. Bagi yang terlambat, tidak memperoleh nilai kehadiran</a:t>
            </a:r>
            <a:r>
              <a:rPr lang="id-ID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66700" indent="-266700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Membantu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presensi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teman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tidak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hadir</a:t>
            </a:r>
            <a:r>
              <a:rPr lang="en-US" sz="2000" dirty="0">
                <a:solidFill>
                  <a:schemeClr val="tx1"/>
                </a:solidFill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</a:rPr>
              <a:t>kelas</a:t>
            </a:r>
            <a:endParaRPr lang="id-ID" sz="2000" dirty="0">
              <a:solidFill>
                <a:schemeClr val="tx1"/>
              </a:solidFill>
            </a:endParaRPr>
          </a:p>
          <a:p>
            <a:pPr marL="266700" lvl="0" indent="-266700">
              <a:buFont typeface="Wingdings" pitchFamily="2" charset="2"/>
              <a:buChar char="q"/>
            </a:pPr>
            <a:r>
              <a:rPr lang="id-ID" sz="2000" dirty="0">
                <a:solidFill>
                  <a:schemeClr val="tx1"/>
                </a:solidFill>
              </a:rPr>
              <a:t>Mahasiswa berpakaian sopan dan rapi.</a:t>
            </a:r>
          </a:p>
          <a:p>
            <a:pPr marL="266700" lvl="0" indent="-266700">
              <a:buFont typeface="Wingdings" pitchFamily="2" charset="2"/>
              <a:buChar char="q"/>
            </a:pPr>
            <a:r>
              <a:rPr lang="id-ID" sz="2000" dirty="0">
                <a:solidFill>
                  <a:schemeClr val="tx1"/>
                </a:solidFill>
              </a:rPr>
              <a:t>Tidak diperkenankan merokok di dalam kelas.</a:t>
            </a:r>
          </a:p>
          <a:p>
            <a:pPr marL="266700" lvl="0" indent="-266700">
              <a:buFont typeface="Wingdings" pitchFamily="2" charset="2"/>
              <a:buChar char="q"/>
            </a:pPr>
            <a:r>
              <a:rPr lang="id-ID" sz="2000" dirty="0">
                <a:solidFill>
                  <a:schemeClr val="tx1"/>
                </a:solidFill>
              </a:rPr>
              <a:t>Sebelum dan sesudah perkuliahan, diawali dengan berdo'a dipimpin oleh komting atau yang </a:t>
            </a:r>
            <a:r>
              <a:rPr lang="id-ID" sz="2000" dirty="0" smtClean="0">
                <a:solidFill>
                  <a:schemeClr val="tx1"/>
                </a:solidFill>
              </a:rPr>
              <a:t>mewakili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sholawat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nabi</a:t>
            </a:r>
            <a:r>
              <a:rPr lang="en-US" sz="2000" dirty="0" smtClean="0">
                <a:solidFill>
                  <a:schemeClr val="tx1"/>
                </a:solidFill>
              </a:rPr>
              <a:t> 10X) </a:t>
            </a:r>
            <a:r>
              <a:rPr lang="en-US" sz="2000" dirty="0" err="1" smtClean="0">
                <a:solidFill>
                  <a:schemeClr val="tx1"/>
                </a:solidFill>
              </a:rPr>
              <a:t>bagi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muslim</a:t>
            </a:r>
            <a:r>
              <a:rPr lang="en-US" sz="2000" dirty="0" smtClean="0">
                <a:solidFill>
                  <a:schemeClr val="tx1"/>
                </a:solidFill>
              </a:rPr>
              <a:t> yang non </a:t>
            </a:r>
            <a:r>
              <a:rPr lang="en-US" sz="2000" dirty="0" err="1" smtClean="0">
                <a:solidFill>
                  <a:schemeClr val="tx1"/>
                </a:solidFill>
              </a:rPr>
              <a:t>muslim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menyesuaikan</a:t>
            </a:r>
            <a:r>
              <a:rPr lang="id-ID" sz="2000" dirty="0" smtClean="0">
                <a:solidFill>
                  <a:schemeClr val="tx1"/>
                </a:solidFill>
              </a:rPr>
              <a:t>.</a:t>
            </a:r>
            <a:endParaRPr lang="id-ID" sz="2000" dirty="0">
              <a:solidFill>
                <a:schemeClr val="tx1"/>
              </a:solidFill>
            </a:endParaRPr>
          </a:p>
          <a:p>
            <a:pPr marL="266700" indent="-266700">
              <a:buFont typeface="Wingdings" pitchFamily="2" charset="2"/>
              <a:buChar char="q"/>
            </a:pPr>
            <a:r>
              <a:rPr lang="id-ID" sz="2000" dirty="0">
                <a:solidFill>
                  <a:schemeClr val="tx1"/>
                </a:solidFill>
              </a:rPr>
              <a:t>Setelah perkuliahan selesai, dosen dan mahasiswa saling bersalaman (salaman menyesuaikan)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id-ID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Comic Sans MS" pitchFamily="66" charset="0"/>
              <a:ea typeface="Batang" panose="02030600000101010101" pitchFamily="18" charset="-127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id-ID" sz="2000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n-US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335755"/>
      </p:ext>
    </p:extLst>
  </p:cSld>
  <p:clrMapOvr>
    <a:masterClrMapping/>
  </p:clrMapOvr>
  <p:transition spd="slow">
    <p:split dir="in"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91" y="623786"/>
            <a:ext cx="9601196" cy="59953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Media </a:t>
            </a:r>
            <a:r>
              <a:rPr lang="en-US" b="1" dirty="0" err="1" smtClean="0"/>
              <a:t>Komunikasi</a:t>
            </a:r>
            <a:endParaRPr lang="en-US" b="1" dirty="0"/>
          </a:p>
        </p:txBody>
      </p:sp>
      <p:pic>
        <p:nvPicPr>
          <p:cNvPr id="1030" name="Picture 6" descr="Hasil gambar untuk em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13" y="1407458"/>
            <a:ext cx="3469269" cy="19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SVLLe5IvNjgAskyCfQbolXMtN0U7XrsD0TZU8ZUVsolg7duJ5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8" y="1432136"/>
            <a:ext cx="3394448" cy="20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global.blackberry.com/content/dam/blackBerry/campaigns/bbm/bbm-logo-squ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328" y="10441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jervisdabreo.com/thetechcorner/wp-content/uploads/2015/03/whatsapp-logo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3" y="3736914"/>
            <a:ext cx="3009690" cy="30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asil gambar untuk 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57" y="41872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fbcdn-profile-a.akamaihd.net/hprofile-ak-xfp1/v/t1.0-1/p160x160/1377580_10152203108461729_809245696_n.png?oh=cb163ef855f9307c77b6ad913dfe01b0&amp;oe=563A937D&amp;__gda__=1450852360_4c2d866fa58e7d514e25565bd2a6a9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16" y="427186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upload.wikimedia.org/wikipedia/commons/thumb/7/74/Twitter_Logo_Mini.svg/2000px-Twitter_Logo_Mini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50" y="3736914"/>
            <a:ext cx="1837053" cy="183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688" y="492286"/>
            <a:ext cx="9601196" cy="63660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ETIKA MENGIRIM 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1" y="1128889"/>
            <a:ext cx="4714771" cy="5633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74" y="1128889"/>
            <a:ext cx="5396473" cy="51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2803</TotalTime>
  <Words>393</Words>
  <Application>Microsoft Office PowerPoint</Application>
  <PresentationFormat>Custom</PresentationFormat>
  <Paragraphs>101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Introduction </vt:lpstr>
      <vt:lpstr>Dosen Pengampu:</vt:lpstr>
      <vt:lpstr>PowerPoint Presentation</vt:lpstr>
      <vt:lpstr>PowerPoint Presentation</vt:lpstr>
      <vt:lpstr>PowerPoint Presentation</vt:lpstr>
      <vt:lpstr>Distribusi Nilai</vt:lpstr>
      <vt:lpstr>PowerPoint Presentation</vt:lpstr>
      <vt:lpstr>Media Komunikasi</vt:lpstr>
      <vt:lpstr>ETIKA MENGIRIM PESAN</vt:lpstr>
      <vt:lpstr>PowerPoint Presentation</vt:lpstr>
      <vt:lpstr>Daftar Pustaka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</dc:title>
  <dc:creator>Windows 7</dc:creator>
  <cp:lastModifiedBy>icetea</cp:lastModifiedBy>
  <cp:revision>244</cp:revision>
  <dcterms:created xsi:type="dcterms:W3CDTF">2013-11-28T23:25:49Z</dcterms:created>
  <dcterms:modified xsi:type="dcterms:W3CDTF">2018-03-02T05:18:56Z</dcterms:modified>
</cp:coreProperties>
</file>