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8" r:id="rId1"/>
  </p:sldMasterIdLst>
  <p:notesMasterIdLst>
    <p:notesMasterId r:id="rId21"/>
  </p:notesMasterIdLst>
  <p:sldIdLst>
    <p:sldId id="256" r:id="rId2"/>
    <p:sldId id="257" r:id="rId3"/>
    <p:sldId id="309" r:id="rId4"/>
    <p:sldId id="310" r:id="rId5"/>
    <p:sldId id="311" r:id="rId6"/>
    <p:sldId id="312" r:id="rId7"/>
    <p:sldId id="313" r:id="rId8"/>
    <p:sldId id="314" r:id="rId9"/>
    <p:sldId id="315" r:id="rId10"/>
    <p:sldId id="316" r:id="rId11"/>
    <p:sldId id="319" r:id="rId12"/>
    <p:sldId id="300" r:id="rId13"/>
    <p:sldId id="301" r:id="rId14"/>
    <p:sldId id="306" r:id="rId15"/>
    <p:sldId id="307" r:id="rId16"/>
    <p:sldId id="308" r:id="rId17"/>
    <p:sldId id="302" r:id="rId18"/>
    <p:sldId id="305" r:id="rId19"/>
    <p:sldId id="29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221C"/>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25" autoAdjust="0"/>
    <p:restoredTop sz="94533" autoAdjust="0"/>
  </p:normalViewPr>
  <p:slideViewPr>
    <p:cSldViewPr snapToGrid="0">
      <p:cViewPr>
        <p:scale>
          <a:sx n="60" d="100"/>
          <a:sy n="60" d="100"/>
        </p:scale>
        <p:origin x="-78"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8670AC-21A0-4976-B7DE-200C1143956A}" type="datetimeFigureOut">
              <a:rPr lang="id-ID" smtClean="0"/>
              <a:pPr/>
              <a:t>09/03/2018</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B053B5-75DF-4E9D-A466-3B8094A18789}" type="slidenum">
              <a:rPr lang="id-ID" smtClean="0"/>
              <a:pPr/>
              <a:t>‹#›</a:t>
            </a:fld>
            <a:endParaRPr lang="id-ID"/>
          </a:p>
        </p:txBody>
      </p:sp>
    </p:spTree>
    <p:extLst>
      <p:ext uri="{BB962C8B-B14F-4D97-AF65-F5344CB8AC3E}">
        <p14:creationId xmlns:p14="http://schemas.microsoft.com/office/powerpoint/2010/main" val="539200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14B053B5-75DF-4E9D-A466-3B8094A18789}" type="slidenum">
              <a:rPr lang="id-ID" smtClean="0"/>
              <a:pPr/>
              <a:t>1</a:t>
            </a:fld>
            <a:endParaRPr lang="id-ID"/>
          </a:p>
        </p:txBody>
      </p:sp>
    </p:spTree>
    <p:extLst>
      <p:ext uri="{BB962C8B-B14F-4D97-AF65-F5344CB8AC3E}">
        <p14:creationId xmlns:p14="http://schemas.microsoft.com/office/powerpoint/2010/main" val="4224145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14B053B5-75DF-4E9D-A466-3B8094A18789}" type="slidenum">
              <a:rPr lang="id-ID" smtClean="0"/>
              <a:pPr/>
              <a:t>2</a:t>
            </a:fld>
            <a:endParaRPr lang="id-ID"/>
          </a:p>
        </p:txBody>
      </p:sp>
    </p:spTree>
    <p:extLst>
      <p:ext uri="{BB962C8B-B14F-4D97-AF65-F5344CB8AC3E}">
        <p14:creationId xmlns:p14="http://schemas.microsoft.com/office/powerpoint/2010/main" val="1652891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14B053B5-75DF-4E9D-A466-3B8094A18789}" type="slidenum">
              <a:rPr lang="id-ID" smtClean="0"/>
              <a:pPr/>
              <a:t>12</a:t>
            </a:fld>
            <a:endParaRPr lang="id-ID"/>
          </a:p>
        </p:txBody>
      </p:sp>
    </p:spTree>
    <p:extLst>
      <p:ext uri="{BB962C8B-B14F-4D97-AF65-F5344CB8AC3E}">
        <p14:creationId xmlns:p14="http://schemas.microsoft.com/office/powerpoint/2010/main" val="3209673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14B053B5-75DF-4E9D-A466-3B8094A18789}" type="slidenum">
              <a:rPr lang="id-ID" smtClean="0"/>
              <a:pPr/>
              <a:t>13</a:t>
            </a:fld>
            <a:endParaRPr lang="id-ID"/>
          </a:p>
        </p:txBody>
      </p:sp>
    </p:spTree>
    <p:extLst>
      <p:ext uri="{BB962C8B-B14F-4D97-AF65-F5344CB8AC3E}">
        <p14:creationId xmlns:p14="http://schemas.microsoft.com/office/powerpoint/2010/main" val="841192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14B053B5-75DF-4E9D-A466-3B8094A18789}" type="slidenum">
              <a:rPr lang="id-ID" smtClean="0"/>
              <a:pPr/>
              <a:t>17</a:t>
            </a:fld>
            <a:endParaRPr lang="id-ID"/>
          </a:p>
        </p:txBody>
      </p:sp>
    </p:spTree>
    <p:extLst>
      <p:ext uri="{BB962C8B-B14F-4D97-AF65-F5344CB8AC3E}">
        <p14:creationId xmlns:p14="http://schemas.microsoft.com/office/powerpoint/2010/main" val="12347996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3/9/2018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3737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5885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2615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685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509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6925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2304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881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1746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pPr/>
              <a:t>‹#›</a:t>
            </a:fld>
            <a:endParaRPr lang="en-US" dirty="0"/>
          </a:p>
        </p:txBody>
      </p:sp>
    </p:spTree>
    <p:extLst>
      <p:ext uri="{BB962C8B-B14F-4D97-AF65-F5344CB8AC3E}">
        <p14:creationId xmlns:p14="http://schemas.microsoft.com/office/powerpoint/2010/main" val="722865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5417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pPr/>
              <a:t>3/9/2018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pPr/>
              <a:t>‹#›</a:t>
            </a:fld>
            <a:endParaRPr lang="en-US" dirty="0"/>
          </a:p>
        </p:txBody>
      </p:sp>
    </p:spTree>
    <p:extLst>
      <p:ext uri="{BB962C8B-B14F-4D97-AF65-F5344CB8AC3E}">
        <p14:creationId xmlns:p14="http://schemas.microsoft.com/office/powerpoint/2010/main" val="3381674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1190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0580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2034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0245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477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3/9/2018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4853882"/>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4.wav"/><Relationship Id="rId1" Type="http://schemas.openxmlformats.org/officeDocument/2006/relationships/slideLayout" Target="../slideLayouts/slideLayout6.xml"/><Relationship Id="rId5" Type="http://schemas.openxmlformats.org/officeDocument/2006/relationships/slide" Target="slide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audio" Target="../media/audio4.wav"/><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13.png"/><Relationship Id="rId4" Type="http://schemas.openxmlformats.org/officeDocument/2006/relationships/audio" Target="../media/audio7.wav"/></Relationships>
</file>

<file path=ppt/slides/_rels/slide13.xml.rels><?xml version="1.0" encoding="UTF-8" standalone="yes"?>
<Relationships xmlns="http://schemas.openxmlformats.org/package/2006/relationships"><Relationship Id="rId3" Type="http://schemas.openxmlformats.org/officeDocument/2006/relationships/audio" Target="../media/audio8.wav"/><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21.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8.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3" Type="http://schemas.openxmlformats.org/officeDocument/2006/relationships/audio" Target="../media/audio9.wav"/><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hyperlink" Target="mailto:esti.wijayanti@umk.ac.i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audio" Target="../media/audio4.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slide" Target="slide17.x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audio" Target="../media/audio3.wav"/><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audio" Target="../media/audio4.wav"/><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audio" Target="../media/audio5.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audio" Target="../media/audio6.wav"/><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slide" Target="slide6.xml"/><Relationship Id="rId5" Type="http://schemas.openxmlformats.org/officeDocument/2006/relationships/image" Target="../media/image11.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4"/>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6487296" y="5163277"/>
            <a:ext cx="5032057" cy="792679"/>
          </a:xfrm>
          <a:blipFill>
            <a:blip r:embed="rId4"/>
            <a:tile tx="0" ty="0" sx="100000" sy="100000" flip="none" algn="tl"/>
          </a:blipFill>
          <a:scene3d>
            <a:camera prst="orthographicFront"/>
            <a:lightRig rig="threePt" dir="t"/>
          </a:scene3d>
          <a:sp3d>
            <a:bevelT prst="convex"/>
          </a:sp3d>
        </p:spPr>
        <p:txBody>
          <a:bodyPr>
            <a:normAutofit/>
          </a:bodyPr>
          <a:lstStyle/>
          <a:p>
            <a:pPr marL="0" indent="0" algn="ctr">
              <a:buNone/>
            </a:pPr>
            <a:r>
              <a:rPr lang="en-US" sz="3600" b="1" dirty="0" err="1" smtClean="0">
                <a:solidFill>
                  <a:schemeClr val="accent5">
                    <a:lumMod val="50000"/>
                  </a:schemeClr>
                </a:solidFill>
                <a:latin typeface="Harrington" panose="04040505050A02020702" pitchFamily="82" charset="0"/>
                <a:ea typeface="Batang" panose="02030600000101010101" pitchFamily="18" charset="-127"/>
              </a:rPr>
              <a:t>Esti</a:t>
            </a:r>
            <a:r>
              <a:rPr lang="en-US" sz="3600" b="1" dirty="0" smtClean="0">
                <a:solidFill>
                  <a:schemeClr val="accent5">
                    <a:lumMod val="50000"/>
                  </a:schemeClr>
                </a:solidFill>
                <a:latin typeface="Harrington" panose="04040505050A02020702" pitchFamily="82" charset="0"/>
                <a:ea typeface="Batang" panose="02030600000101010101" pitchFamily="18" charset="-127"/>
              </a:rPr>
              <a:t> </a:t>
            </a:r>
            <a:r>
              <a:rPr lang="en-US" sz="3600" b="1" dirty="0" err="1" smtClean="0">
                <a:solidFill>
                  <a:schemeClr val="accent5">
                    <a:lumMod val="50000"/>
                  </a:schemeClr>
                </a:solidFill>
                <a:latin typeface="Harrington" panose="04040505050A02020702" pitchFamily="82" charset="0"/>
                <a:ea typeface="Batang" panose="02030600000101010101" pitchFamily="18" charset="-127"/>
              </a:rPr>
              <a:t>Wijayanti</a:t>
            </a:r>
            <a:r>
              <a:rPr lang="en-US" sz="3600" b="1" dirty="0" smtClean="0">
                <a:solidFill>
                  <a:schemeClr val="accent5">
                    <a:lumMod val="50000"/>
                  </a:schemeClr>
                </a:solidFill>
                <a:latin typeface="Harrington" panose="04040505050A02020702" pitchFamily="82" charset="0"/>
                <a:ea typeface="Batang" panose="02030600000101010101" pitchFamily="18" charset="-127"/>
              </a:rPr>
              <a:t>, </a:t>
            </a:r>
            <a:r>
              <a:rPr lang="en-US" sz="3600" b="1" dirty="0" err="1" smtClean="0">
                <a:solidFill>
                  <a:schemeClr val="accent5">
                    <a:lumMod val="50000"/>
                  </a:schemeClr>
                </a:solidFill>
                <a:latin typeface="Harrington" panose="04040505050A02020702" pitchFamily="82" charset="0"/>
                <a:ea typeface="Batang" panose="02030600000101010101" pitchFamily="18" charset="-127"/>
              </a:rPr>
              <a:t>M.Kom</a:t>
            </a:r>
            <a:endParaRPr lang="en-US" sz="3600" b="1" dirty="0">
              <a:solidFill>
                <a:schemeClr val="accent5">
                  <a:lumMod val="50000"/>
                </a:schemeClr>
              </a:solidFill>
              <a:latin typeface="Harrington" panose="04040505050A02020702" pitchFamily="82" charset="0"/>
              <a:ea typeface="Batang" panose="02030600000101010101" pitchFamily="18" charset="-127"/>
            </a:endParaRPr>
          </a:p>
        </p:txBody>
      </p:sp>
      <p:sp>
        <p:nvSpPr>
          <p:cNvPr id="4" name="Title 3"/>
          <p:cNvSpPr>
            <a:spLocks noGrp="1"/>
          </p:cNvSpPr>
          <p:nvPr>
            <p:ph type="ctrTitle" idx="4294967295"/>
          </p:nvPr>
        </p:nvSpPr>
        <p:spPr>
          <a:xfrm>
            <a:off x="2483709" y="1590824"/>
            <a:ext cx="8121246" cy="1514475"/>
          </a:xfrm>
          <a:blipFill>
            <a:blip r:embed="rId5"/>
            <a:tile tx="0" ty="0" sx="100000" sy="100000" flip="none" algn="tl"/>
          </a:blipFill>
          <a:ln>
            <a:noFill/>
          </a:ln>
          <a:effectLst>
            <a:glow rad="228600">
              <a:schemeClr val="accent5">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id-ID" b="1" dirty="0"/>
              <a:t>SISTEM PERSAMAAN LINEAR DAN MATRIKS</a:t>
            </a:r>
            <a:endParaRPr lang="en-US" b="1" dirty="0">
              <a:solidFill>
                <a:schemeClr val="bg1"/>
              </a:solidFill>
              <a:latin typeface="Harrington" panose="04040505050A02020702" pitchFamily="82" charset="0"/>
            </a:endParaRPr>
          </a:p>
        </p:txBody>
      </p:sp>
    </p:spTree>
    <p:extLst>
      <p:ext uri="{BB962C8B-B14F-4D97-AF65-F5344CB8AC3E}">
        <p14:creationId xmlns:p14="http://schemas.microsoft.com/office/powerpoint/2010/main" val="1024090568"/>
      </p:ext>
    </p:extLst>
  </p:cSld>
  <p:clrMapOvr>
    <a:masterClrMapping/>
  </p:clrMapOvr>
  <p:transition spd="slow">
    <p:wheel spokes="8"/>
    <p:sndAc>
      <p:stSnd>
        <p:snd r:embed="rId3" name="explode.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ound Diagonal Corner Rectangle 2"/>
              <p:cNvSpPr/>
              <p:nvPr/>
            </p:nvSpPr>
            <p:spPr>
              <a:xfrm>
                <a:off x="2533858" y="1437955"/>
                <a:ext cx="4954377" cy="4771906"/>
              </a:xfrm>
              <a:prstGeom prst="round2DiagRect">
                <a:avLst/>
              </a:prstGeom>
              <a:solidFill>
                <a:schemeClr val="accent6">
                  <a:lumMod val="60000"/>
                  <a:lumOff val="40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white"/>
                    </a:solidFill>
                  </a:rPr>
                  <a:t>Transpos </a:t>
                </a:r>
                <a:r>
                  <a:rPr lang="en-US" sz="2000" dirty="0" err="1" smtClean="0">
                    <a:solidFill>
                      <a:prstClr val="white"/>
                    </a:solidFill>
                  </a:rPr>
                  <a:t>dari</a:t>
                </a:r>
                <a:r>
                  <a:rPr lang="en-US" sz="2000" dirty="0" smtClean="0">
                    <a:solidFill>
                      <a:prstClr val="white"/>
                    </a:solidFill>
                  </a:rPr>
                  <a:t> </a:t>
                </a:r>
                <a:r>
                  <a:rPr lang="en-US" sz="2000" dirty="0" err="1" smtClean="0">
                    <a:solidFill>
                      <a:prstClr val="white"/>
                    </a:solidFill>
                  </a:rPr>
                  <a:t>matriks</a:t>
                </a:r>
                <a:r>
                  <a:rPr lang="en-US" sz="2000" dirty="0" smtClean="0">
                    <a:solidFill>
                      <a:prstClr val="white"/>
                    </a:solidFill>
                  </a:rPr>
                  <a:t> A </a:t>
                </a:r>
                <a:r>
                  <a:rPr lang="en-US" sz="2000" dirty="0" err="1" smtClean="0">
                    <a:solidFill>
                      <a:prstClr val="white"/>
                    </a:solidFill>
                  </a:rPr>
                  <a:t>berordo</a:t>
                </a:r>
                <a:r>
                  <a:rPr lang="en-US" sz="2000" dirty="0" smtClean="0">
                    <a:solidFill>
                      <a:prstClr val="white"/>
                    </a:solidFill>
                  </a:rPr>
                  <a:t> m x n </a:t>
                </a:r>
                <a:r>
                  <a:rPr lang="en-US" sz="2000" dirty="0" err="1" smtClean="0">
                    <a:solidFill>
                      <a:prstClr val="white"/>
                    </a:solidFill>
                  </a:rPr>
                  <a:t>adalah</a:t>
                </a:r>
                <a:r>
                  <a:rPr lang="en-US" sz="2000" dirty="0" smtClean="0">
                    <a:solidFill>
                      <a:prstClr val="white"/>
                    </a:solidFill>
                  </a:rPr>
                  <a:t> </a:t>
                </a:r>
                <a:r>
                  <a:rPr lang="en-US" sz="2000" dirty="0" err="1" smtClean="0">
                    <a:solidFill>
                      <a:prstClr val="white"/>
                    </a:solidFill>
                  </a:rPr>
                  <a:t>sebuah</a:t>
                </a:r>
                <a:r>
                  <a:rPr lang="en-US" sz="2000" dirty="0" smtClean="0">
                    <a:solidFill>
                      <a:prstClr val="white"/>
                    </a:solidFill>
                  </a:rPr>
                  <a:t> </a:t>
                </a:r>
                <a:r>
                  <a:rPr lang="en-US" sz="2000" dirty="0" err="1" smtClean="0">
                    <a:solidFill>
                      <a:prstClr val="white"/>
                    </a:solidFill>
                  </a:rPr>
                  <a:t>matriks</a:t>
                </a:r>
                <a:r>
                  <a:rPr lang="en-US" sz="2000" dirty="0" smtClean="0">
                    <a:solidFill>
                      <a:prstClr val="white"/>
                    </a:solidFill>
                  </a:rPr>
                  <a:t> </a:t>
                </a:r>
                <a14:m>
                  <m:oMath xmlns:m="http://schemas.openxmlformats.org/officeDocument/2006/math">
                    <m:sSup>
                      <m:sSupPr>
                        <m:ctrlPr>
                          <a:rPr lang="en-US" sz="2000" i="1" smtClean="0">
                            <a:solidFill>
                              <a:prstClr val="white"/>
                            </a:solidFill>
                            <a:latin typeface="Cambria Math"/>
                          </a:rPr>
                        </m:ctrlPr>
                      </m:sSupPr>
                      <m:e>
                        <m:r>
                          <a:rPr lang="en-US" sz="2000" i="1" smtClean="0">
                            <a:solidFill>
                              <a:prstClr val="white"/>
                            </a:solidFill>
                            <a:latin typeface="Cambria Math" panose="02040503050406030204" pitchFamily="18" charset="0"/>
                          </a:rPr>
                          <m:t>𝐴</m:t>
                        </m:r>
                      </m:e>
                      <m:sup>
                        <m:r>
                          <a:rPr lang="en-US" sz="2000" i="1" smtClean="0">
                            <a:solidFill>
                              <a:prstClr val="white"/>
                            </a:solidFill>
                            <a:latin typeface="Cambria Math" panose="02040503050406030204" pitchFamily="18" charset="0"/>
                          </a:rPr>
                          <m:t>′</m:t>
                        </m:r>
                      </m:sup>
                    </m:sSup>
                    <m:r>
                      <a:rPr lang="en-US" sz="2000" i="1" smtClean="0">
                        <a:solidFill>
                          <a:prstClr val="white"/>
                        </a:solidFill>
                        <a:latin typeface="Cambria Math" panose="02040503050406030204" pitchFamily="18" charset="0"/>
                      </a:rPr>
                      <m:t> </m:t>
                    </m:r>
                    <m:r>
                      <a:rPr lang="en-US" sz="2000" smtClean="0">
                        <a:solidFill>
                          <a:prstClr val="white"/>
                        </a:solidFill>
                        <a:latin typeface="Cambria Math" panose="02040503050406030204" pitchFamily="18" charset="0"/>
                      </a:rPr>
                      <m:t> </m:t>
                    </m:r>
                  </m:oMath>
                </a14:m>
                <a:r>
                  <a:rPr lang="en-US" sz="2000" dirty="0" err="1" smtClean="0">
                    <a:solidFill>
                      <a:prstClr val="white"/>
                    </a:solidFill>
                  </a:rPr>
                  <a:t>berordo</a:t>
                </a:r>
                <a:r>
                  <a:rPr lang="en-US" sz="2000" dirty="0" smtClean="0">
                    <a:solidFill>
                      <a:prstClr val="white"/>
                    </a:solidFill>
                  </a:rPr>
                  <a:t> n x m yang </a:t>
                </a:r>
                <a:r>
                  <a:rPr lang="en-US" sz="2000" dirty="0" err="1" smtClean="0">
                    <a:solidFill>
                      <a:prstClr val="white"/>
                    </a:solidFill>
                  </a:rPr>
                  <a:t>disusun</a:t>
                </a:r>
                <a:r>
                  <a:rPr lang="en-US" sz="2000" dirty="0" smtClean="0">
                    <a:solidFill>
                      <a:prstClr val="white"/>
                    </a:solidFill>
                  </a:rPr>
                  <a:t> </a:t>
                </a:r>
                <a:r>
                  <a:rPr lang="en-US" sz="2000" dirty="0" err="1" smtClean="0">
                    <a:solidFill>
                      <a:prstClr val="white"/>
                    </a:solidFill>
                  </a:rPr>
                  <a:t>dengan</a:t>
                </a:r>
                <a:r>
                  <a:rPr lang="en-US" sz="2000" dirty="0" smtClean="0">
                    <a:solidFill>
                      <a:prstClr val="white"/>
                    </a:solidFill>
                  </a:rPr>
                  <a:t> proses </a:t>
                </a:r>
                <a:r>
                  <a:rPr lang="en-US" sz="2000" dirty="0" err="1" smtClean="0">
                    <a:solidFill>
                      <a:prstClr val="white"/>
                    </a:solidFill>
                  </a:rPr>
                  <a:t>sebagai</a:t>
                </a:r>
                <a:r>
                  <a:rPr lang="en-US" sz="2000" dirty="0" smtClean="0">
                    <a:solidFill>
                      <a:prstClr val="white"/>
                    </a:solidFill>
                  </a:rPr>
                  <a:t> </a:t>
                </a:r>
                <a:r>
                  <a:rPr lang="en-US" sz="2000" dirty="0" err="1" smtClean="0">
                    <a:solidFill>
                      <a:prstClr val="white"/>
                    </a:solidFill>
                  </a:rPr>
                  <a:t>berikut</a:t>
                </a:r>
                <a:r>
                  <a:rPr lang="en-US" sz="2000" dirty="0" smtClean="0">
                    <a:solidFill>
                      <a:prstClr val="white"/>
                    </a:solidFill>
                  </a:rPr>
                  <a:t> :</a:t>
                </a:r>
              </a:p>
              <a:p>
                <a:pPr marL="342900" indent="-342900">
                  <a:buFontTx/>
                  <a:buAutoNum type="arabicParenR"/>
                </a:pPr>
                <a:r>
                  <a:rPr lang="en-US" sz="2000" dirty="0" err="1" smtClean="0">
                    <a:solidFill>
                      <a:prstClr val="white"/>
                    </a:solidFill>
                  </a:rPr>
                  <a:t>Baris</a:t>
                </a:r>
                <a:r>
                  <a:rPr lang="en-US" sz="2000" dirty="0" smtClean="0">
                    <a:solidFill>
                      <a:prstClr val="white"/>
                    </a:solidFill>
                  </a:rPr>
                  <a:t> </a:t>
                </a:r>
                <a:r>
                  <a:rPr lang="en-US" sz="2000" dirty="0" err="1" smtClean="0">
                    <a:solidFill>
                      <a:prstClr val="white"/>
                    </a:solidFill>
                  </a:rPr>
                  <a:t>pertama</a:t>
                </a:r>
                <a:r>
                  <a:rPr lang="en-US" sz="2000" dirty="0" smtClean="0">
                    <a:solidFill>
                      <a:prstClr val="white"/>
                    </a:solidFill>
                  </a:rPr>
                  <a:t> </a:t>
                </a:r>
                <a:r>
                  <a:rPr lang="en-US" sz="2000" dirty="0" err="1" smtClean="0">
                    <a:solidFill>
                      <a:prstClr val="white"/>
                    </a:solidFill>
                  </a:rPr>
                  <a:t>matriks</a:t>
                </a:r>
                <a:r>
                  <a:rPr lang="en-US" sz="2000" dirty="0" smtClean="0">
                    <a:solidFill>
                      <a:prstClr val="white"/>
                    </a:solidFill>
                  </a:rPr>
                  <a:t> A </a:t>
                </a:r>
                <a:r>
                  <a:rPr lang="en-US" sz="2000" dirty="0" err="1" smtClean="0">
                    <a:solidFill>
                      <a:prstClr val="white"/>
                    </a:solidFill>
                  </a:rPr>
                  <a:t>ditulis</a:t>
                </a:r>
                <a:r>
                  <a:rPr lang="en-US" sz="2000" dirty="0" smtClean="0">
                    <a:solidFill>
                      <a:prstClr val="white"/>
                    </a:solidFill>
                  </a:rPr>
                  <a:t> </a:t>
                </a:r>
                <a:r>
                  <a:rPr lang="en-US" sz="2000" dirty="0" err="1" smtClean="0">
                    <a:solidFill>
                      <a:prstClr val="white"/>
                    </a:solidFill>
                  </a:rPr>
                  <a:t>menjadi</a:t>
                </a:r>
                <a:r>
                  <a:rPr lang="en-US" sz="2000" dirty="0" smtClean="0">
                    <a:solidFill>
                      <a:prstClr val="white"/>
                    </a:solidFill>
                  </a:rPr>
                  <a:t> </a:t>
                </a:r>
                <a:r>
                  <a:rPr lang="en-US" sz="2000" dirty="0" err="1" smtClean="0">
                    <a:solidFill>
                      <a:prstClr val="white"/>
                    </a:solidFill>
                  </a:rPr>
                  <a:t>kolom</a:t>
                </a:r>
                <a:r>
                  <a:rPr lang="en-US" sz="2000" dirty="0" smtClean="0">
                    <a:solidFill>
                      <a:prstClr val="white"/>
                    </a:solidFill>
                  </a:rPr>
                  <a:t> </a:t>
                </a:r>
                <a:r>
                  <a:rPr lang="en-US" sz="2000" dirty="0" err="1" smtClean="0">
                    <a:solidFill>
                      <a:prstClr val="white"/>
                    </a:solidFill>
                  </a:rPr>
                  <a:t>pertama</a:t>
                </a:r>
                <a:r>
                  <a:rPr lang="en-US" sz="2000" dirty="0" smtClean="0">
                    <a:solidFill>
                      <a:prstClr val="white"/>
                    </a:solidFill>
                  </a:rPr>
                  <a:t> </a:t>
                </a:r>
                <a:r>
                  <a:rPr lang="en-US" sz="2000" dirty="0" err="1" smtClean="0">
                    <a:solidFill>
                      <a:prstClr val="white"/>
                    </a:solidFill>
                  </a:rPr>
                  <a:t>dalam</a:t>
                </a:r>
                <a:r>
                  <a:rPr lang="en-US" sz="2000" dirty="0" smtClean="0">
                    <a:solidFill>
                      <a:prstClr val="white"/>
                    </a:solidFill>
                  </a:rPr>
                  <a:t> </a:t>
                </a:r>
                <a:r>
                  <a:rPr lang="en-US" sz="2000" dirty="0" err="1" smtClean="0">
                    <a:solidFill>
                      <a:prstClr val="white"/>
                    </a:solidFill>
                  </a:rPr>
                  <a:t>matriks</a:t>
                </a:r>
                <a:r>
                  <a:rPr lang="en-US" sz="2000" dirty="0" smtClean="0">
                    <a:solidFill>
                      <a:prstClr val="white"/>
                    </a:solidFill>
                  </a:rPr>
                  <a:t> </a:t>
                </a:r>
                <a14:m>
                  <m:oMath xmlns:m="http://schemas.openxmlformats.org/officeDocument/2006/math">
                    <m:sSup>
                      <m:sSupPr>
                        <m:ctrlPr>
                          <a:rPr lang="en-US" sz="2000" i="1">
                            <a:solidFill>
                              <a:prstClr val="white"/>
                            </a:solidFill>
                            <a:latin typeface="Cambria Math"/>
                          </a:rPr>
                        </m:ctrlPr>
                      </m:sSupPr>
                      <m:e>
                        <m:r>
                          <a:rPr lang="en-US" sz="2000" i="1">
                            <a:solidFill>
                              <a:prstClr val="white"/>
                            </a:solidFill>
                            <a:latin typeface="Cambria Math" panose="02040503050406030204" pitchFamily="18" charset="0"/>
                          </a:rPr>
                          <m:t>𝐴</m:t>
                        </m:r>
                      </m:e>
                      <m:sup>
                        <m:r>
                          <a:rPr lang="en-US" sz="2000" i="1">
                            <a:solidFill>
                              <a:prstClr val="white"/>
                            </a:solidFill>
                            <a:latin typeface="Cambria Math" panose="02040503050406030204" pitchFamily="18" charset="0"/>
                          </a:rPr>
                          <m:t>′</m:t>
                        </m:r>
                      </m:sup>
                    </m:sSup>
                  </m:oMath>
                </a14:m>
                <a:r>
                  <a:rPr lang="en-US" sz="2000" dirty="0" smtClean="0">
                    <a:solidFill>
                      <a:prstClr val="white"/>
                    </a:solidFill>
                  </a:rPr>
                  <a:t> ,</a:t>
                </a:r>
              </a:p>
              <a:p>
                <a:pPr marL="342900" indent="-342900">
                  <a:buFontTx/>
                  <a:buAutoNum type="arabicParenR"/>
                </a:pPr>
                <a:r>
                  <a:rPr lang="en-US" sz="2000" dirty="0" err="1" smtClean="0">
                    <a:solidFill>
                      <a:prstClr val="white"/>
                    </a:solidFill>
                  </a:rPr>
                  <a:t>Baris</a:t>
                </a:r>
                <a:r>
                  <a:rPr lang="en-US" sz="2000" dirty="0" smtClean="0">
                    <a:solidFill>
                      <a:prstClr val="white"/>
                    </a:solidFill>
                  </a:rPr>
                  <a:t> </a:t>
                </a:r>
                <a:r>
                  <a:rPr lang="en-US" sz="2000" dirty="0" err="1" smtClean="0">
                    <a:solidFill>
                      <a:prstClr val="white"/>
                    </a:solidFill>
                  </a:rPr>
                  <a:t>kedua</a:t>
                </a:r>
                <a:r>
                  <a:rPr lang="en-US" sz="2000" dirty="0" smtClean="0">
                    <a:solidFill>
                      <a:prstClr val="white"/>
                    </a:solidFill>
                  </a:rPr>
                  <a:t> </a:t>
                </a:r>
                <a:r>
                  <a:rPr lang="en-US" sz="2000" dirty="0" err="1" smtClean="0">
                    <a:solidFill>
                      <a:prstClr val="white"/>
                    </a:solidFill>
                  </a:rPr>
                  <a:t>matriks</a:t>
                </a:r>
                <a:r>
                  <a:rPr lang="en-US" sz="2000" dirty="0" smtClean="0">
                    <a:solidFill>
                      <a:prstClr val="white"/>
                    </a:solidFill>
                  </a:rPr>
                  <a:t> A </a:t>
                </a:r>
                <a:r>
                  <a:rPr lang="en-US" sz="2000" dirty="0" err="1" smtClean="0">
                    <a:solidFill>
                      <a:prstClr val="white"/>
                    </a:solidFill>
                  </a:rPr>
                  <a:t>ditulis</a:t>
                </a:r>
                <a:r>
                  <a:rPr lang="en-US" sz="2000" dirty="0" smtClean="0">
                    <a:solidFill>
                      <a:prstClr val="white"/>
                    </a:solidFill>
                  </a:rPr>
                  <a:t> </a:t>
                </a:r>
                <a:r>
                  <a:rPr lang="en-US" sz="2000" dirty="0" err="1" smtClean="0">
                    <a:solidFill>
                      <a:prstClr val="white"/>
                    </a:solidFill>
                  </a:rPr>
                  <a:t>menjadi</a:t>
                </a:r>
                <a:r>
                  <a:rPr lang="en-US" sz="2000" dirty="0" smtClean="0">
                    <a:solidFill>
                      <a:prstClr val="white"/>
                    </a:solidFill>
                  </a:rPr>
                  <a:t> </a:t>
                </a:r>
                <a:r>
                  <a:rPr lang="en-US" sz="2000" dirty="0" err="1" smtClean="0">
                    <a:solidFill>
                      <a:prstClr val="white"/>
                    </a:solidFill>
                  </a:rPr>
                  <a:t>kolom</a:t>
                </a:r>
                <a:r>
                  <a:rPr lang="en-US" sz="2000" dirty="0" smtClean="0">
                    <a:solidFill>
                      <a:prstClr val="white"/>
                    </a:solidFill>
                  </a:rPr>
                  <a:t> </a:t>
                </a:r>
                <a:r>
                  <a:rPr lang="en-US" sz="2000" dirty="0" err="1" smtClean="0">
                    <a:solidFill>
                      <a:prstClr val="white"/>
                    </a:solidFill>
                  </a:rPr>
                  <a:t>kedua</a:t>
                </a:r>
                <a:r>
                  <a:rPr lang="en-US" sz="2000" dirty="0" smtClean="0">
                    <a:solidFill>
                      <a:prstClr val="white"/>
                    </a:solidFill>
                  </a:rPr>
                  <a:t> </a:t>
                </a:r>
                <a:r>
                  <a:rPr lang="en-US" sz="2000" dirty="0" err="1" smtClean="0">
                    <a:solidFill>
                      <a:prstClr val="white"/>
                    </a:solidFill>
                  </a:rPr>
                  <a:t>dalam</a:t>
                </a:r>
                <a:r>
                  <a:rPr lang="en-US" sz="2000" dirty="0" smtClean="0">
                    <a:solidFill>
                      <a:prstClr val="white"/>
                    </a:solidFill>
                  </a:rPr>
                  <a:t> </a:t>
                </a:r>
                <a:r>
                  <a:rPr lang="en-US" sz="2000" dirty="0" err="1" smtClean="0">
                    <a:solidFill>
                      <a:prstClr val="white"/>
                    </a:solidFill>
                  </a:rPr>
                  <a:t>matriks</a:t>
                </a:r>
                <a:r>
                  <a:rPr lang="en-US" sz="2000" dirty="0" smtClean="0">
                    <a:solidFill>
                      <a:prstClr val="white"/>
                    </a:solidFill>
                  </a:rPr>
                  <a:t> </a:t>
                </a:r>
                <a14:m>
                  <m:oMath xmlns:m="http://schemas.openxmlformats.org/officeDocument/2006/math">
                    <m:sSup>
                      <m:sSupPr>
                        <m:ctrlPr>
                          <a:rPr lang="en-US" sz="2000" i="1">
                            <a:solidFill>
                              <a:prstClr val="white"/>
                            </a:solidFill>
                            <a:latin typeface="Cambria Math"/>
                          </a:rPr>
                        </m:ctrlPr>
                      </m:sSupPr>
                      <m:e>
                        <m:r>
                          <a:rPr lang="en-US" sz="2000" i="1">
                            <a:solidFill>
                              <a:prstClr val="white"/>
                            </a:solidFill>
                            <a:latin typeface="Cambria Math" panose="02040503050406030204" pitchFamily="18" charset="0"/>
                          </a:rPr>
                          <m:t>𝐴</m:t>
                        </m:r>
                      </m:e>
                      <m:sup>
                        <m:r>
                          <a:rPr lang="en-US" sz="2000" i="1">
                            <a:solidFill>
                              <a:prstClr val="white"/>
                            </a:solidFill>
                            <a:latin typeface="Cambria Math" panose="02040503050406030204" pitchFamily="18" charset="0"/>
                          </a:rPr>
                          <m:t>′</m:t>
                        </m:r>
                      </m:sup>
                    </m:sSup>
                  </m:oMath>
                </a14:m>
                <a:r>
                  <a:rPr lang="en-US" sz="2000" dirty="0" smtClean="0">
                    <a:solidFill>
                      <a:prstClr val="white"/>
                    </a:solidFill>
                  </a:rPr>
                  <a:t> ,</a:t>
                </a:r>
              </a:p>
              <a:p>
                <a:pPr marL="342900" indent="-342900">
                  <a:buFontTx/>
                  <a:buAutoNum type="arabicParenR"/>
                </a:pPr>
                <a:r>
                  <a:rPr lang="en-US" sz="2000" dirty="0" err="1" smtClean="0">
                    <a:solidFill>
                      <a:prstClr val="white"/>
                    </a:solidFill>
                  </a:rPr>
                  <a:t>Baris</a:t>
                </a:r>
                <a:r>
                  <a:rPr lang="en-US" sz="2000" dirty="0" smtClean="0">
                    <a:solidFill>
                      <a:prstClr val="white"/>
                    </a:solidFill>
                  </a:rPr>
                  <a:t> </a:t>
                </a:r>
                <a:r>
                  <a:rPr lang="en-US" sz="2000" dirty="0" err="1" smtClean="0">
                    <a:solidFill>
                      <a:prstClr val="white"/>
                    </a:solidFill>
                  </a:rPr>
                  <a:t>ketiga</a:t>
                </a:r>
                <a:r>
                  <a:rPr lang="en-US" sz="2000" dirty="0" smtClean="0">
                    <a:solidFill>
                      <a:prstClr val="white"/>
                    </a:solidFill>
                  </a:rPr>
                  <a:t> </a:t>
                </a:r>
                <a:r>
                  <a:rPr lang="en-US" sz="2000" dirty="0" err="1" smtClean="0">
                    <a:solidFill>
                      <a:prstClr val="white"/>
                    </a:solidFill>
                  </a:rPr>
                  <a:t>matriks</a:t>
                </a:r>
                <a:r>
                  <a:rPr lang="en-US" sz="2000" dirty="0" smtClean="0">
                    <a:solidFill>
                      <a:prstClr val="white"/>
                    </a:solidFill>
                  </a:rPr>
                  <a:t> A </a:t>
                </a:r>
                <a:r>
                  <a:rPr lang="en-US" sz="2000" dirty="0" err="1" smtClean="0">
                    <a:solidFill>
                      <a:prstClr val="white"/>
                    </a:solidFill>
                  </a:rPr>
                  <a:t>ditulis</a:t>
                </a:r>
                <a:r>
                  <a:rPr lang="en-US" sz="2000" dirty="0" smtClean="0">
                    <a:solidFill>
                      <a:prstClr val="white"/>
                    </a:solidFill>
                  </a:rPr>
                  <a:t> </a:t>
                </a:r>
                <a:r>
                  <a:rPr lang="en-US" sz="2000" dirty="0" err="1" smtClean="0">
                    <a:solidFill>
                      <a:prstClr val="white"/>
                    </a:solidFill>
                  </a:rPr>
                  <a:t>menjadi</a:t>
                </a:r>
                <a:r>
                  <a:rPr lang="en-US" sz="2000" dirty="0" smtClean="0">
                    <a:solidFill>
                      <a:prstClr val="white"/>
                    </a:solidFill>
                  </a:rPr>
                  <a:t> </a:t>
                </a:r>
                <a:r>
                  <a:rPr lang="en-US" sz="2000" dirty="0" err="1" smtClean="0">
                    <a:solidFill>
                      <a:prstClr val="white"/>
                    </a:solidFill>
                  </a:rPr>
                  <a:t>kolom</a:t>
                </a:r>
                <a:r>
                  <a:rPr lang="en-US" sz="2000" dirty="0" smtClean="0">
                    <a:solidFill>
                      <a:prstClr val="white"/>
                    </a:solidFill>
                  </a:rPr>
                  <a:t> </a:t>
                </a:r>
                <a:r>
                  <a:rPr lang="en-US" sz="2000" dirty="0" err="1" smtClean="0">
                    <a:solidFill>
                      <a:prstClr val="white"/>
                    </a:solidFill>
                  </a:rPr>
                  <a:t>ketiga</a:t>
                </a:r>
                <a:r>
                  <a:rPr lang="en-US" sz="2000" dirty="0" smtClean="0">
                    <a:solidFill>
                      <a:prstClr val="white"/>
                    </a:solidFill>
                  </a:rPr>
                  <a:t> </a:t>
                </a:r>
                <a:r>
                  <a:rPr lang="en-US" sz="2000" dirty="0" err="1" smtClean="0">
                    <a:solidFill>
                      <a:prstClr val="white"/>
                    </a:solidFill>
                  </a:rPr>
                  <a:t>dalam</a:t>
                </a:r>
                <a:r>
                  <a:rPr lang="en-US" sz="2000" dirty="0" smtClean="0">
                    <a:solidFill>
                      <a:prstClr val="white"/>
                    </a:solidFill>
                  </a:rPr>
                  <a:t> </a:t>
                </a:r>
                <a:r>
                  <a:rPr lang="en-US" sz="2000" dirty="0" err="1" smtClean="0">
                    <a:solidFill>
                      <a:prstClr val="white"/>
                    </a:solidFill>
                  </a:rPr>
                  <a:t>matriks</a:t>
                </a:r>
                <a:r>
                  <a:rPr lang="en-US" sz="2000" dirty="0" smtClean="0">
                    <a:solidFill>
                      <a:prstClr val="white"/>
                    </a:solidFill>
                  </a:rPr>
                  <a:t> </a:t>
                </a:r>
                <a14:m>
                  <m:oMath xmlns:m="http://schemas.openxmlformats.org/officeDocument/2006/math">
                    <m:sSup>
                      <m:sSupPr>
                        <m:ctrlPr>
                          <a:rPr lang="en-US" sz="2000" i="1">
                            <a:solidFill>
                              <a:prstClr val="white"/>
                            </a:solidFill>
                            <a:latin typeface="Cambria Math"/>
                          </a:rPr>
                        </m:ctrlPr>
                      </m:sSupPr>
                      <m:e>
                        <m:r>
                          <a:rPr lang="en-US" sz="2000" i="1">
                            <a:solidFill>
                              <a:prstClr val="white"/>
                            </a:solidFill>
                            <a:latin typeface="Cambria Math" panose="02040503050406030204" pitchFamily="18" charset="0"/>
                          </a:rPr>
                          <m:t>𝐴</m:t>
                        </m:r>
                      </m:e>
                      <m:sup>
                        <m:r>
                          <a:rPr lang="en-US" sz="2000" i="1">
                            <a:solidFill>
                              <a:prstClr val="white"/>
                            </a:solidFill>
                            <a:latin typeface="Cambria Math" panose="02040503050406030204" pitchFamily="18" charset="0"/>
                          </a:rPr>
                          <m:t>′</m:t>
                        </m:r>
                      </m:sup>
                    </m:sSup>
                  </m:oMath>
                </a14:m>
                <a:r>
                  <a:rPr lang="en-US" sz="2000" dirty="0" smtClean="0">
                    <a:solidFill>
                      <a:prstClr val="white"/>
                    </a:solidFill>
                  </a:rPr>
                  <a:t> , …. , </a:t>
                </a:r>
                <a:r>
                  <a:rPr lang="en-US" sz="2000" dirty="0" err="1" smtClean="0">
                    <a:solidFill>
                      <a:prstClr val="white"/>
                    </a:solidFill>
                  </a:rPr>
                  <a:t>demikian</a:t>
                </a:r>
                <a:r>
                  <a:rPr lang="en-US" sz="2000" dirty="0" smtClean="0">
                    <a:solidFill>
                      <a:prstClr val="white"/>
                    </a:solidFill>
                  </a:rPr>
                  <a:t> </a:t>
                </a:r>
                <a:r>
                  <a:rPr lang="en-US" sz="2000" dirty="0" err="1" smtClean="0">
                    <a:solidFill>
                      <a:prstClr val="white"/>
                    </a:solidFill>
                  </a:rPr>
                  <a:t>seterusnya</a:t>
                </a:r>
                <a:endParaRPr lang="en-US" sz="2000" dirty="0" smtClean="0">
                  <a:solidFill>
                    <a:prstClr val="white"/>
                  </a:solidFill>
                </a:endParaRPr>
              </a:p>
              <a:p>
                <a:pPr marL="342900" indent="-342900">
                  <a:buFontTx/>
                  <a:buAutoNum type="arabicParenR"/>
                </a:pPr>
                <a:r>
                  <a:rPr lang="en-US" sz="2000" dirty="0" err="1" smtClean="0">
                    <a:solidFill>
                      <a:prstClr val="white"/>
                    </a:solidFill>
                  </a:rPr>
                  <a:t>Baris</a:t>
                </a:r>
                <a:r>
                  <a:rPr lang="en-US" sz="2000" dirty="0" smtClean="0">
                    <a:solidFill>
                      <a:prstClr val="white"/>
                    </a:solidFill>
                  </a:rPr>
                  <a:t> </a:t>
                </a:r>
                <a:r>
                  <a:rPr lang="en-US" sz="2000" dirty="0" err="1" smtClean="0">
                    <a:solidFill>
                      <a:prstClr val="white"/>
                    </a:solidFill>
                  </a:rPr>
                  <a:t>ke</a:t>
                </a:r>
                <a:r>
                  <a:rPr lang="en-US" sz="2000" dirty="0" smtClean="0">
                    <a:solidFill>
                      <a:prstClr val="white"/>
                    </a:solidFill>
                  </a:rPr>
                  <a:t>-m </a:t>
                </a:r>
                <a:r>
                  <a:rPr lang="en-US" sz="2000" dirty="0" err="1" smtClean="0">
                    <a:solidFill>
                      <a:prstClr val="white"/>
                    </a:solidFill>
                  </a:rPr>
                  <a:t>matriks</a:t>
                </a:r>
                <a:r>
                  <a:rPr lang="en-US" sz="2000" dirty="0" smtClean="0">
                    <a:solidFill>
                      <a:prstClr val="white"/>
                    </a:solidFill>
                  </a:rPr>
                  <a:t> A </a:t>
                </a:r>
                <a:r>
                  <a:rPr lang="en-US" sz="2000" dirty="0" err="1" smtClean="0">
                    <a:solidFill>
                      <a:prstClr val="white"/>
                    </a:solidFill>
                  </a:rPr>
                  <a:t>ditulis</a:t>
                </a:r>
                <a:r>
                  <a:rPr lang="en-US" sz="2000" dirty="0" smtClean="0">
                    <a:solidFill>
                      <a:prstClr val="white"/>
                    </a:solidFill>
                  </a:rPr>
                  <a:t> </a:t>
                </a:r>
                <a:r>
                  <a:rPr lang="en-US" sz="2000" dirty="0" err="1" smtClean="0">
                    <a:solidFill>
                      <a:prstClr val="white"/>
                    </a:solidFill>
                  </a:rPr>
                  <a:t>menjadi</a:t>
                </a:r>
                <a:r>
                  <a:rPr lang="en-US" sz="2000" dirty="0" smtClean="0">
                    <a:solidFill>
                      <a:prstClr val="white"/>
                    </a:solidFill>
                  </a:rPr>
                  <a:t> </a:t>
                </a:r>
                <a:r>
                  <a:rPr lang="en-US" sz="2000" dirty="0" err="1" smtClean="0">
                    <a:solidFill>
                      <a:prstClr val="white"/>
                    </a:solidFill>
                  </a:rPr>
                  <a:t>kolom</a:t>
                </a:r>
                <a:r>
                  <a:rPr lang="en-US" sz="2000" dirty="0" smtClean="0">
                    <a:solidFill>
                      <a:prstClr val="white"/>
                    </a:solidFill>
                  </a:rPr>
                  <a:t> </a:t>
                </a:r>
                <a:r>
                  <a:rPr lang="en-US" sz="2000" dirty="0" err="1" smtClean="0">
                    <a:solidFill>
                      <a:prstClr val="white"/>
                    </a:solidFill>
                  </a:rPr>
                  <a:t>ke</a:t>
                </a:r>
                <a:r>
                  <a:rPr lang="en-US" sz="2000" dirty="0" smtClean="0">
                    <a:solidFill>
                      <a:prstClr val="white"/>
                    </a:solidFill>
                  </a:rPr>
                  <a:t>-m </a:t>
                </a:r>
                <a:r>
                  <a:rPr lang="en-US" sz="2000" dirty="0" err="1" smtClean="0">
                    <a:solidFill>
                      <a:prstClr val="white"/>
                    </a:solidFill>
                  </a:rPr>
                  <a:t>dalam</a:t>
                </a:r>
                <a:r>
                  <a:rPr lang="en-US" sz="2000" dirty="0" smtClean="0">
                    <a:solidFill>
                      <a:prstClr val="white"/>
                    </a:solidFill>
                  </a:rPr>
                  <a:t> </a:t>
                </a:r>
                <a:r>
                  <a:rPr lang="en-US" sz="2000" dirty="0" err="1" smtClean="0">
                    <a:solidFill>
                      <a:prstClr val="white"/>
                    </a:solidFill>
                  </a:rPr>
                  <a:t>matriks</a:t>
                </a:r>
                <a:r>
                  <a:rPr lang="en-US" sz="2000" dirty="0" smtClean="0">
                    <a:solidFill>
                      <a:prstClr val="white"/>
                    </a:solidFill>
                  </a:rPr>
                  <a:t> </a:t>
                </a:r>
                <a14:m>
                  <m:oMath xmlns:m="http://schemas.openxmlformats.org/officeDocument/2006/math">
                    <m:sSup>
                      <m:sSupPr>
                        <m:ctrlPr>
                          <a:rPr lang="en-US" sz="2000" i="1">
                            <a:solidFill>
                              <a:prstClr val="white"/>
                            </a:solidFill>
                            <a:latin typeface="Cambria Math"/>
                          </a:rPr>
                        </m:ctrlPr>
                      </m:sSupPr>
                      <m:e>
                        <m:r>
                          <a:rPr lang="en-US" sz="2000" i="1">
                            <a:solidFill>
                              <a:prstClr val="white"/>
                            </a:solidFill>
                            <a:latin typeface="Cambria Math" panose="02040503050406030204" pitchFamily="18" charset="0"/>
                          </a:rPr>
                          <m:t>𝐴</m:t>
                        </m:r>
                      </m:e>
                      <m:sup>
                        <m:r>
                          <a:rPr lang="en-US" sz="2000" i="1">
                            <a:solidFill>
                              <a:prstClr val="white"/>
                            </a:solidFill>
                            <a:latin typeface="Cambria Math" panose="02040503050406030204" pitchFamily="18" charset="0"/>
                          </a:rPr>
                          <m:t>′</m:t>
                        </m:r>
                      </m:sup>
                    </m:sSup>
                  </m:oMath>
                </a14:m>
                <a:endParaRPr lang="en-US" sz="2000" dirty="0" smtClean="0">
                  <a:solidFill>
                    <a:prstClr val="white"/>
                  </a:solidFill>
                </a:endParaRPr>
              </a:p>
            </p:txBody>
          </p:sp>
        </mc:Choice>
        <mc:Fallback xmlns="">
          <p:sp>
            <p:nvSpPr>
              <p:cNvPr id="3" name="Round Diagonal Corner Rectangle 2"/>
              <p:cNvSpPr>
                <a:spLocks noRot="1" noChangeAspect="1" noMove="1" noResize="1" noEditPoints="1" noAdjustHandles="1" noChangeArrowheads="1" noChangeShapeType="1" noTextEdit="1"/>
              </p:cNvSpPr>
              <p:nvPr/>
            </p:nvSpPr>
            <p:spPr>
              <a:xfrm>
                <a:off x="2533858" y="1437955"/>
                <a:ext cx="4954377" cy="4771906"/>
              </a:xfrm>
              <a:prstGeom prst="round2DiagRect">
                <a:avLst/>
              </a:prstGeom>
              <a:blipFill rotWithShape="0">
                <a:blip r:embed="rId3"/>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loud Callout 3"/>
              <p:cNvSpPr/>
              <p:nvPr/>
            </p:nvSpPr>
            <p:spPr>
              <a:xfrm>
                <a:off x="7815218" y="1379909"/>
                <a:ext cx="3149600" cy="4121426"/>
              </a:xfrm>
              <a:prstGeom prst="cloudCallout">
                <a:avLst>
                  <a:gd name="adj1" fmla="val -55395"/>
                  <a:gd name="adj2" fmla="val 34190"/>
                </a:avLst>
              </a:prstGeom>
              <a:solidFill>
                <a:schemeClr val="accent5"/>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prstClr val="white"/>
                    </a:solidFill>
                  </a:rPr>
                  <a:t>Contoh :</a:t>
                </a:r>
              </a:p>
              <a:p>
                <a:r>
                  <a:rPr lang="en-US" dirty="0" err="1" smtClean="0">
                    <a:solidFill>
                      <a:prstClr val="white"/>
                    </a:solidFill>
                  </a:rPr>
                  <a:t>Jika</a:t>
                </a:r>
                <a:r>
                  <a:rPr lang="en-US" dirty="0" smtClean="0">
                    <a:solidFill>
                      <a:prstClr val="white"/>
                    </a:solidFill>
                  </a:rPr>
                  <a:t> R = 	 2    6    4   </a:t>
                </a:r>
              </a:p>
              <a:p>
                <a:r>
                  <a:rPr lang="en-US" dirty="0">
                    <a:solidFill>
                      <a:prstClr val="white"/>
                    </a:solidFill>
                  </a:rPr>
                  <a:t>	</a:t>
                </a:r>
                <a:r>
                  <a:rPr lang="en-US" dirty="0" smtClean="0">
                    <a:solidFill>
                      <a:prstClr val="white"/>
                    </a:solidFill>
                  </a:rPr>
                  <a:t>	-3    2    7    </a:t>
                </a:r>
              </a:p>
              <a:p>
                <a:r>
                  <a:rPr lang="en-US" dirty="0">
                    <a:solidFill>
                      <a:prstClr val="white"/>
                    </a:solidFill>
                  </a:rPr>
                  <a:t>	</a:t>
                </a:r>
                <a:r>
                  <a:rPr lang="en-US" dirty="0" smtClean="0">
                    <a:solidFill>
                      <a:prstClr val="white"/>
                    </a:solidFill>
                  </a:rPr>
                  <a:t>         1   -5    3     </a:t>
                </a:r>
              </a:p>
              <a:p>
                <a:endParaRPr lang="en-US" dirty="0">
                  <a:solidFill>
                    <a:prstClr val="white"/>
                  </a:solidFill>
                </a:endParaRPr>
              </a:p>
              <a:p>
                <a:r>
                  <a:rPr lang="en-US" dirty="0" err="1" smtClean="0">
                    <a:solidFill>
                      <a:prstClr val="white"/>
                    </a:solidFill>
                  </a:rPr>
                  <a:t>Maka</a:t>
                </a:r>
                <a:r>
                  <a:rPr lang="en-US" dirty="0" smtClean="0">
                    <a:solidFill>
                      <a:prstClr val="white"/>
                    </a:solidFill>
                  </a:rPr>
                  <a:t> </a:t>
                </a:r>
                <a:r>
                  <a:rPr lang="en-US" dirty="0" err="1" smtClean="0">
                    <a:solidFill>
                      <a:prstClr val="white"/>
                    </a:solidFill>
                  </a:rPr>
                  <a:t>transpos</a:t>
                </a:r>
                <a:r>
                  <a:rPr lang="en-US" dirty="0" smtClean="0">
                    <a:solidFill>
                      <a:prstClr val="white"/>
                    </a:solidFill>
                  </a:rPr>
                  <a:t> </a:t>
                </a:r>
                <a:r>
                  <a:rPr lang="en-US" dirty="0" err="1" smtClean="0">
                    <a:solidFill>
                      <a:prstClr val="white"/>
                    </a:solidFill>
                  </a:rPr>
                  <a:t>dari</a:t>
                </a:r>
                <a:r>
                  <a:rPr lang="en-US" dirty="0" smtClean="0">
                    <a:solidFill>
                      <a:prstClr val="white"/>
                    </a:solidFill>
                  </a:rPr>
                  <a:t> R </a:t>
                </a:r>
                <a:r>
                  <a:rPr lang="en-US" dirty="0" err="1" smtClean="0">
                    <a:solidFill>
                      <a:prstClr val="white"/>
                    </a:solidFill>
                  </a:rPr>
                  <a:t>adalah</a:t>
                </a:r>
                <a:endParaRPr lang="en-US" dirty="0" smtClean="0">
                  <a:solidFill>
                    <a:prstClr val="white"/>
                  </a:solidFill>
                </a:endParaRPr>
              </a:p>
              <a:p>
                <a:endParaRPr lang="en-US" i="1" dirty="0" smtClean="0">
                  <a:solidFill>
                    <a:prstClr val="white"/>
                  </a:solidFill>
                  <a:latin typeface="Cambria Math" panose="02040503050406030204" pitchFamily="18" charset="0"/>
                </a:endParaRPr>
              </a:p>
              <a:p>
                <a14:m>
                  <m:oMath xmlns:m="http://schemas.openxmlformats.org/officeDocument/2006/math">
                    <m:sSup>
                      <m:sSupPr>
                        <m:ctrlPr>
                          <a:rPr lang="en-US" i="1">
                            <a:solidFill>
                              <a:prstClr val="white"/>
                            </a:solidFill>
                            <a:latin typeface="Cambria Math"/>
                          </a:rPr>
                        </m:ctrlPr>
                      </m:sSupPr>
                      <m:e>
                        <m:r>
                          <a:rPr lang="en-US" i="1">
                            <a:solidFill>
                              <a:prstClr val="white"/>
                            </a:solidFill>
                            <a:latin typeface="Cambria Math" panose="02040503050406030204" pitchFamily="18" charset="0"/>
                          </a:rPr>
                          <m:t>𝑅</m:t>
                        </m:r>
                      </m:e>
                      <m:sup>
                        <m:r>
                          <a:rPr lang="en-US" i="1">
                            <a:solidFill>
                              <a:prstClr val="white"/>
                            </a:solidFill>
                            <a:latin typeface="Cambria Math" panose="02040503050406030204" pitchFamily="18" charset="0"/>
                          </a:rPr>
                          <m:t>′ </m:t>
                        </m:r>
                      </m:sup>
                    </m:sSup>
                    <m:r>
                      <a:rPr lang="en-US" smtClean="0">
                        <a:solidFill>
                          <a:prstClr val="white"/>
                        </a:solidFill>
                        <a:latin typeface="Cambria Math" panose="02040503050406030204" pitchFamily="18" charset="0"/>
                      </a:rPr>
                      <m:t>               </m:t>
                    </m:r>
                  </m:oMath>
                </a14:m>
                <a:r>
                  <a:rPr lang="en-US" dirty="0" smtClean="0">
                    <a:solidFill>
                      <a:schemeClr val="accent4">
                        <a:lumMod val="60000"/>
                        <a:lumOff val="40000"/>
                      </a:schemeClr>
                    </a:solidFill>
                  </a:rPr>
                  <a:t>2  -3  1</a:t>
                </a:r>
              </a:p>
              <a:p>
                <a:pPr lvl="2"/>
                <a:r>
                  <a:rPr lang="en-US" dirty="0" smtClean="0">
                    <a:solidFill>
                      <a:schemeClr val="accent4">
                        <a:lumMod val="60000"/>
                        <a:lumOff val="40000"/>
                      </a:schemeClr>
                    </a:solidFill>
                  </a:rPr>
                  <a:t>  6   2 -5</a:t>
                </a:r>
              </a:p>
              <a:p>
                <a:pPr lvl="2"/>
                <a:r>
                  <a:rPr lang="en-US" dirty="0" smtClean="0">
                    <a:solidFill>
                      <a:schemeClr val="accent4">
                        <a:lumMod val="60000"/>
                        <a:lumOff val="40000"/>
                      </a:schemeClr>
                    </a:solidFill>
                  </a:rPr>
                  <a:t>  4   7  3</a:t>
                </a:r>
              </a:p>
            </p:txBody>
          </p:sp>
        </mc:Choice>
        <mc:Fallback xmlns="">
          <p:sp>
            <p:nvSpPr>
              <p:cNvPr id="4" name="Cloud Callout 3"/>
              <p:cNvSpPr>
                <a:spLocks noRot="1" noChangeAspect="1" noMove="1" noResize="1" noEditPoints="1" noAdjustHandles="1" noChangeArrowheads="1" noChangeShapeType="1" noTextEdit="1"/>
              </p:cNvSpPr>
              <p:nvPr/>
            </p:nvSpPr>
            <p:spPr>
              <a:xfrm>
                <a:off x="7815218" y="1379909"/>
                <a:ext cx="3149600" cy="4121426"/>
              </a:xfrm>
              <a:prstGeom prst="cloudCallout">
                <a:avLst>
                  <a:gd name="adj1" fmla="val -55395"/>
                  <a:gd name="adj2" fmla="val 34190"/>
                </a:avLst>
              </a:prstGeom>
              <a:blipFill rotWithShape="1">
                <a:blip r:embed="rId4"/>
                <a:stretch>
                  <a:fillRect/>
                </a:stretch>
              </a:blipFill>
              <a:ln>
                <a:noFill/>
              </a:ln>
              <a:effectLst/>
            </p:spPr>
            <p:txBody>
              <a:bodyPr/>
              <a:lstStyle/>
              <a:p>
                <a:r>
                  <a:rPr lang="en-US">
                    <a:noFill/>
                  </a:rPr>
                  <a:t> </a:t>
                </a:r>
              </a:p>
            </p:txBody>
          </p:sp>
        </mc:Fallback>
      </mc:AlternateContent>
      <p:sp>
        <p:nvSpPr>
          <p:cNvPr id="5" name="Double Bracket 4"/>
          <p:cNvSpPr/>
          <p:nvPr/>
        </p:nvSpPr>
        <p:spPr>
          <a:xfrm>
            <a:off x="9172539" y="2087219"/>
            <a:ext cx="1139688" cy="1033669"/>
          </a:xfrm>
          <a:prstGeom prst="bracketPair">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6" name="Double Bracket 5"/>
          <p:cNvSpPr/>
          <p:nvPr/>
        </p:nvSpPr>
        <p:spPr>
          <a:xfrm>
            <a:off x="9172539" y="3870542"/>
            <a:ext cx="1099931" cy="1033669"/>
          </a:xfrm>
          <a:prstGeom prst="bracketPair">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7" name="Title 6"/>
          <p:cNvSpPr>
            <a:spLocks noGrp="1"/>
          </p:cNvSpPr>
          <p:nvPr>
            <p:ph type="title"/>
          </p:nvPr>
        </p:nvSpPr>
        <p:spPr>
          <a:xfrm>
            <a:off x="1361663" y="491804"/>
            <a:ext cx="9601196" cy="798888"/>
          </a:xfrm>
        </p:spPr>
        <p:txBody>
          <a:bodyPr>
            <a:normAutofit/>
          </a:bodyPr>
          <a:lstStyle/>
          <a:p>
            <a:r>
              <a:rPr lang="en-US" dirty="0" err="1" smtClean="0"/>
              <a:t>Transpos</a:t>
            </a:r>
            <a:r>
              <a:rPr lang="en-US" dirty="0" smtClean="0"/>
              <a:t> </a:t>
            </a:r>
            <a:r>
              <a:rPr lang="en-US" dirty="0" err="1" smtClean="0"/>
              <a:t>Suatu</a:t>
            </a:r>
            <a:r>
              <a:rPr lang="en-US" dirty="0" smtClean="0"/>
              <a:t> </a:t>
            </a:r>
            <a:r>
              <a:rPr lang="en-US" dirty="0" err="1" smtClean="0"/>
              <a:t>Matriks</a:t>
            </a:r>
            <a:endParaRPr lang="en-US" dirty="0"/>
          </a:p>
        </p:txBody>
      </p:sp>
      <p:sp>
        <p:nvSpPr>
          <p:cNvPr id="13" name="Action Button: Beginning 12">
            <a:hlinkClick r:id="" action="ppaction://hlinkshowjump?jump=previousslide" highlightClick="1"/>
          </p:cNvPr>
          <p:cNvSpPr/>
          <p:nvPr/>
        </p:nvSpPr>
        <p:spPr>
          <a:xfrm>
            <a:off x="9481457" y="6157685"/>
            <a:ext cx="457200" cy="457200"/>
          </a:xfrm>
          <a:prstGeom prst="actionButtonBeginning">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
        <p:nvSpPr>
          <p:cNvPr id="14" name="Action Button: Home 13">
            <a:hlinkClick r:id="rId5" action="ppaction://hlinksldjump" highlightClick="1"/>
          </p:cNvPr>
          <p:cNvSpPr/>
          <p:nvPr/>
        </p:nvSpPr>
        <p:spPr>
          <a:xfrm>
            <a:off x="10014857" y="6157686"/>
            <a:ext cx="457200" cy="457200"/>
          </a:xfrm>
          <a:prstGeom prst="actionButtonHom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
        <p:nvSpPr>
          <p:cNvPr id="15" name="Action Button: End 14">
            <a:hlinkClick r:id="" action="ppaction://hlinkshowjump?jump=nextslide" highlightClick="1"/>
          </p:cNvPr>
          <p:cNvSpPr/>
          <p:nvPr/>
        </p:nvSpPr>
        <p:spPr>
          <a:xfrm>
            <a:off x="10562771" y="6172200"/>
            <a:ext cx="457200" cy="457200"/>
          </a:xfrm>
          <a:prstGeom prst="actionButtonEnd">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52571734"/>
      </p:ext>
    </p:extLst>
  </p:cSld>
  <p:clrMapOvr>
    <a:masterClrMapping/>
  </p:clrMapOvr>
  <p:transition spd="slow">
    <p:wedge/>
    <p:sndAc>
      <p:stSnd>
        <p:snd r:embed="rId2" name="chimes.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7759" y="2282333"/>
            <a:ext cx="6096000" cy="3108543"/>
          </a:xfrm>
          <a:prstGeom prst="rect">
            <a:avLst/>
          </a:prstGeom>
        </p:spPr>
        <p:txBody>
          <a:bodyPr>
            <a:spAutoFit/>
          </a:bodyPr>
          <a:lstStyle/>
          <a:p>
            <a:pPr algn="ctr">
              <a:lnSpc>
                <a:spcPct val="50000"/>
              </a:lnSpc>
            </a:pPr>
            <a:endParaRPr lang="en-US" sz="2800" dirty="0" smtClean="0">
              <a:solidFill>
                <a:prstClr val="black"/>
              </a:solidFill>
              <a:sym typeface="Wingdings" panose="05000000000000000000" pitchFamily="2" charset="2"/>
            </a:endParaRPr>
          </a:p>
          <a:p>
            <a:pPr algn="ctr">
              <a:lnSpc>
                <a:spcPct val="50000"/>
              </a:lnSpc>
            </a:pPr>
            <a:r>
              <a:rPr lang="en-US" sz="2800" dirty="0" err="1" smtClean="0">
                <a:solidFill>
                  <a:prstClr val="black"/>
                </a:solidFill>
              </a:rPr>
              <a:t>Jika</a:t>
            </a:r>
            <a:r>
              <a:rPr lang="en-US" sz="2800" dirty="0" smtClean="0">
                <a:solidFill>
                  <a:prstClr val="black"/>
                </a:solidFill>
              </a:rPr>
              <a:t> </a:t>
            </a:r>
            <a:r>
              <a:rPr lang="en-US" sz="2800" i="1" dirty="0" smtClean="0">
                <a:solidFill>
                  <a:prstClr val="black"/>
                </a:solidFill>
                <a:latin typeface="Times New Roman" panose="02020603050405020304" pitchFamily="18" charset="0"/>
              </a:rPr>
              <a:t>k</a:t>
            </a:r>
            <a:r>
              <a:rPr lang="en-US" sz="2800" dirty="0" smtClean="0">
                <a:solidFill>
                  <a:prstClr val="black"/>
                </a:solidFill>
              </a:rPr>
              <a:t> </a:t>
            </a:r>
            <a:r>
              <a:rPr lang="en-US" sz="2800" dirty="0" err="1" smtClean="0">
                <a:solidFill>
                  <a:prstClr val="black"/>
                </a:solidFill>
              </a:rPr>
              <a:t>suatu</a:t>
            </a:r>
            <a:r>
              <a:rPr lang="en-US" sz="2800" dirty="0" smtClean="0">
                <a:solidFill>
                  <a:prstClr val="black"/>
                </a:solidFill>
              </a:rPr>
              <a:t> </a:t>
            </a:r>
            <a:r>
              <a:rPr lang="en-US" sz="2800" dirty="0" err="1" smtClean="0">
                <a:solidFill>
                  <a:prstClr val="black"/>
                </a:solidFill>
              </a:rPr>
              <a:t>bilangan</a:t>
            </a:r>
            <a:r>
              <a:rPr lang="en-US" sz="2800" dirty="0" smtClean="0">
                <a:solidFill>
                  <a:prstClr val="black"/>
                </a:solidFill>
              </a:rPr>
              <a:t> (</a:t>
            </a:r>
            <a:r>
              <a:rPr lang="en-US" sz="2800" dirty="0" err="1" smtClean="0">
                <a:solidFill>
                  <a:prstClr val="black"/>
                </a:solidFill>
              </a:rPr>
              <a:t>skalar</a:t>
            </a:r>
            <a:r>
              <a:rPr lang="en-US" sz="2800" dirty="0" smtClean="0">
                <a:solidFill>
                  <a:prstClr val="black"/>
                </a:solidFill>
              </a:rPr>
              <a:t>)</a:t>
            </a:r>
          </a:p>
          <a:p>
            <a:pPr algn="ctr">
              <a:lnSpc>
                <a:spcPct val="50000"/>
              </a:lnSpc>
            </a:pPr>
            <a:endParaRPr lang="en-US" sz="2800" dirty="0" smtClean="0">
              <a:solidFill>
                <a:prstClr val="black"/>
              </a:solidFill>
            </a:endParaRPr>
          </a:p>
          <a:p>
            <a:pPr algn="ctr">
              <a:lnSpc>
                <a:spcPct val="50000"/>
              </a:lnSpc>
            </a:pPr>
            <a:r>
              <a:rPr lang="en-US" sz="2800" dirty="0" err="1" smtClean="0">
                <a:solidFill>
                  <a:prstClr val="black"/>
                </a:solidFill>
              </a:rPr>
              <a:t>maka</a:t>
            </a:r>
            <a:r>
              <a:rPr lang="en-US" sz="2800" dirty="0" smtClean="0">
                <a:solidFill>
                  <a:prstClr val="black"/>
                </a:solidFill>
              </a:rPr>
              <a:t> </a:t>
            </a:r>
            <a:r>
              <a:rPr lang="en-US" sz="2800" dirty="0" err="1" smtClean="0">
                <a:solidFill>
                  <a:prstClr val="black"/>
                </a:solidFill>
              </a:rPr>
              <a:t>perkalian</a:t>
            </a:r>
            <a:r>
              <a:rPr lang="en-US" sz="2800" dirty="0" smtClean="0">
                <a:solidFill>
                  <a:prstClr val="black"/>
                </a:solidFill>
              </a:rPr>
              <a:t> </a:t>
            </a:r>
            <a:r>
              <a:rPr lang="en-US" sz="2800" i="1" dirty="0" smtClean="0">
                <a:solidFill>
                  <a:prstClr val="black"/>
                </a:solidFill>
                <a:latin typeface="Times New Roman" panose="02020603050405020304" pitchFamily="18" charset="0"/>
              </a:rPr>
              <a:t>k</a:t>
            </a:r>
            <a:r>
              <a:rPr lang="en-US" sz="2800" dirty="0" smtClean="0">
                <a:solidFill>
                  <a:prstClr val="black"/>
                </a:solidFill>
              </a:rPr>
              <a:t> </a:t>
            </a:r>
            <a:r>
              <a:rPr lang="en-US" sz="2800" dirty="0" err="1" smtClean="0">
                <a:solidFill>
                  <a:prstClr val="black"/>
                </a:solidFill>
              </a:rPr>
              <a:t>dengan</a:t>
            </a:r>
            <a:r>
              <a:rPr lang="en-US" sz="2800" dirty="0" smtClean="0">
                <a:solidFill>
                  <a:prstClr val="black"/>
                </a:solidFill>
              </a:rPr>
              <a:t> </a:t>
            </a:r>
            <a:r>
              <a:rPr lang="en-US" sz="2800" dirty="0" err="1" smtClean="0">
                <a:solidFill>
                  <a:prstClr val="black"/>
                </a:solidFill>
              </a:rPr>
              <a:t>matriks</a:t>
            </a:r>
            <a:r>
              <a:rPr lang="en-US" sz="2800" dirty="0" smtClean="0">
                <a:solidFill>
                  <a:prstClr val="black"/>
                </a:solidFill>
              </a:rPr>
              <a:t> A</a:t>
            </a:r>
          </a:p>
          <a:p>
            <a:pPr algn="ctr">
              <a:lnSpc>
                <a:spcPct val="50000"/>
              </a:lnSpc>
            </a:pPr>
            <a:endParaRPr lang="en-US" sz="2800" dirty="0" smtClean="0">
              <a:solidFill>
                <a:prstClr val="black"/>
              </a:solidFill>
            </a:endParaRPr>
          </a:p>
          <a:p>
            <a:pPr algn="ctr">
              <a:lnSpc>
                <a:spcPct val="50000"/>
              </a:lnSpc>
            </a:pPr>
            <a:r>
              <a:rPr lang="en-US" sz="2800" dirty="0" err="1" smtClean="0">
                <a:solidFill>
                  <a:prstClr val="black"/>
                </a:solidFill>
              </a:rPr>
              <a:t>ditulis</a:t>
            </a:r>
            <a:r>
              <a:rPr lang="en-US" sz="2800" dirty="0" smtClean="0">
                <a:solidFill>
                  <a:prstClr val="black"/>
                </a:solidFill>
              </a:rPr>
              <a:t> </a:t>
            </a:r>
            <a:r>
              <a:rPr lang="en-US" sz="2800" i="1" dirty="0" err="1" smtClean="0">
                <a:solidFill>
                  <a:prstClr val="black"/>
                </a:solidFill>
                <a:latin typeface="Times New Roman" panose="02020603050405020304" pitchFamily="18" charset="0"/>
              </a:rPr>
              <a:t>k.</a:t>
            </a:r>
            <a:r>
              <a:rPr lang="en-US" sz="2800" dirty="0" err="1" smtClean="0">
                <a:solidFill>
                  <a:prstClr val="black"/>
                </a:solidFill>
              </a:rPr>
              <a:t>A</a:t>
            </a:r>
            <a:r>
              <a:rPr lang="en-US" sz="2800" dirty="0" smtClean="0">
                <a:solidFill>
                  <a:prstClr val="black"/>
                </a:solidFill>
              </a:rPr>
              <a:t>,</a:t>
            </a:r>
          </a:p>
          <a:p>
            <a:pPr algn="ctr">
              <a:lnSpc>
                <a:spcPct val="50000"/>
              </a:lnSpc>
            </a:pPr>
            <a:endParaRPr lang="en-US" sz="2800" dirty="0" smtClean="0">
              <a:solidFill>
                <a:prstClr val="black"/>
              </a:solidFill>
            </a:endParaRPr>
          </a:p>
          <a:p>
            <a:pPr algn="ctr">
              <a:lnSpc>
                <a:spcPct val="50000"/>
              </a:lnSpc>
            </a:pPr>
            <a:r>
              <a:rPr lang="en-US" sz="2800" i="1" dirty="0" err="1" smtClean="0">
                <a:solidFill>
                  <a:prstClr val="black"/>
                </a:solidFill>
              </a:rPr>
              <a:t>adalah</a:t>
            </a:r>
            <a:r>
              <a:rPr lang="en-US" sz="2800" dirty="0" smtClean="0">
                <a:solidFill>
                  <a:prstClr val="black"/>
                </a:solidFill>
              </a:rPr>
              <a:t> </a:t>
            </a:r>
            <a:r>
              <a:rPr lang="en-US" sz="2800" dirty="0" err="1" smtClean="0">
                <a:solidFill>
                  <a:prstClr val="black"/>
                </a:solidFill>
              </a:rPr>
              <a:t>matriks</a:t>
            </a:r>
            <a:r>
              <a:rPr lang="en-US" sz="2800" dirty="0" smtClean="0">
                <a:solidFill>
                  <a:prstClr val="black"/>
                </a:solidFill>
              </a:rPr>
              <a:t> yang </a:t>
            </a:r>
            <a:r>
              <a:rPr lang="en-US" sz="2800" dirty="0" err="1" smtClean="0">
                <a:solidFill>
                  <a:prstClr val="black"/>
                </a:solidFill>
              </a:rPr>
              <a:t>elemennya</a:t>
            </a:r>
            <a:endParaRPr lang="en-US" sz="2800" dirty="0" smtClean="0">
              <a:solidFill>
                <a:prstClr val="black"/>
              </a:solidFill>
            </a:endParaRPr>
          </a:p>
          <a:p>
            <a:pPr algn="ctr">
              <a:lnSpc>
                <a:spcPct val="50000"/>
              </a:lnSpc>
            </a:pPr>
            <a:endParaRPr lang="en-US" sz="2800" dirty="0" smtClean="0">
              <a:solidFill>
                <a:prstClr val="black"/>
              </a:solidFill>
            </a:endParaRPr>
          </a:p>
          <a:p>
            <a:pPr algn="ctr">
              <a:lnSpc>
                <a:spcPct val="50000"/>
              </a:lnSpc>
            </a:pPr>
            <a:r>
              <a:rPr lang="en-US" sz="2800" dirty="0" err="1" smtClean="0">
                <a:solidFill>
                  <a:prstClr val="black"/>
                </a:solidFill>
              </a:rPr>
              <a:t>diperoleh</a:t>
            </a:r>
            <a:r>
              <a:rPr lang="en-US" sz="2800" dirty="0" smtClean="0">
                <a:solidFill>
                  <a:prstClr val="black"/>
                </a:solidFill>
              </a:rPr>
              <a:t> </a:t>
            </a:r>
            <a:r>
              <a:rPr lang="en-US" sz="2800" dirty="0" err="1" smtClean="0">
                <a:solidFill>
                  <a:prstClr val="black"/>
                </a:solidFill>
              </a:rPr>
              <a:t>dari</a:t>
            </a:r>
            <a:r>
              <a:rPr lang="en-US" sz="2800" dirty="0" smtClean="0">
                <a:solidFill>
                  <a:prstClr val="black"/>
                </a:solidFill>
              </a:rPr>
              <a:t> </a:t>
            </a:r>
            <a:r>
              <a:rPr lang="en-US" sz="2800" dirty="0" err="1" smtClean="0">
                <a:solidFill>
                  <a:prstClr val="black"/>
                </a:solidFill>
              </a:rPr>
              <a:t>hasil</a:t>
            </a:r>
            <a:r>
              <a:rPr lang="en-US" sz="2800" dirty="0" smtClean="0">
                <a:solidFill>
                  <a:prstClr val="black"/>
                </a:solidFill>
              </a:rPr>
              <a:t> kali</a:t>
            </a:r>
          </a:p>
          <a:p>
            <a:pPr algn="ctr">
              <a:lnSpc>
                <a:spcPct val="50000"/>
              </a:lnSpc>
            </a:pPr>
            <a:endParaRPr lang="en-US" sz="2800" dirty="0" smtClean="0">
              <a:solidFill>
                <a:prstClr val="black"/>
              </a:solidFill>
            </a:endParaRPr>
          </a:p>
          <a:p>
            <a:pPr algn="ctr">
              <a:lnSpc>
                <a:spcPct val="50000"/>
              </a:lnSpc>
            </a:pPr>
            <a:r>
              <a:rPr lang="en-US" sz="2800" i="1" dirty="0" smtClean="0">
                <a:solidFill>
                  <a:prstClr val="black"/>
                </a:solidFill>
                <a:latin typeface="Times New Roman" panose="02020603050405020304" pitchFamily="18" charset="0"/>
              </a:rPr>
              <a:t>k</a:t>
            </a:r>
            <a:r>
              <a:rPr lang="en-US" sz="2800" dirty="0" smtClean="0">
                <a:solidFill>
                  <a:prstClr val="black"/>
                </a:solidFill>
              </a:rPr>
              <a:t> </a:t>
            </a:r>
            <a:r>
              <a:rPr lang="en-US" sz="2800" dirty="0" err="1" smtClean="0">
                <a:solidFill>
                  <a:prstClr val="black"/>
                </a:solidFill>
              </a:rPr>
              <a:t>dengan</a:t>
            </a:r>
            <a:r>
              <a:rPr lang="en-US" sz="2800" dirty="0" smtClean="0">
                <a:solidFill>
                  <a:prstClr val="black"/>
                </a:solidFill>
              </a:rPr>
              <a:t> </a:t>
            </a:r>
            <a:r>
              <a:rPr lang="en-US" sz="2800" dirty="0" err="1" smtClean="0">
                <a:solidFill>
                  <a:prstClr val="black"/>
                </a:solidFill>
              </a:rPr>
              <a:t>setiap</a:t>
            </a:r>
            <a:r>
              <a:rPr lang="en-US" sz="2800" dirty="0" smtClean="0">
                <a:solidFill>
                  <a:prstClr val="black"/>
                </a:solidFill>
              </a:rPr>
              <a:t> </a:t>
            </a:r>
            <a:r>
              <a:rPr lang="en-US" sz="2800" dirty="0" err="1" smtClean="0">
                <a:solidFill>
                  <a:prstClr val="black"/>
                </a:solidFill>
              </a:rPr>
              <a:t>elemen</a:t>
            </a:r>
            <a:endParaRPr lang="en-US" sz="2800" dirty="0" smtClean="0">
              <a:solidFill>
                <a:prstClr val="black"/>
              </a:solidFill>
            </a:endParaRPr>
          </a:p>
          <a:p>
            <a:pPr algn="ctr">
              <a:lnSpc>
                <a:spcPct val="50000"/>
              </a:lnSpc>
            </a:pPr>
            <a:endParaRPr lang="en-US" sz="2800" dirty="0" smtClean="0">
              <a:solidFill>
                <a:prstClr val="black"/>
              </a:solidFill>
            </a:endParaRPr>
          </a:p>
          <a:p>
            <a:pPr algn="ctr">
              <a:lnSpc>
                <a:spcPct val="50000"/>
              </a:lnSpc>
            </a:pPr>
            <a:r>
              <a:rPr lang="en-US" sz="2800" dirty="0" err="1" smtClean="0">
                <a:solidFill>
                  <a:prstClr val="black"/>
                </a:solidFill>
              </a:rPr>
              <a:t>matriks</a:t>
            </a:r>
            <a:r>
              <a:rPr lang="en-US" sz="2800" dirty="0" smtClean="0">
                <a:solidFill>
                  <a:prstClr val="black"/>
                </a:solidFill>
              </a:rPr>
              <a:t> A</a:t>
            </a:r>
            <a:endParaRPr lang="en-US" sz="2800" dirty="0">
              <a:solidFill>
                <a:prstClr val="black"/>
              </a:solidFill>
            </a:endParaRPr>
          </a:p>
        </p:txBody>
      </p:sp>
      <p:sp>
        <p:nvSpPr>
          <p:cNvPr id="3" name="Round Diagonal Corner Rectangle 2"/>
          <p:cNvSpPr/>
          <p:nvPr/>
        </p:nvSpPr>
        <p:spPr>
          <a:xfrm>
            <a:off x="3568563" y="882272"/>
            <a:ext cx="6395196" cy="971550"/>
          </a:xfrm>
          <a:prstGeom prst="round2DiagRect">
            <a:avLst/>
          </a:prstGeom>
          <a:solidFill>
            <a:schemeClr val="accent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solidFill>
                  <a:prstClr val="white"/>
                </a:solidFill>
              </a:rPr>
              <a:t>Perkalian</a:t>
            </a:r>
            <a:r>
              <a:rPr lang="en-US" sz="3200" dirty="0" smtClean="0">
                <a:solidFill>
                  <a:prstClr val="white"/>
                </a:solidFill>
              </a:rPr>
              <a:t> </a:t>
            </a:r>
            <a:r>
              <a:rPr lang="en-US" sz="3200" dirty="0" err="1" smtClean="0">
                <a:solidFill>
                  <a:prstClr val="white"/>
                </a:solidFill>
              </a:rPr>
              <a:t>Skalar</a:t>
            </a:r>
            <a:r>
              <a:rPr lang="en-US" sz="3200" dirty="0" smtClean="0">
                <a:solidFill>
                  <a:prstClr val="white"/>
                </a:solidFill>
              </a:rPr>
              <a:t> </a:t>
            </a:r>
            <a:r>
              <a:rPr lang="en-US" sz="3200" dirty="0" err="1" smtClean="0">
                <a:solidFill>
                  <a:prstClr val="white"/>
                </a:solidFill>
              </a:rPr>
              <a:t>dengan</a:t>
            </a:r>
            <a:r>
              <a:rPr lang="en-US" sz="3200" dirty="0" smtClean="0">
                <a:solidFill>
                  <a:prstClr val="white"/>
                </a:solidFill>
              </a:rPr>
              <a:t> </a:t>
            </a:r>
            <a:r>
              <a:rPr lang="en-US" sz="3200" dirty="0" err="1" smtClean="0">
                <a:solidFill>
                  <a:prstClr val="white"/>
                </a:solidFill>
              </a:rPr>
              <a:t>Matriks</a:t>
            </a:r>
            <a:endParaRPr lang="en-US" sz="3200" dirty="0">
              <a:solidFill>
                <a:prstClr val="white"/>
              </a:solidFill>
            </a:endParaRPr>
          </a:p>
        </p:txBody>
      </p:sp>
      <p:sp>
        <p:nvSpPr>
          <p:cNvPr id="9" name="Action Button: Beginning 8">
            <a:hlinkClick r:id="" action="ppaction://hlinkshowjump?jump=previousslide" highlightClick="1"/>
          </p:cNvPr>
          <p:cNvSpPr/>
          <p:nvPr/>
        </p:nvSpPr>
        <p:spPr>
          <a:xfrm>
            <a:off x="9481457" y="6157685"/>
            <a:ext cx="457200" cy="457200"/>
          </a:xfrm>
          <a:prstGeom prst="actionButtonBeginning">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
        <p:nvSpPr>
          <p:cNvPr id="10" name="Action Button: Home 9">
            <a:hlinkClick r:id="rId3" action="ppaction://hlinksldjump" highlightClick="1"/>
          </p:cNvPr>
          <p:cNvSpPr/>
          <p:nvPr/>
        </p:nvSpPr>
        <p:spPr>
          <a:xfrm>
            <a:off x="10014857" y="6157686"/>
            <a:ext cx="457200" cy="457200"/>
          </a:xfrm>
          <a:prstGeom prst="actionButtonHom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
        <p:nvSpPr>
          <p:cNvPr id="11" name="Action Button: End 10">
            <a:hlinkClick r:id="" action="ppaction://hlinkshowjump?jump=nextslide" highlightClick="1"/>
          </p:cNvPr>
          <p:cNvSpPr/>
          <p:nvPr/>
        </p:nvSpPr>
        <p:spPr>
          <a:xfrm>
            <a:off x="10562771" y="6172200"/>
            <a:ext cx="457200" cy="457200"/>
          </a:xfrm>
          <a:prstGeom prst="actionButtonEnd">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00720684"/>
      </p:ext>
    </p:extLst>
  </p:cSld>
  <p:clrMapOvr>
    <a:masterClrMapping/>
  </p:clrMapOvr>
  <p:transition spd="slow">
    <p:wheel spokes="1"/>
    <p:sndAc>
      <p:stSnd>
        <p:snd r:embed="rId2" name="chimes.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7"/>
          <p:cNvSpPr>
            <a:spLocks noChangeArrowheads="1"/>
          </p:cNvSpPr>
          <p:nvPr/>
        </p:nvSpPr>
        <p:spPr bwMode="auto">
          <a:xfrm>
            <a:off x="667656" y="1677544"/>
            <a:ext cx="104287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85750" algn="l"/>
              </a:tabLst>
            </a:pPr>
            <a:r>
              <a:rPr kumimoji="0" lang="id-ID" b="0" i="0" u="none" strike="noStrike" cap="none" normalizeH="0" baseline="0" dirty="0" smtClean="0">
                <a:ln>
                  <a:noFill/>
                </a:ln>
                <a:solidFill>
                  <a:schemeClr val="tx1"/>
                </a:solidFill>
                <a:effectLst/>
                <a:latin typeface="Calibri" pitchFamily="34" charset="0"/>
                <a:ea typeface="Calibri" pitchFamily="34" charset="0"/>
                <a:cs typeface="Arial" pitchFamily="34" charset="0"/>
              </a:rPr>
              <a:t>Matriks adalah suatu susunan banjar (</a:t>
            </a:r>
            <a:r>
              <a:rPr kumimoji="0" lang="id-ID" b="0" i="1" u="none" strike="noStrike" cap="none" normalizeH="0" baseline="0" dirty="0" smtClean="0">
                <a:ln>
                  <a:noFill/>
                </a:ln>
                <a:solidFill>
                  <a:schemeClr val="tx1"/>
                </a:solidFill>
                <a:effectLst/>
                <a:latin typeface="Calibri" pitchFamily="34" charset="0"/>
                <a:ea typeface="Calibri" pitchFamily="34" charset="0"/>
                <a:cs typeface="Arial" pitchFamily="34" charset="0"/>
              </a:rPr>
              <a:t>array</a:t>
            </a:r>
            <a:r>
              <a:rPr kumimoji="0" lang="id-ID"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bilangan-bilangan dalam bentuk segi empat, dengan jumlah baris sebanyak </a:t>
            </a:r>
            <a:r>
              <a:rPr kumimoji="0" lang="id-ID" b="0" i="1" u="none" strike="noStrike" cap="none" normalizeH="0" baseline="0" dirty="0" smtClean="0">
                <a:ln>
                  <a:noFill/>
                </a:ln>
                <a:solidFill>
                  <a:schemeClr val="tx1"/>
                </a:solidFill>
                <a:effectLst/>
                <a:latin typeface="Calibri" pitchFamily="34" charset="0"/>
                <a:ea typeface="Calibri" pitchFamily="34" charset="0"/>
                <a:cs typeface="Arial" pitchFamily="34" charset="0"/>
              </a:rPr>
              <a:t>m</a:t>
            </a:r>
            <a:r>
              <a:rPr kumimoji="0" lang="id-ID"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dan jumlah kolom sebanyak </a:t>
            </a:r>
            <a:r>
              <a:rPr kumimoji="0" lang="id-ID" b="0" i="1" u="none" strike="noStrike" cap="none" normalizeH="0" baseline="0" dirty="0" smtClean="0">
                <a:ln>
                  <a:noFill/>
                </a:ln>
                <a:solidFill>
                  <a:schemeClr val="tx1"/>
                </a:solidFill>
                <a:effectLst/>
                <a:latin typeface="Calibri" pitchFamily="34" charset="0"/>
                <a:ea typeface="Calibri" pitchFamily="34" charset="0"/>
                <a:cs typeface="Arial" pitchFamily="34" charset="0"/>
              </a:rPr>
              <a:t>n</a:t>
            </a:r>
            <a:r>
              <a:rPr kumimoji="0" lang="id-ID" b="0" i="0" u="none" strike="noStrike" cap="none" normalizeH="0" baseline="0" dirty="0" smtClean="0">
                <a:ln>
                  <a:noFill/>
                </a:ln>
                <a:solidFill>
                  <a:schemeClr val="tx1"/>
                </a:solidFill>
                <a:effectLst/>
                <a:latin typeface="Calibri" pitchFamily="34" charset="0"/>
                <a:ea typeface="Calibri" pitchFamily="34" charset="0"/>
                <a:cs typeface="Arial" pitchFamily="34" charset="0"/>
              </a:rPr>
              <a:t>.</a:t>
            </a:r>
            <a:r>
              <a:rPr lang="en-US" sz="1600" dirty="0">
                <a:latin typeface="Arial" pitchFamily="34" charset="0"/>
                <a:cs typeface="Arial" pitchFamily="34" charset="0"/>
              </a:rPr>
              <a:t> </a:t>
            </a:r>
            <a:r>
              <a:rPr kumimoji="0" lang="id-ID" b="0" i="0" u="none" strike="noStrike" cap="none" normalizeH="0" baseline="0" dirty="0" smtClean="0">
                <a:ln>
                  <a:noFill/>
                </a:ln>
                <a:solidFill>
                  <a:schemeClr val="tx1"/>
                </a:solidFill>
                <a:effectLst/>
                <a:latin typeface="Calibri" pitchFamily="34" charset="0"/>
                <a:ea typeface="Calibri" pitchFamily="34" charset="0"/>
                <a:cs typeface="Arial" pitchFamily="34" charset="0"/>
              </a:rPr>
              <a:t>dinotasikan dengan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30" name="Rectangle 29"/>
          <p:cNvSpPr>
            <a:spLocks noChangeArrowheads="1"/>
          </p:cNvSpPr>
          <p:nvPr/>
        </p:nvSpPr>
        <p:spPr bwMode="auto">
          <a:xfrm>
            <a:off x="2286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2323" name="Picture 35"/>
          <p:cNvPicPr>
            <a:picLocks noChangeAspect="1" noChangeArrowheads="1"/>
          </p:cNvPicPr>
          <p:nvPr/>
        </p:nvPicPr>
        <p:blipFill rotWithShape="1">
          <a:blip r:embed="rId5">
            <a:extLst>
              <a:ext uri="{28A0092B-C50C-407E-A947-70E740481C1C}">
                <a14:useLocalDpi xmlns:a14="http://schemas.microsoft.com/office/drawing/2010/main" val="0"/>
              </a:ext>
            </a:extLst>
          </a:blip>
          <a:srcRect l="26022" t="53716" r="30481" b="25507"/>
          <a:stretch/>
        </p:blipFill>
        <p:spPr bwMode="auto">
          <a:xfrm>
            <a:off x="1772739" y="2421924"/>
            <a:ext cx="6901704" cy="185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Rectangle 37"/>
          <p:cNvSpPr>
            <a:spLocks noChangeArrowheads="1"/>
          </p:cNvSpPr>
          <p:nvPr/>
        </p:nvSpPr>
        <p:spPr bwMode="auto">
          <a:xfrm>
            <a:off x="766119" y="4345107"/>
            <a:ext cx="1063916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fontAlgn="base">
              <a:spcBef>
                <a:spcPct val="0"/>
              </a:spcBef>
              <a:spcAft>
                <a:spcPct val="0"/>
              </a:spcAft>
            </a:pPr>
            <a:r>
              <a:rPr kumimoji="0" lang="id-ID" b="0" i="0" u="none" strike="noStrike" cap="none" normalizeH="0" baseline="0" dirty="0" smtClean="0">
                <a:ln>
                  <a:noFill/>
                </a:ln>
                <a:solidFill>
                  <a:schemeClr val="tx1"/>
                </a:solidFill>
                <a:effectLst/>
                <a:latin typeface="Calibri" pitchFamily="34" charset="0"/>
                <a:ea typeface="Calibri" pitchFamily="34" charset="0"/>
                <a:cs typeface="Arial" pitchFamily="34" charset="0"/>
              </a:rPr>
              <a:t>dimana </a:t>
            </a:r>
            <a:r>
              <a:rPr kumimoji="0" lang="id-ID" b="0" i="1" u="none" strike="noStrike" cap="none" normalizeH="0" baseline="0" dirty="0" smtClean="0">
                <a:ln>
                  <a:noFill/>
                </a:ln>
                <a:solidFill>
                  <a:schemeClr val="tx1"/>
                </a:solidFill>
                <a:effectLst/>
                <a:latin typeface="Calibri" pitchFamily="34" charset="0"/>
                <a:ea typeface="Calibri" pitchFamily="34" charset="0"/>
                <a:cs typeface="Arial" pitchFamily="34" charset="0"/>
              </a:rPr>
              <a:t>i</a:t>
            </a:r>
            <a:r>
              <a:rPr kumimoji="0" lang="id-ID"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=1,...,</a:t>
            </a:r>
            <a:r>
              <a:rPr kumimoji="0" lang="id-ID" b="0" i="1" u="none" strike="noStrike" cap="none" normalizeH="0" baseline="0" dirty="0" smtClean="0">
                <a:ln>
                  <a:noFill/>
                </a:ln>
                <a:solidFill>
                  <a:schemeClr val="tx1"/>
                </a:solidFill>
                <a:effectLst/>
                <a:latin typeface="Calibri" pitchFamily="34" charset="0"/>
                <a:ea typeface="Calibri" pitchFamily="34" charset="0"/>
                <a:cs typeface="Arial" pitchFamily="34" charset="0"/>
              </a:rPr>
              <a:t>m</a:t>
            </a:r>
            <a:r>
              <a:rPr kumimoji="0" lang="id-ID"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dan </a:t>
            </a:r>
            <a:r>
              <a:rPr kumimoji="0" lang="id-ID" b="0" i="1" u="none" strike="noStrike" cap="none" normalizeH="0" baseline="0" dirty="0" smtClean="0">
                <a:ln>
                  <a:noFill/>
                </a:ln>
                <a:solidFill>
                  <a:schemeClr val="tx1"/>
                </a:solidFill>
                <a:effectLst/>
                <a:latin typeface="Calibri" pitchFamily="34" charset="0"/>
                <a:ea typeface="Calibri" pitchFamily="34" charset="0"/>
                <a:cs typeface="Arial" pitchFamily="34" charset="0"/>
              </a:rPr>
              <a:t>j</a:t>
            </a:r>
            <a:r>
              <a:rPr kumimoji="0" lang="id-ID"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=1,...,</a:t>
            </a:r>
            <a:r>
              <a:rPr kumimoji="0" lang="id-ID" b="0" i="1" u="none" strike="noStrike" cap="none" normalizeH="0" baseline="0" dirty="0" smtClean="0">
                <a:ln>
                  <a:noFill/>
                </a:ln>
                <a:solidFill>
                  <a:schemeClr val="tx1"/>
                </a:solidFill>
                <a:effectLst/>
                <a:latin typeface="Calibri" pitchFamily="34" charset="0"/>
                <a:ea typeface="Calibri" pitchFamily="34" charset="0"/>
                <a:cs typeface="Arial" pitchFamily="34" charset="0"/>
              </a:rPr>
              <a:t>n</a:t>
            </a:r>
            <a:r>
              <a:rPr kumimoji="0" lang="id-ID" b="0" i="0" u="none" strike="noStrike" cap="none" normalizeH="0" baseline="0" dirty="0" smtClean="0">
                <a:ln>
                  <a:noFill/>
                </a:ln>
                <a:solidFill>
                  <a:schemeClr val="tx1"/>
                </a:solidFill>
                <a:effectLst/>
                <a:latin typeface="Calibri" pitchFamily="34" charset="0"/>
                <a:ea typeface="Calibri" pitchFamily="34" charset="0"/>
                <a:cs typeface="Arial" pitchFamily="34" charset="0"/>
              </a:rPr>
              <a:t>,</a:t>
            </a:r>
            <a:r>
              <a:rPr kumimoji="0" lang="en-US"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a:t>
            </a:r>
            <a:r>
              <a:rPr lang="id-ID" dirty="0" smtClean="0">
                <a:latin typeface="Calibri" pitchFamily="34" charset="0"/>
                <a:ea typeface="Calibri" pitchFamily="34" charset="0"/>
                <a:cs typeface="Arial" pitchFamily="34" charset="0"/>
              </a:rPr>
              <a:t>adalah </a:t>
            </a:r>
            <a:r>
              <a:rPr lang="id-ID" dirty="0">
                <a:latin typeface="Calibri" pitchFamily="34" charset="0"/>
                <a:ea typeface="Calibri" pitchFamily="34" charset="0"/>
                <a:cs typeface="Arial" pitchFamily="34" charset="0"/>
              </a:rPr>
              <a:t>elemen matriks </a:t>
            </a:r>
            <a:r>
              <a:rPr lang="id-ID" i="1" dirty="0">
                <a:latin typeface="Calibri" pitchFamily="34" charset="0"/>
                <a:ea typeface="Calibri" pitchFamily="34" charset="0"/>
                <a:cs typeface="Arial" pitchFamily="34" charset="0"/>
              </a:rPr>
              <a:t>A</a:t>
            </a:r>
            <a:r>
              <a:rPr lang="id-ID" dirty="0">
                <a:latin typeface="Calibri" pitchFamily="34" charset="0"/>
                <a:ea typeface="Calibri" pitchFamily="34" charset="0"/>
                <a:cs typeface="Arial" pitchFamily="34" charset="0"/>
              </a:rPr>
              <a:t> pada baris ke-</a:t>
            </a:r>
            <a:r>
              <a:rPr lang="id-ID" i="1" dirty="0">
                <a:latin typeface="Calibri" pitchFamily="34" charset="0"/>
                <a:ea typeface="Calibri" pitchFamily="34" charset="0"/>
                <a:cs typeface="Arial" pitchFamily="34" charset="0"/>
              </a:rPr>
              <a:t>i­ </a:t>
            </a:r>
            <a:r>
              <a:rPr lang="id-ID" dirty="0">
                <a:latin typeface="Calibri" pitchFamily="34" charset="0"/>
                <a:ea typeface="Calibri" pitchFamily="34" charset="0"/>
                <a:cs typeface="Arial" pitchFamily="34" charset="0"/>
              </a:rPr>
              <a:t>dan kolom ke-</a:t>
            </a:r>
            <a:r>
              <a:rPr lang="id-ID" i="1" dirty="0">
                <a:latin typeface="Calibri" pitchFamily="34" charset="0"/>
                <a:ea typeface="Calibri" pitchFamily="34" charset="0"/>
                <a:cs typeface="Arial" pitchFamily="34" charset="0"/>
              </a:rPr>
              <a:t>j</a:t>
            </a:r>
            <a:r>
              <a:rPr lang="id-ID" dirty="0">
                <a:latin typeface="Calibri" pitchFamily="34" charset="0"/>
                <a:ea typeface="Calibri" pitchFamily="34" charset="0"/>
                <a:cs typeface="Arial" pitchFamily="34" charset="0"/>
              </a:rPr>
              <a:t>. Ukuran (orde) matriks </a:t>
            </a:r>
            <a:r>
              <a:rPr lang="id-ID" i="1" dirty="0">
                <a:latin typeface="Calibri" pitchFamily="34" charset="0"/>
                <a:ea typeface="Calibri" pitchFamily="34" charset="0"/>
                <a:cs typeface="Arial" pitchFamily="34" charset="0"/>
              </a:rPr>
              <a:t>A </a:t>
            </a:r>
            <a:r>
              <a:rPr lang="id-ID" dirty="0">
                <a:latin typeface="Calibri" pitchFamily="34" charset="0"/>
                <a:ea typeface="Calibri" pitchFamily="34" charset="0"/>
                <a:cs typeface="Arial" pitchFamily="34" charset="0"/>
              </a:rPr>
              <a:t>diatas adalah </a:t>
            </a:r>
            <a:r>
              <a:rPr lang="id-ID" i="1" dirty="0">
                <a:latin typeface="Calibri" pitchFamily="34" charset="0"/>
                <a:ea typeface="Calibri" pitchFamily="34" charset="0"/>
                <a:cs typeface="Arial" pitchFamily="34" charset="0"/>
              </a:rPr>
              <a:t>m</a:t>
            </a:r>
            <a:r>
              <a:rPr lang="id-ID" dirty="0">
                <a:latin typeface="Calibri" pitchFamily="34" charset="0"/>
                <a:ea typeface="Calibri" pitchFamily="34" charset="0"/>
                <a:cs typeface="Arial" pitchFamily="34" charset="0"/>
              </a:rPr>
              <a:t>x</a:t>
            </a:r>
            <a:r>
              <a:rPr lang="id-ID" i="1" dirty="0">
                <a:latin typeface="Calibri" pitchFamily="34" charset="0"/>
                <a:ea typeface="Calibri" pitchFamily="34" charset="0"/>
                <a:cs typeface="Arial" pitchFamily="34" charset="0"/>
              </a:rPr>
              <a:t>n</a:t>
            </a:r>
            <a:r>
              <a:rPr lang="id-ID" dirty="0">
                <a:latin typeface="Calibri" pitchFamily="34" charset="0"/>
                <a:ea typeface="Calibri" pitchFamily="34" charset="0"/>
                <a:cs typeface="Arial" pitchFamily="34" charset="0"/>
              </a:rPr>
              <a:t>.</a:t>
            </a:r>
            <a:endParaRPr lang="id-ID" sz="2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id-ID"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a:t>
            </a:r>
            <a:endParaRPr kumimoji="0" lang="id-ID" sz="2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6" name="Object 35"/>
          <p:cNvGraphicFramePr>
            <a:graphicFrameLocks noChangeAspect="1"/>
          </p:cNvGraphicFramePr>
          <p:nvPr>
            <p:extLst>
              <p:ext uri="{D42A27DB-BD31-4B8C-83A1-F6EECF244321}">
                <p14:modId xmlns:p14="http://schemas.microsoft.com/office/powerpoint/2010/main" val="2871966649"/>
              </p:ext>
            </p:extLst>
          </p:nvPr>
        </p:nvGraphicFramePr>
        <p:xfrm>
          <a:off x="3976619" y="4275437"/>
          <a:ext cx="360603" cy="455499"/>
        </p:xfrm>
        <a:graphic>
          <a:graphicData uri="http://schemas.openxmlformats.org/presentationml/2006/ole">
            <mc:AlternateContent xmlns:mc="http://schemas.openxmlformats.org/markup-compatibility/2006">
              <mc:Choice xmlns:v="urn:schemas-microsoft-com:vml" Requires="v">
                <p:oleObj spid="_x0000_s12343" r:id="rId6" imgW="177646" imgH="241091" progId="Equation.DSMT4">
                  <p:embed/>
                </p:oleObj>
              </mc:Choice>
              <mc:Fallback>
                <p:oleObj r:id="rId6" imgW="177646" imgH="241091" progId="Equation.DSMT4">
                  <p:embed/>
                  <p:pic>
                    <p:nvPicPr>
                      <p:cNvPr id="0" name="Object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6619" y="4275437"/>
                        <a:ext cx="360603" cy="455499"/>
                      </a:xfrm>
                      <a:prstGeom prst="rect">
                        <a:avLst/>
                      </a:prstGeom>
                      <a:noFill/>
                    </p:spPr>
                  </p:pic>
                </p:oleObj>
              </mc:Fallback>
            </mc:AlternateContent>
          </a:graphicData>
        </a:graphic>
      </p:graphicFrame>
    </p:spTree>
    <p:extLst>
      <p:ext uri="{BB962C8B-B14F-4D97-AF65-F5344CB8AC3E}">
        <p14:creationId xmlns:p14="http://schemas.microsoft.com/office/powerpoint/2010/main" val="894770838"/>
      </p:ext>
    </p:extLst>
  </p:cSld>
  <p:clrMapOvr>
    <a:masterClrMapping/>
  </p:clrMapOvr>
  <p:transition spd="slow">
    <p:dissolve/>
    <p:sndAc>
      <p:stSnd>
        <p:snd r:embed="rId4" name="push.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4294967295"/>
          </p:nvPr>
        </p:nvSpPr>
        <p:spPr>
          <a:xfrm>
            <a:off x="4205288" y="2046288"/>
            <a:ext cx="7986712" cy="3829050"/>
          </a:xfrm>
        </p:spPr>
        <p:txBody>
          <a:bodyPr>
            <a:normAutofit/>
          </a:bodyPr>
          <a:lstStyle/>
          <a:p>
            <a:pPr marL="0" indent="0">
              <a:buNone/>
            </a:pPr>
            <a:endParaRPr lang="en-US" dirty="0" smtClean="0"/>
          </a:p>
          <a:p>
            <a:pPr marL="0" indent="0">
              <a:buNone/>
            </a:pPr>
            <a:endParaRPr lang="en-US" dirty="0"/>
          </a:p>
          <a:p>
            <a:pPr marL="0" indent="0">
              <a:buNone/>
            </a:pPr>
            <a:endParaRPr lang="en-US" dirty="0" smtClean="0"/>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4930" y="2928550"/>
            <a:ext cx="6101150" cy="1235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03406" y="2438571"/>
            <a:ext cx="8196648" cy="369332"/>
          </a:xfrm>
          <a:prstGeom prst="rect">
            <a:avLst/>
          </a:prstGeom>
        </p:spPr>
        <p:txBody>
          <a:bodyPr wrap="square">
            <a:spAutoFit/>
          </a:bodyPr>
          <a:lstStyle/>
          <a:p>
            <a:r>
              <a:rPr lang="id-ID" dirty="0"/>
              <a:t>Tentukan orde dari matriks berikut dan tentukan elemen dari matriks berikut ini </a:t>
            </a:r>
            <a:endParaRPr lang="en-US" dirty="0"/>
          </a:p>
        </p:txBody>
      </p:sp>
      <p:sp>
        <p:nvSpPr>
          <p:cNvPr id="5" name="Rectangle 4"/>
          <p:cNvSpPr/>
          <p:nvPr/>
        </p:nvSpPr>
        <p:spPr>
          <a:xfrm>
            <a:off x="1503406" y="4153583"/>
            <a:ext cx="9123405" cy="923330"/>
          </a:xfrm>
          <a:prstGeom prst="rect">
            <a:avLst/>
          </a:prstGeom>
        </p:spPr>
        <p:txBody>
          <a:bodyPr wrap="square">
            <a:spAutoFit/>
          </a:bodyPr>
          <a:lstStyle/>
          <a:p>
            <a:r>
              <a:rPr lang="id-ID" dirty="0"/>
              <a:t>Dua buah matriks dikatakan sama jika dimensi kedua matriks sama dan elemen-elemen seletaknya sama.</a:t>
            </a:r>
            <a:endParaRPr lang="en-US" dirty="0"/>
          </a:p>
          <a:p>
            <a:r>
              <a:rPr lang="id-ID" dirty="0">
                <a:sym typeface="Wingdings"/>
              </a:rPr>
              <a:t></a:t>
            </a:r>
            <a:r>
              <a:rPr lang="id-ID" dirty="0"/>
              <a:t> Berikan dua contoh matriks yang sama</a:t>
            </a:r>
            <a:endParaRPr lang="en-US" dirty="0"/>
          </a:p>
        </p:txBody>
      </p:sp>
    </p:spTree>
    <p:extLst>
      <p:ext uri="{BB962C8B-B14F-4D97-AF65-F5344CB8AC3E}">
        <p14:creationId xmlns:p14="http://schemas.microsoft.com/office/powerpoint/2010/main" val="1109114646"/>
      </p:ext>
    </p:extLst>
  </p:cSld>
  <p:clrMapOvr>
    <a:masterClrMapping/>
  </p:clrMapOvr>
  <p:transition spd="slow">
    <p:split dir="in"/>
    <p:sndAc>
      <p:stSnd>
        <p:snd r:embed="rId3"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314"/>
                                        </p:tgtEl>
                                        <p:attrNameLst>
                                          <p:attrName>style.visibility</p:attrName>
                                        </p:attrNameLst>
                                      </p:cBhvr>
                                      <p:to>
                                        <p:strVal val="visible"/>
                                      </p:to>
                                    </p:set>
                                    <p:anim calcmode="lin" valueType="num">
                                      <p:cBhvr additive="base">
                                        <p:cTn id="12" dur="500" fill="hold"/>
                                        <p:tgtEl>
                                          <p:spTgt spid="13314"/>
                                        </p:tgtEl>
                                        <p:attrNameLst>
                                          <p:attrName>ppt_x</p:attrName>
                                        </p:attrNameLst>
                                      </p:cBhvr>
                                      <p:tavLst>
                                        <p:tav tm="0">
                                          <p:val>
                                            <p:strVal val="#ppt_x"/>
                                          </p:val>
                                        </p:tav>
                                        <p:tav tm="100000">
                                          <p:val>
                                            <p:strVal val="#ppt_x"/>
                                          </p:val>
                                        </p:tav>
                                      </p:tavLst>
                                    </p:anim>
                                    <p:anim calcmode="lin" valueType="num">
                                      <p:cBhvr additive="base">
                                        <p:cTn id="13"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465680" y="1675026"/>
            <a:ext cx="3353803" cy="646331"/>
          </a:xfrm>
          <a:prstGeom prst="rect">
            <a:avLst/>
          </a:prstGeom>
        </p:spPr>
        <p:txBody>
          <a:bodyPr wrap="none">
            <a:spAutoFit/>
          </a:bodyPr>
          <a:lstStyle/>
          <a:p>
            <a:r>
              <a:rPr lang="id-ID" sz="3600" b="1" dirty="0"/>
              <a:t>Operasi Matriks</a:t>
            </a:r>
            <a:endParaRPr lang="en-US" sz="3600" b="1" dirty="0"/>
          </a:p>
        </p:txBody>
      </p:sp>
      <p:pic>
        <p:nvPicPr>
          <p:cNvPr id="14351" name="Picture 15"/>
          <p:cNvPicPr>
            <a:picLocks noChangeAspect="1" noChangeArrowheads="1"/>
          </p:cNvPicPr>
          <p:nvPr/>
        </p:nvPicPr>
        <p:blipFill rotWithShape="1">
          <a:blip r:embed="rId2">
            <a:extLst>
              <a:ext uri="{28A0092B-C50C-407E-A947-70E740481C1C}">
                <a14:useLocalDpi xmlns:a14="http://schemas.microsoft.com/office/drawing/2010/main" val="0"/>
              </a:ext>
            </a:extLst>
          </a:blip>
          <a:srcRect l="25642" t="30237" r="21935" b="36656"/>
          <a:stretch/>
        </p:blipFill>
        <p:spPr bwMode="auto">
          <a:xfrm>
            <a:off x="1409017" y="2607274"/>
            <a:ext cx="9576139" cy="2755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19829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Misal</a:t>
            </a:r>
            <a:r>
              <a:rPr lang="en-US" dirty="0" smtClean="0"/>
              <a:t> </a:t>
            </a:r>
            <a:r>
              <a:rPr lang="en-US" dirty="0" err="1" smtClean="0"/>
              <a:t>diketahui</a:t>
            </a:r>
            <a:endParaRPr lang="en-US" dirty="0"/>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617" y="2300240"/>
            <a:ext cx="5113385" cy="1284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82414" y="3594447"/>
            <a:ext cx="9653907" cy="2677656"/>
          </a:xfrm>
          <a:prstGeom prst="rect">
            <a:avLst/>
          </a:prstGeom>
        </p:spPr>
        <p:txBody>
          <a:bodyPr wrap="square">
            <a:spAutoFit/>
          </a:bodyPr>
          <a:lstStyle/>
          <a:p>
            <a:r>
              <a:rPr lang="id-ID" sz="2800" dirty="0"/>
              <a:t>Tentukan </a:t>
            </a:r>
            <a:r>
              <a:rPr lang="id-ID" sz="2800" dirty="0" smtClean="0"/>
              <a:t>:</a:t>
            </a:r>
            <a:r>
              <a:rPr lang="id-ID" sz="2800" dirty="0"/>
              <a:t/>
            </a:r>
            <a:br>
              <a:rPr lang="id-ID" sz="2800" dirty="0"/>
            </a:br>
            <a:r>
              <a:rPr lang="id-ID" sz="2800" i="1" dirty="0"/>
              <a:t>A</a:t>
            </a:r>
            <a:r>
              <a:rPr lang="id-ID" sz="2800" dirty="0"/>
              <a:t>+</a:t>
            </a:r>
            <a:r>
              <a:rPr lang="id-ID" sz="2800" i="1" dirty="0"/>
              <a:t>B</a:t>
            </a:r>
            <a:endParaRPr lang="en-US" sz="2800" dirty="0"/>
          </a:p>
          <a:p>
            <a:pPr lvl="0"/>
            <a:r>
              <a:rPr lang="id-ID" sz="2800" dirty="0"/>
              <a:t>α</a:t>
            </a:r>
            <a:r>
              <a:rPr lang="id-ID" sz="2800" i="1" dirty="0"/>
              <a:t>A</a:t>
            </a:r>
            <a:r>
              <a:rPr lang="id-ID" sz="2800" dirty="0"/>
              <a:t>, dimana α adalah skalar</a:t>
            </a:r>
            <a:endParaRPr lang="en-US" sz="2800" dirty="0"/>
          </a:p>
          <a:p>
            <a:pPr lvl="0"/>
            <a:r>
              <a:rPr lang="id-ID" sz="2800" dirty="0"/>
              <a:t>–A atau (-1)A</a:t>
            </a:r>
            <a:endParaRPr lang="en-US" sz="2800" dirty="0"/>
          </a:p>
          <a:p>
            <a:pPr lvl="0"/>
            <a:r>
              <a:rPr lang="id-ID" sz="2800" i="1" dirty="0"/>
              <a:t>A</a:t>
            </a:r>
            <a:r>
              <a:rPr lang="id-ID" sz="2800" dirty="0"/>
              <a:t>-</a:t>
            </a:r>
            <a:r>
              <a:rPr lang="id-ID" sz="2800" i="1" dirty="0"/>
              <a:t>B</a:t>
            </a:r>
            <a:endParaRPr lang="en-US" sz="2800" dirty="0"/>
          </a:p>
          <a:p>
            <a:pPr lvl="0"/>
            <a:r>
              <a:rPr lang="id-ID" sz="2800" i="1" dirty="0"/>
              <a:t>A</a:t>
            </a:r>
            <a:r>
              <a:rPr lang="id-ID" sz="2800" dirty="0"/>
              <a:t>.</a:t>
            </a:r>
            <a:r>
              <a:rPr lang="id-ID" sz="2800" i="1" dirty="0"/>
              <a:t>B</a:t>
            </a:r>
            <a:r>
              <a:rPr lang="id-ID" sz="2800" dirty="0"/>
              <a:t> </a:t>
            </a:r>
            <a:endParaRPr lang="en-US" sz="2800" dirty="0"/>
          </a:p>
        </p:txBody>
      </p:sp>
    </p:spTree>
    <p:extLst>
      <p:ext uri="{BB962C8B-B14F-4D97-AF65-F5344CB8AC3E}">
        <p14:creationId xmlns:p14="http://schemas.microsoft.com/office/powerpoint/2010/main" val="2939572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020089"/>
          </a:xfrm>
        </p:spPr>
        <p:txBody>
          <a:bodyPr>
            <a:normAutofit/>
          </a:bodyPr>
          <a:lstStyle/>
          <a:p>
            <a:r>
              <a:rPr lang="en-US" sz="6000" dirty="0" err="1" smtClean="0"/>
              <a:t>Jawaban</a:t>
            </a:r>
            <a:r>
              <a:rPr lang="en-US" sz="6000" dirty="0" smtClean="0"/>
              <a:t> </a:t>
            </a:r>
            <a:endParaRPr lang="en-US" sz="6000" dirty="0"/>
          </a:p>
        </p:txBody>
      </p:sp>
      <p:graphicFrame>
        <p:nvGraphicFramePr>
          <p:cNvPr id="3" name="Object 2"/>
          <p:cNvGraphicFramePr>
            <a:graphicFrameLocks noChangeAspect="1"/>
          </p:cNvGraphicFramePr>
          <p:nvPr>
            <p:extLst>
              <p:ext uri="{D42A27DB-BD31-4B8C-83A1-F6EECF244321}">
                <p14:modId xmlns:p14="http://schemas.microsoft.com/office/powerpoint/2010/main" val="2812966860"/>
              </p:ext>
            </p:extLst>
          </p:nvPr>
        </p:nvGraphicFramePr>
        <p:xfrm>
          <a:off x="835572" y="2544489"/>
          <a:ext cx="6943623" cy="1006037"/>
        </p:xfrm>
        <a:graphic>
          <a:graphicData uri="http://schemas.openxmlformats.org/presentationml/2006/ole">
            <mc:AlternateContent xmlns:mc="http://schemas.openxmlformats.org/markup-compatibility/2006">
              <mc:Choice xmlns:v="urn:schemas-microsoft-com:vml" Requires="v">
                <p:oleObj spid="_x0000_s16446" r:id="rId3" imgW="3352800" imgH="482600" progId="Equation.DSMT4">
                  <p:embed/>
                </p:oleObj>
              </mc:Choice>
              <mc:Fallback>
                <p:oleObj r:id="rId3" imgW="3352800" imgH="482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572" y="2544489"/>
                        <a:ext cx="6943623" cy="1006037"/>
                      </a:xfrm>
                      <a:prstGeom prst="rect">
                        <a:avLst/>
                      </a:prstGeom>
                      <a:noFill/>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938378328"/>
              </p:ext>
            </p:extLst>
          </p:nvPr>
        </p:nvGraphicFramePr>
        <p:xfrm>
          <a:off x="772509" y="3582316"/>
          <a:ext cx="5186855" cy="1160218"/>
        </p:xfrm>
        <a:graphic>
          <a:graphicData uri="http://schemas.openxmlformats.org/presentationml/2006/ole">
            <mc:AlternateContent xmlns:mc="http://schemas.openxmlformats.org/markup-compatibility/2006">
              <mc:Choice xmlns:v="urn:schemas-microsoft-com:vml" Requires="v">
                <p:oleObj spid="_x0000_s16447" r:id="rId5" imgW="2171700" imgH="482600" progId="Equation.DSMT4">
                  <p:embed/>
                </p:oleObj>
              </mc:Choice>
              <mc:Fallback>
                <p:oleObj r:id="rId5" imgW="2171700" imgH="482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2509" y="3582316"/>
                        <a:ext cx="5186855" cy="1160218"/>
                      </a:xfrm>
                      <a:prstGeom prst="rect">
                        <a:avLst/>
                      </a:prstGeom>
                      <a:no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685347519"/>
              </p:ext>
            </p:extLst>
          </p:nvPr>
        </p:nvGraphicFramePr>
        <p:xfrm>
          <a:off x="756744" y="4834101"/>
          <a:ext cx="2372085" cy="573471"/>
        </p:xfrm>
        <a:graphic>
          <a:graphicData uri="http://schemas.openxmlformats.org/presentationml/2006/ole">
            <mc:AlternateContent xmlns:mc="http://schemas.openxmlformats.org/markup-compatibility/2006">
              <mc:Choice xmlns:v="urn:schemas-microsoft-com:vml" Requires="v">
                <p:oleObj spid="_x0000_s16448" r:id="rId7" imgW="863225" imgH="203112" progId="Equation.DSMT4">
                  <p:embed/>
                </p:oleObj>
              </mc:Choice>
              <mc:Fallback>
                <p:oleObj r:id="rId7" imgW="863225" imgH="203112"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6744" y="4834101"/>
                        <a:ext cx="2372085" cy="573471"/>
                      </a:xfrm>
                      <a:prstGeom prst="rect">
                        <a:avLst/>
                      </a:prstGeom>
                      <a:no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31852258"/>
              </p:ext>
            </p:extLst>
          </p:nvPr>
        </p:nvGraphicFramePr>
        <p:xfrm>
          <a:off x="693681" y="5516618"/>
          <a:ext cx="3136855" cy="616168"/>
        </p:xfrm>
        <a:graphic>
          <a:graphicData uri="http://schemas.openxmlformats.org/presentationml/2006/ole">
            <mc:AlternateContent xmlns:mc="http://schemas.openxmlformats.org/markup-compatibility/2006">
              <mc:Choice xmlns:v="urn:schemas-microsoft-com:vml" Requires="v">
                <p:oleObj spid="_x0000_s16449" r:id="rId9" imgW="1066337" imgH="203112" progId="Equation.DSMT4">
                  <p:embed/>
                </p:oleObj>
              </mc:Choice>
              <mc:Fallback>
                <p:oleObj r:id="rId9" imgW="1066337" imgH="203112" progId="Equation.DSMT4">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3681" y="5516618"/>
                        <a:ext cx="3136855" cy="616168"/>
                      </a:xfrm>
                      <a:prstGeom prst="rect">
                        <a:avLst/>
                      </a:prstGeom>
                      <a:no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242358346"/>
              </p:ext>
            </p:extLst>
          </p:nvPr>
        </p:nvGraphicFramePr>
        <p:xfrm>
          <a:off x="6861944" y="4887311"/>
          <a:ext cx="4530613" cy="1166976"/>
        </p:xfrm>
        <a:graphic>
          <a:graphicData uri="http://schemas.openxmlformats.org/presentationml/2006/ole">
            <mc:AlternateContent xmlns:mc="http://schemas.openxmlformats.org/markup-compatibility/2006">
              <mc:Choice xmlns:v="urn:schemas-microsoft-com:vml" Requires="v">
                <p:oleObj spid="_x0000_s16450" r:id="rId11" imgW="1879600" imgH="482600" progId="Equation.DSMT4">
                  <p:embed/>
                </p:oleObj>
              </mc:Choice>
              <mc:Fallback>
                <p:oleObj r:id="rId11" imgW="1879600" imgH="482600" progId="Equation.DSMT4">
                  <p:embed/>
                  <p:pic>
                    <p:nvPicPr>
                      <p:cNvPr id="0" name="Object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61944" y="4887311"/>
                        <a:ext cx="4530613" cy="1166976"/>
                      </a:xfrm>
                      <a:prstGeom prst="rect">
                        <a:avLst/>
                      </a:prstGeom>
                      <a:noFill/>
                    </p:spPr>
                  </p:pic>
                </p:oleObj>
              </mc:Fallback>
            </mc:AlternateContent>
          </a:graphicData>
        </a:graphic>
      </p:graphicFrame>
      <p:sp>
        <p:nvSpPr>
          <p:cNvPr id="8" name="Rectangle 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1"/>
          <p:cNvSpPr>
            <a:spLocks noChangeArrowheads="1"/>
          </p:cNvSpPr>
          <p:nvPr/>
        </p:nvSpPr>
        <p:spPr bwMode="auto">
          <a:xfrm>
            <a:off x="0" y="41624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1200" b="0" i="0" u="none" strike="noStrike" cap="none" normalizeH="0" baseline="0" smtClean="0">
                <a:ln>
                  <a:noFill/>
                </a:ln>
                <a:solidFill>
                  <a:schemeClr val="tx1"/>
                </a:solidFill>
                <a:effectLst/>
                <a:latin typeface="Arial" pitchFamily="34" charset="0"/>
                <a:ea typeface="Calibri" pitchFamily="34" charset="0"/>
                <a:cs typeface="Arial" pitchFamily="34" charset="0"/>
              </a:rPr>
              <a:t>	</a:t>
            </a:r>
            <a:r>
              <a:rPr kumimoji="0" lang="en-US" sz="11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931921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p:cNvSpPr>
            <a:spLocks noChangeArrowheads="1"/>
          </p:cNvSpPr>
          <p:nvPr/>
        </p:nvSpPr>
        <p:spPr bwMode="auto">
          <a:xfrm>
            <a:off x="2417085" y="4120942"/>
            <a:ext cx="8556621"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22" name="Rounded Rectangle 21"/>
          <p:cNvSpPr/>
          <p:nvPr/>
        </p:nvSpPr>
        <p:spPr>
          <a:xfrm>
            <a:off x="1261241" y="2159877"/>
            <a:ext cx="10045388" cy="393612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buFont typeface="+mj-lt"/>
              <a:buAutoNum type="arabicPeriod"/>
            </a:pPr>
            <a:r>
              <a:rPr lang="id-ID" dirty="0" smtClean="0">
                <a:solidFill>
                  <a:schemeClr val="tx1"/>
                </a:solidFill>
              </a:rPr>
              <a:t>Tentukan </a:t>
            </a:r>
            <a:r>
              <a:rPr lang="id-ID" dirty="0">
                <a:solidFill>
                  <a:schemeClr val="tx1"/>
                </a:solidFill>
              </a:rPr>
              <a:t>matriks 2</a:t>
            </a:r>
            <a:r>
              <a:rPr lang="id-ID" i="1" dirty="0">
                <a:solidFill>
                  <a:schemeClr val="tx1"/>
                </a:solidFill>
              </a:rPr>
              <a:t>C</a:t>
            </a:r>
            <a:r>
              <a:rPr lang="id-ID" dirty="0">
                <a:solidFill>
                  <a:schemeClr val="tx1"/>
                </a:solidFill>
              </a:rPr>
              <a:t> dan -3</a:t>
            </a:r>
            <a:r>
              <a:rPr lang="id-ID" i="1" dirty="0">
                <a:solidFill>
                  <a:schemeClr val="tx1"/>
                </a:solidFill>
              </a:rPr>
              <a:t>C</a:t>
            </a:r>
            <a:endParaRPr lang="en-US" dirty="0">
              <a:solidFill>
                <a:schemeClr val="tx1"/>
              </a:solidFill>
            </a:endParaRPr>
          </a:p>
          <a:p>
            <a:pPr marL="342900" lvl="0" indent="-342900">
              <a:buFont typeface="+mj-lt"/>
              <a:buAutoNum type="arabicPeriod"/>
            </a:pPr>
            <a:r>
              <a:rPr lang="id-ID" dirty="0" smtClean="0">
                <a:solidFill>
                  <a:schemeClr val="tx1"/>
                </a:solidFill>
              </a:rPr>
              <a:t>Tentukan </a:t>
            </a:r>
            <a:r>
              <a:rPr lang="id-ID" dirty="0">
                <a:solidFill>
                  <a:schemeClr val="tx1"/>
                </a:solidFill>
              </a:rPr>
              <a:t>matriks </a:t>
            </a:r>
            <a:r>
              <a:rPr lang="id-ID" i="1" dirty="0">
                <a:solidFill>
                  <a:schemeClr val="tx1"/>
                </a:solidFill>
              </a:rPr>
              <a:t>A</a:t>
            </a:r>
            <a:r>
              <a:rPr lang="id-ID" dirty="0">
                <a:solidFill>
                  <a:schemeClr val="tx1"/>
                </a:solidFill>
              </a:rPr>
              <a:t>+</a:t>
            </a:r>
            <a:r>
              <a:rPr lang="id-ID" i="1" dirty="0">
                <a:solidFill>
                  <a:schemeClr val="tx1"/>
                </a:solidFill>
              </a:rPr>
              <a:t>B</a:t>
            </a:r>
            <a:r>
              <a:rPr lang="id-ID" dirty="0">
                <a:solidFill>
                  <a:schemeClr val="tx1"/>
                </a:solidFill>
              </a:rPr>
              <a:t>, periksalah apakah matriks yang diperoleh sama dengan matriks </a:t>
            </a:r>
            <a:r>
              <a:rPr lang="id-ID" i="1" dirty="0">
                <a:solidFill>
                  <a:schemeClr val="tx1"/>
                </a:solidFill>
              </a:rPr>
              <a:t>B</a:t>
            </a:r>
            <a:r>
              <a:rPr lang="id-ID" dirty="0">
                <a:solidFill>
                  <a:schemeClr val="tx1"/>
                </a:solidFill>
              </a:rPr>
              <a:t>+</a:t>
            </a:r>
            <a:r>
              <a:rPr lang="id-ID" i="1" dirty="0">
                <a:solidFill>
                  <a:schemeClr val="tx1"/>
                </a:solidFill>
              </a:rPr>
              <a:t>A</a:t>
            </a:r>
            <a:endParaRPr lang="en-US" dirty="0">
              <a:solidFill>
                <a:schemeClr val="tx1"/>
              </a:solidFill>
            </a:endParaRPr>
          </a:p>
          <a:p>
            <a:pPr marL="342900" lvl="0" indent="-342900">
              <a:buFont typeface="+mj-lt"/>
              <a:buAutoNum type="arabicPeriod"/>
            </a:pPr>
            <a:r>
              <a:rPr lang="id-ID" dirty="0">
                <a:solidFill>
                  <a:schemeClr val="tx1"/>
                </a:solidFill>
              </a:rPr>
              <a:t>Tentukan matriks </a:t>
            </a:r>
            <a:r>
              <a:rPr lang="id-ID" i="1" dirty="0">
                <a:solidFill>
                  <a:schemeClr val="tx1"/>
                </a:solidFill>
              </a:rPr>
              <a:t>A</a:t>
            </a:r>
            <a:r>
              <a:rPr lang="id-ID" dirty="0">
                <a:solidFill>
                  <a:schemeClr val="tx1"/>
                </a:solidFill>
              </a:rPr>
              <a:t>-</a:t>
            </a:r>
            <a:r>
              <a:rPr lang="id-ID" i="1" dirty="0">
                <a:solidFill>
                  <a:schemeClr val="tx1"/>
                </a:solidFill>
              </a:rPr>
              <a:t>B</a:t>
            </a:r>
            <a:r>
              <a:rPr lang="id-ID" dirty="0">
                <a:solidFill>
                  <a:schemeClr val="tx1"/>
                </a:solidFill>
              </a:rPr>
              <a:t>, periksa pula matriks </a:t>
            </a:r>
            <a:r>
              <a:rPr lang="id-ID" i="1" dirty="0">
                <a:solidFill>
                  <a:schemeClr val="tx1"/>
                </a:solidFill>
              </a:rPr>
              <a:t>B</a:t>
            </a:r>
            <a:r>
              <a:rPr lang="id-ID" dirty="0">
                <a:solidFill>
                  <a:schemeClr val="tx1"/>
                </a:solidFill>
              </a:rPr>
              <a:t>-</a:t>
            </a:r>
            <a:r>
              <a:rPr lang="id-ID" i="1" dirty="0">
                <a:solidFill>
                  <a:schemeClr val="tx1"/>
                </a:solidFill>
              </a:rPr>
              <a:t>A</a:t>
            </a:r>
            <a:r>
              <a:rPr lang="id-ID" dirty="0">
                <a:solidFill>
                  <a:schemeClr val="tx1"/>
                </a:solidFill>
              </a:rPr>
              <a:t>! Apa kesimpulan yang dapat diambil? Apakah dua matriks dengan orde yang berbeda dapat dijumlahkan/dikurangkan?</a:t>
            </a:r>
            <a:endParaRPr lang="en-US" dirty="0">
              <a:solidFill>
                <a:schemeClr val="tx1"/>
              </a:solidFill>
            </a:endParaRPr>
          </a:p>
          <a:p>
            <a:pPr marL="342900" lvl="0" indent="-342900">
              <a:buFont typeface="+mj-lt"/>
              <a:buAutoNum type="arabicPeriod"/>
            </a:pPr>
            <a:r>
              <a:rPr lang="id-ID" dirty="0">
                <a:solidFill>
                  <a:schemeClr val="tx1"/>
                </a:solidFill>
              </a:rPr>
              <a:t>Tentukan matriks </a:t>
            </a:r>
            <a:r>
              <a:rPr lang="id-ID" i="1" dirty="0">
                <a:solidFill>
                  <a:schemeClr val="tx1"/>
                </a:solidFill>
              </a:rPr>
              <a:t>AC</a:t>
            </a:r>
            <a:r>
              <a:rPr lang="id-ID" dirty="0">
                <a:solidFill>
                  <a:schemeClr val="tx1"/>
                </a:solidFill>
              </a:rPr>
              <a:t>, </a:t>
            </a:r>
            <a:r>
              <a:rPr lang="id-ID" i="1" dirty="0">
                <a:solidFill>
                  <a:schemeClr val="tx1"/>
                </a:solidFill>
              </a:rPr>
              <a:t>BC</a:t>
            </a:r>
            <a:r>
              <a:rPr lang="id-ID" dirty="0">
                <a:solidFill>
                  <a:schemeClr val="tx1"/>
                </a:solidFill>
              </a:rPr>
              <a:t> dan </a:t>
            </a:r>
            <a:r>
              <a:rPr lang="id-ID" i="1" dirty="0">
                <a:solidFill>
                  <a:schemeClr val="tx1"/>
                </a:solidFill>
              </a:rPr>
              <a:t>CA</a:t>
            </a:r>
            <a:r>
              <a:rPr lang="id-ID" dirty="0">
                <a:solidFill>
                  <a:schemeClr val="tx1"/>
                </a:solidFill>
              </a:rPr>
              <a:t>. Apakah semua matriks tersebut dapat ditentukan nilai elemen-elemennya? Apa syarat agar dua matriks dapat dikalikan?</a:t>
            </a:r>
            <a:endParaRPr lang="en-US" dirty="0">
              <a:solidFill>
                <a:schemeClr val="tx1"/>
              </a:solidFill>
            </a:endParaRPr>
          </a:p>
          <a:p>
            <a:pPr marL="342900" lvl="0" indent="-342900">
              <a:buFont typeface="+mj-lt"/>
              <a:buAutoNum type="arabicPeriod"/>
            </a:pPr>
            <a:r>
              <a:rPr lang="id-ID" dirty="0">
                <a:solidFill>
                  <a:schemeClr val="tx1"/>
                </a:solidFill>
              </a:rPr>
              <a:t>Hitunglah </a:t>
            </a:r>
            <a:r>
              <a:rPr lang="id-ID" i="1" dirty="0">
                <a:solidFill>
                  <a:schemeClr val="tx1"/>
                </a:solidFill>
              </a:rPr>
              <a:t>(A+B)C</a:t>
            </a:r>
            <a:r>
              <a:rPr lang="id-ID" dirty="0">
                <a:solidFill>
                  <a:schemeClr val="tx1"/>
                </a:solidFill>
              </a:rPr>
              <a:t> bandingkan hasilnya dengan </a:t>
            </a:r>
            <a:r>
              <a:rPr lang="id-ID" i="1" dirty="0">
                <a:solidFill>
                  <a:schemeClr val="tx1"/>
                </a:solidFill>
              </a:rPr>
              <a:t>AC </a:t>
            </a:r>
            <a:r>
              <a:rPr lang="id-ID" dirty="0">
                <a:solidFill>
                  <a:schemeClr val="tx1"/>
                </a:solidFill>
              </a:rPr>
              <a:t>+ </a:t>
            </a:r>
            <a:r>
              <a:rPr lang="id-ID" i="1" dirty="0">
                <a:solidFill>
                  <a:schemeClr val="tx1"/>
                </a:solidFill>
              </a:rPr>
              <a:t>BC</a:t>
            </a:r>
            <a:endParaRPr lang="en-US" dirty="0">
              <a:solidFill>
                <a:schemeClr val="tx1"/>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8199" y="927703"/>
            <a:ext cx="5245025" cy="964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6742663"/>
      </p:ext>
    </p:extLst>
  </p:cSld>
  <p:clrMapOvr>
    <a:masterClrMapping/>
  </p:clrMapOvr>
  <p:transition spd="slow">
    <p:checker dir="vert"/>
    <p:sndAc>
      <p:stSnd>
        <p:snd r:embed="rId3" name="voltage.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1393371"/>
            <a:ext cx="10522857" cy="4702629"/>
          </a:xfrm>
        </p:spPr>
        <p:txBody>
          <a:bodyPr/>
          <a:lstStyle/>
          <a:p>
            <a:pPr>
              <a:buNone/>
            </a:pPr>
            <a:r>
              <a:rPr lang="id-ID" dirty="0" smtClean="0"/>
              <a:t>Nama</a:t>
            </a:r>
            <a:r>
              <a:rPr lang="en-US" dirty="0" smtClean="0"/>
              <a:t>			</a:t>
            </a:r>
            <a:r>
              <a:rPr lang="id-ID" dirty="0" smtClean="0"/>
              <a:t>: </a:t>
            </a:r>
            <a:r>
              <a:rPr lang="en-US" dirty="0" err="1" smtClean="0"/>
              <a:t>Esti</a:t>
            </a:r>
            <a:r>
              <a:rPr lang="en-US" dirty="0" smtClean="0"/>
              <a:t> </a:t>
            </a:r>
            <a:r>
              <a:rPr lang="en-US" dirty="0" err="1" smtClean="0"/>
              <a:t>Wijayanti</a:t>
            </a:r>
            <a:r>
              <a:rPr lang="en-US" dirty="0" smtClean="0"/>
              <a:t>, </a:t>
            </a:r>
            <a:r>
              <a:rPr lang="en-US" dirty="0" err="1" smtClean="0"/>
              <a:t>S.Kom</a:t>
            </a:r>
            <a:r>
              <a:rPr lang="en-US" dirty="0" smtClean="0"/>
              <a:t>., </a:t>
            </a:r>
            <a:r>
              <a:rPr lang="en-US" dirty="0" err="1" smtClean="0"/>
              <a:t>M.Kom</a:t>
            </a:r>
            <a:endParaRPr lang="id-ID" dirty="0" smtClean="0"/>
          </a:p>
          <a:p>
            <a:pPr>
              <a:buNone/>
            </a:pPr>
            <a:r>
              <a:rPr lang="en-US" dirty="0" err="1" smtClean="0"/>
              <a:t>Nama</a:t>
            </a:r>
            <a:r>
              <a:rPr lang="en-US" dirty="0" smtClean="0"/>
              <a:t> </a:t>
            </a:r>
            <a:r>
              <a:rPr lang="en-US" dirty="0" err="1" smtClean="0"/>
              <a:t>Makul</a:t>
            </a:r>
            <a:r>
              <a:rPr lang="en-US" dirty="0" smtClean="0"/>
              <a:t>	: </a:t>
            </a:r>
            <a:r>
              <a:rPr lang="en-US" dirty="0" err="1" smtClean="0"/>
              <a:t>Aljabar</a:t>
            </a:r>
            <a:r>
              <a:rPr lang="en-US" dirty="0" smtClean="0"/>
              <a:t> Linier </a:t>
            </a:r>
          </a:p>
          <a:p>
            <a:pPr>
              <a:buNone/>
            </a:pPr>
            <a:r>
              <a:rPr lang="en-US" dirty="0" err="1" smtClean="0"/>
              <a:t>Kode</a:t>
            </a:r>
            <a:r>
              <a:rPr lang="en-US" dirty="0" smtClean="0"/>
              <a:t> </a:t>
            </a:r>
            <a:r>
              <a:rPr lang="en-US" dirty="0" err="1" smtClean="0"/>
              <a:t>Makul</a:t>
            </a:r>
            <a:r>
              <a:rPr lang="en-US" dirty="0" smtClean="0"/>
              <a:t>	: MTI 202</a:t>
            </a:r>
          </a:p>
          <a:p>
            <a:pPr>
              <a:buNone/>
            </a:pPr>
            <a:r>
              <a:rPr lang="en-US" dirty="0" err="1" smtClean="0"/>
              <a:t>Alamat</a:t>
            </a:r>
            <a:r>
              <a:rPr lang="en-US" dirty="0" smtClean="0"/>
              <a:t>	Email	: </a:t>
            </a:r>
            <a:r>
              <a:rPr lang="en-US" dirty="0" smtClean="0">
                <a:solidFill>
                  <a:schemeClr val="tx1"/>
                </a:solidFill>
                <a:hlinkClick r:id="rId2"/>
              </a:rPr>
              <a:t>esti.wijayanti@umk.ac.id</a:t>
            </a:r>
            <a:endParaRPr lang="en-US" dirty="0" smtClean="0">
              <a:solidFill>
                <a:schemeClr val="tx1"/>
              </a:solidFill>
            </a:endParaRPr>
          </a:p>
          <a:p>
            <a:pPr>
              <a:buNone/>
            </a:pPr>
            <a:r>
              <a:rPr lang="en-US" dirty="0" err="1" smtClean="0">
                <a:solidFill>
                  <a:schemeClr val="tx1"/>
                </a:solidFill>
              </a:rPr>
              <a:t>Blogspot</a:t>
            </a:r>
            <a:r>
              <a:rPr lang="en-US" dirty="0" smtClean="0">
                <a:solidFill>
                  <a:schemeClr val="tx1"/>
                </a:solidFill>
              </a:rPr>
              <a:t>		</a:t>
            </a:r>
            <a:r>
              <a:rPr lang="en-US" dirty="0">
                <a:solidFill>
                  <a:schemeClr val="tx1"/>
                </a:solidFill>
              </a:rPr>
              <a:t>: </a:t>
            </a:r>
            <a:r>
              <a:rPr lang="en-US" dirty="0" smtClean="0">
                <a:solidFill>
                  <a:schemeClr val="tx1"/>
                </a:solidFill>
              </a:rPr>
              <a:t>icetea-lagi.blogspot.com</a:t>
            </a:r>
          </a:p>
          <a:p>
            <a:pPr>
              <a:buNone/>
            </a:pPr>
            <a:r>
              <a:rPr lang="en-US" smtClean="0">
                <a:solidFill>
                  <a:schemeClr val="tx1"/>
                </a:solidFill>
              </a:rPr>
              <a:t>No</a:t>
            </a:r>
            <a:r>
              <a:rPr lang="en-US" dirty="0" smtClean="0">
                <a:solidFill>
                  <a:schemeClr val="tx1"/>
                </a:solidFill>
              </a:rPr>
              <a:t>. </a:t>
            </a:r>
            <a:r>
              <a:rPr lang="en-US" dirty="0" err="1" smtClean="0">
                <a:solidFill>
                  <a:schemeClr val="tx1"/>
                </a:solidFill>
              </a:rPr>
              <a:t>Hp</a:t>
            </a:r>
            <a:r>
              <a:rPr lang="en-US" dirty="0" smtClean="0">
                <a:solidFill>
                  <a:schemeClr val="tx1"/>
                </a:solidFill>
              </a:rPr>
              <a:t>			: 085226260943</a:t>
            </a:r>
          </a:p>
          <a:p>
            <a:pPr>
              <a:buNone/>
            </a:pPr>
            <a:endParaRPr lang="en-US" dirty="0" smtClean="0">
              <a:solidFill>
                <a:schemeClr val="tx1"/>
              </a:solidFill>
            </a:endParaRPr>
          </a:p>
          <a:p>
            <a:pPr>
              <a:buNone/>
            </a:pPr>
            <a:endParaRPr lang="id-ID" dirty="0" smtClean="0"/>
          </a:p>
          <a:p>
            <a:pPr>
              <a:buNone/>
            </a:pPr>
            <a:endParaRPr lang="id-ID" dirty="0" smtClean="0"/>
          </a:p>
          <a:p>
            <a:pPr>
              <a:buNone/>
            </a:pPr>
            <a:endParaRPr lang="id-ID"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hanks.gif"/>
          <p:cNvPicPr>
            <a:picLocks noChangeAspect="1"/>
          </p:cNvPicPr>
          <p:nvPr/>
        </p:nvPicPr>
        <p:blipFill>
          <a:blip r:embed="rId3"/>
          <a:stretch>
            <a:fillRect/>
          </a:stretch>
        </p:blipFill>
        <p:spPr>
          <a:xfrm>
            <a:off x="2966129" y="653143"/>
            <a:ext cx="8456614" cy="5422687"/>
          </a:xfrm>
          <a:prstGeom prst="rect">
            <a:avLst/>
          </a:prstGeom>
        </p:spPr>
      </p:pic>
    </p:spTree>
    <p:extLst>
      <p:ext uri="{BB962C8B-B14F-4D97-AF65-F5344CB8AC3E}">
        <p14:creationId xmlns:p14="http://schemas.microsoft.com/office/powerpoint/2010/main" val="649730710"/>
      </p:ext>
    </p:extLst>
  </p:cSld>
  <p:clrMapOvr>
    <a:masterClrMapping/>
  </p:clrMapOvr>
  <p:transition spd="slow">
    <p:sndAc>
      <p:stSnd>
        <p:snd r:embed="rId2" name="chimes.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4"/>
          <a:tile tx="0" ty="0" sx="100000" sy="100000" flip="none" algn="tl"/>
        </a:blip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621159" y="681678"/>
            <a:ext cx="39976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Arial" pitchFamily="34" charset="0"/>
                <a:cs typeface="Arial" pitchFamily="34" charset="0"/>
              </a:rPr>
              <a:t>Penererapan</a:t>
            </a:r>
            <a:r>
              <a:rPr kumimoji="0" lang="en-US" sz="1800" b="1" i="0" u="none" strike="noStrike" cap="none" normalizeH="0" dirty="0" smtClean="0">
                <a:ln>
                  <a:noFill/>
                </a:ln>
                <a:solidFill>
                  <a:schemeClr val="tx1"/>
                </a:solidFill>
                <a:effectLst/>
                <a:latin typeface="Arial" pitchFamily="34" charset="0"/>
                <a:cs typeface="Arial" pitchFamily="34" charset="0"/>
              </a:rPr>
              <a:t> </a:t>
            </a:r>
            <a:r>
              <a:rPr kumimoji="0" lang="en-US" sz="1800" b="1" i="0" u="none" strike="noStrike" cap="none" normalizeH="0" dirty="0" err="1" smtClean="0">
                <a:ln>
                  <a:noFill/>
                </a:ln>
                <a:solidFill>
                  <a:schemeClr val="tx1"/>
                </a:solidFill>
                <a:effectLst/>
                <a:latin typeface="Arial" pitchFamily="34" charset="0"/>
                <a:cs typeface="Arial" pitchFamily="34" charset="0"/>
              </a:rPr>
              <a:t>Matrik</a:t>
            </a:r>
            <a:r>
              <a:rPr kumimoji="0" lang="en-US" sz="1800" b="1" i="0" u="none" strike="noStrike" cap="none" normalizeH="0" dirty="0" smtClean="0">
                <a:ln>
                  <a:noFill/>
                </a:ln>
                <a:solidFill>
                  <a:schemeClr val="tx1"/>
                </a:solidFill>
                <a:effectLst/>
                <a:latin typeface="Arial" pitchFamily="34" charset="0"/>
                <a:cs typeface="Arial" pitchFamily="34" charset="0"/>
              </a:rPr>
              <a:t> </a:t>
            </a:r>
            <a:r>
              <a:rPr kumimoji="0" lang="en-US" sz="1800" b="1" i="0" u="none" strike="noStrike" cap="none" normalizeH="0" dirty="0" err="1" smtClean="0">
                <a:ln>
                  <a:noFill/>
                </a:ln>
                <a:solidFill>
                  <a:schemeClr val="tx1"/>
                </a:solidFill>
                <a:effectLst/>
                <a:latin typeface="Arial" pitchFamily="34" charset="0"/>
                <a:cs typeface="Arial" pitchFamily="34" charset="0"/>
              </a:rPr>
              <a:t>dalam</a:t>
            </a:r>
            <a:r>
              <a:rPr kumimoji="0" lang="en-US" sz="1800" b="1" i="0" u="none" strike="noStrike" cap="none" normalizeH="0" dirty="0" smtClean="0">
                <a:ln>
                  <a:noFill/>
                </a:ln>
                <a:solidFill>
                  <a:schemeClr val="tx1"/>
                </a:solidFill>
                <a:effectLst/>
                <a:latin typeface="Arial" pitchFamily="34" charset="0"/>
                <a:cs typeface="Arial" pitchFamily="34" charset="0"/>
              </a:rPr>
              <a:t> </a:t>
            </a:r>
            <a:r>
              <a:rPr kumimoji="0" lang="en-US" sz="1800" b="1" i="0" u="none" strike="noStrike" cap="none" normalizeH="0" dirty="0" err="1" smtClean="0">
                <a:ln>
                  <a:noFill/>
                </a:ln>
                <a:solidFill>
                  <a:schemeClr val="tx1"/>
                </a:solidFill>
                <a:effectLst/>
                <a:latin typeface="Arial" pitchFamily="34" charset="0"/>
                <a:cs typeface="Arial" pitchFamily="34" charset="0"/>
              </a:rPr>
              <a:t>Aplikasi</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716691" y="2579459"/>
            <a:ext cx="10923373" cy="3416320"/>
          </a:xfrm>
          <a:prstGeom prst="rect">
            <a:avLst/>
          </a:prstGeom>
        </p:spPr>
        <p:txBody>
          <a:bodyPr wrap="square">
            <a:spAutoFit/>
          </a:bodyPr>
          <a:lstStyle/>
          <a:p>
            <a:pPr lvl="0" defTabSz="914400" fontAlgn="base">
              <a:spcBef>
                <a:spcPct val="0"/>
              </a:spcBef>
              <a:spcAft>
                <a:spcPct val="0"/>
              </a:spcAft>
              <a:buFontTx/>
              <a:buChar char="•"/>
            </a:pPr>
            <a:r>
              <a:rPr lang="id-ID" dirty="0">
                <a:latin typeface="Calibri" pitchFamily="34" charset="0"/>
                <a:ea typeface="Calibri" pitchFamily="34" charset="0"/>
                <a:cs typeface="Times New Roman" pitchFamily="18" charset="0"/>
              </a:rPr>
              <a:t>Analisis Deteksi Tepi pada Citra dimana tepi adalah perubahan nilai intensitas derajat keabuan yang mendadak (besar) di dalam jarak. Beberapa algoritma yang digunakan adalah deteksi tepi Sobel, Prewit, Robert, Canny</a:t>
            </a:r>
            <a:r>
              <a:rPr lang="id-ID" dirty="0" smtClean="0">
                <a:latin typeface="Calibri" pitchFamily="34" charset="0"/>
                <a:ea typeface="Calibri" pitchFamily="34" charset="0"/>
                <a:cs typeface="Times New Roman" pitchFamily="18" charset="0"/>
              </a:rPr>
              <a:t>.</a:t>
            </a:r>
            <a:endParaRPr lang="en-US" dirty="0" smtClean="0">
              <a:latin typeface="Calibri" pitchFamily="34" charset="0"/>
              <a:ea typeface="Calibri" pitchFamily="34" charset="0"/>
              <a:cs typeface="Times New Roman" pitchFamily="18" charset="0"/>
            </a:endParaRPr>
          </a:p>
          <a:p>
            <a:pPr lvl="0" algn="just" defTabSz="914400" eaLnBrk="0" fontAlgn="base" hangingPunct="0">
              <a:spcBef>
                <a:spcPct val="0"/>
              </a:spcBef>
              <a:spcAft>
                <a:spcPct val="0"/>
              </a:spcAft>
              <a:buFontTx/>
              <a:buChar char="•"/>
            </a:pPr>
            <a:r>
              <a:rPr lang="id-ID" dirty="0" smtClean="0">
                <a:latin typeface="Calibri" pitchFamily="34" charset="0"/>
                <a:ea typeface="Calibri" pitchFamily="34" charset="0"/>
                <a:cs typeface="Times New Roman" pitchFamily="18" charset="0"/>
              </a:rPr>
              <a:t>Metode </a:t>
            </a:r>
            <a:r>
              <a:rPr lang="id-ID" dirty="0">
                <a:latin typeface="Calibri" pitchFamily="34" charset="0"/>
                <a:ea typeface="Calibri" pitchFamily="34" charset="0"/>
                <a:cs typeface="Times New Roman" pitchFamily="18" charset="0"/>
              </a:rPr>
              <a:t>Item Based Collaborative Filtering pada sistem rekomendasi cerdas yang digunakan pada E-commerce yang bertujuan untuk memberikan rekomendasi pada pelanggan dalam memilih barang yang akan dibeli. Matriks direpesentasikan sebagai tabel yang berisi nilai rating dari setiap pelanggan yang telah membeli suatu barang tertentu.</a:t>
            </a:r>
            <a:endParaRPr lang="en-US" sz="1600" dirty="0">
              <a:latin typeface="Arial" pitchFamily="34" charset="0"/>
              <a:cs typeface="Arial" pitchFamily="34" charset="0"/>
            </a:endParaRPr>
          </a:p>
          <a:p>
            <a:pPr lvl="0" algn="just" defTabSz="914400" eaLnBrk="0" fontAlgn="base" hangingPunct="0">
              <a:spcBef>
                <a:spcPct val="0"/>
              </a:spcBef>
              <a:spcAft>
                <a:spcPct val="0"/>
              </a:spcAft>
              <a:buFontTx/>
              <a:buChar char="•"/>
            </a:pPr>
            <a:r>
              <a:rPr lang="id-ID" dirty="0">
                <a:latin typeface="Calibri" pitchFamily="34" charset="0"/>
                <a:ea typeface="Calibri" pitchFamily="34" charset="0"/>
                <a:cs typeface="Times New Roman" pitchFamily="18" charset="0"/>
              </a:rPr>
              <a:t>Matrik Probabilitas Transisi pada Rantai Markov. Salah satu penerapnnya adalah untuk mengetahui peralihan pelanggan akibat iklan, promosi ataupun harga dari produk sejenis dengan beberapa merek tertentu.</a:t>
            </a:r>
            <a:endParaRPr lang="en-US" sz="1600" dirty="0">
              <a:latin typeface="Arial" pitchFamily="34" charset="0"/>
              <a:cs typeface="Arial" pitchFamily="34" charset="0"/>
            </a:endParaRPr>
          </a:p>
          <a:p>
            <a:pPr lvl="0" algn="just" defTabSz="914400" eaLnBrk="0" fontAlgn="base" hangingPunct="0">
              <a:spcBef>
                <a:spcPct val="0"/>
              </a:spcBef>
              <a:spcAft>
                <a:spcPct val="0"/>
              </a:spcAft>
              <a:buFontTx/>
              <a:buChar char="•"/>
            </a:pPr>
            <a:r>
              <a:rPr lang="id-ID" dirty="0">
                <a:latin typeface="Calibri" pitchFamily="34" charset="0"/>
                <a:ea typeface="Calibri" pitchFamily="34" charset="0"/>
                <a:cs typeface="Times New Roman" pitchFamily="18" charset="0"/>
              </a:rPr>
              <a:t>Metode Analytic Heararcy Process yang digunakan dalam Sistem Pengambilan Keputusan.</a:t>
            </a:r>
            <a:endParaRPr lang="en-US" sz="1600" dirty="0">
              <a:latin typeface="Arial" pitchFamily="34" charset="0"/>
              <a:cs typeface="Arial" pitchFamily="34" charset="0"/>
            </a:endParaRPr>
          </a:p>
          <a:p>
            <a:pPr lvl="0" algn="just" defTabSz="914400" eaLnBrk="0" fontAlgn="base" hangingPunct="0">
              <a:spcBef>
                <a:spcPct val="0"/>
              </a:spcBef>
              <a:spcAft>
                <a:spcPct val="0"/>
              </a:spcAft>
              <a:buFontTx/>
              <a:buChar char="•"/>
            </a:pPr>
            <a:r>
              <a:rPr lang="id-ID" dirty="0">
                <a:latin typeface="Calibri" pitchFamily="34" charset="0"/>
                <a:ea typeface="Calibri" pitchFamily="34" charset="0"/>
                <a:cs typeface="Times New Roman" pitchFamily="18" charset="0"/>
              </a:rPr>
              <a:t>Metode Artificial Neural Fuzzy pada Artificial Inteligent untuk mengenali alphanumerik.</a:t>
            </a:r>
            <a:endParaRPr lang="en-US" sz="1600" dirty="0">
              <a:latin typeface="Arial" pitchFamily="34" charset="0"/>
              <a:cs typeface="Arial" pitchFamily="34" charset="0"/>
            </a:endParaRPr>
          </a:p>
          <a:p>
            <a:pPr lvl="0" algn="just" defTabSz="914400" eaLnBrk="0" fontAlgn="base" hangingPunct="0">
              <a:spcBef>
                <a:spcPct val="0"/>
              </a:spcBef>
              <a:spcAft>
                <a:spcPct val="0"/>
              </a:spcAft>
              <a:buFontTx/>
              <a:buChar char="•"/>
            </a:pPr>
            <a:r>
              <a:rPr lang="id-ID" dirty="0">
                <a:latin typeface="Calibri" pitchFamily="34" charset="0"/>
                <a:ea typeface="Calibri" pitchFamily="34" charset="0"/>
                <a:cs typeface="Times New Roman" pitchFamily="18" charset="0"/>
              </a:rPr>
              <a:t>Enkripsi Data dalam Security.</a:t>
            </a:r>
            <a:endParaRPr lang="en-US" sz="1600" dirty="0">
              <a:latin typeface="Arial" pitchFamily="34" charset="0"/>
              <a:cs typeface="Arial" pitchFamily="34" charset="0"/>
            </a:endParaRPr>
          </a:p>
          <a:p>
            <a:pPr lvl="0" algn="just" defTabSz="914400" eaLnBrk="0" fontAlgn="base" hangingPunct="0">
              <a:spcBef>
                <a:spcPct val="0"/>
              </a:spcBef>
              <a:spcAft>
                <a:spcPct val="0"/>
              </a:spcAft>
              <a:buFontTx/>
              <a:buChar char="•"/>
            </a:pPr>
            <a:r>
              <a:rPr lang="id-ID" dirty="0">
                <a:latin typeface="Calibri" pitchFamily="34" charset="0"/>
                <a:ea typeface="Calibri" pitchFamily="34" charset="0"/>
                <a:cs typeface="Times New Roman" pitchFamily="18" charset="0"/>
              </a:rPr>
              <a:t>Pemrosesan sinyal mengubah sinyal dari analog menjadi digital.</a:t>
            </a:r>
            <a:endParaRPr lang="id-ID" sz="2800" dirty="0">
              <a:latin typeface="Arial" pitchFamily="34" charset="0"/>
              <a:cs typeface="Arial" pitchFamily="34" charset="0"/>
            </a:endParaRPr>
          </a:p>
        </p:txBody>
      </p:sp>
      <p:pic>
        <p:nvPicPr>
          <p:cNvPr id="12" name="Picture 118" descr="Description: edge detec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1990" y="1051010"/>
            <a:ext cx="5436973"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204225"/>
      </p:ext>
    </p:extLst>
  </p:cSld>
  <p:clrMapOvr>
    <a:masterClrMapping/>
  </p:clrMapOvr>
  <p:transition spd="slow">
    <p:comb/>
    <p:sndAc>
      <p:stSnd>
        <p:snd r:embed="rId3" name="hammer.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6247" y="642540"/>
            <a:ext cx="8116864" cy="4760278"/>
          </a:xfrm>
          <a:prstGeom prst="rect">
            <a:avLst/>
          </a:prstGeom>
        </p:spPr>
        <p:txBody>
          <a:bodyPr wrap="square">
            <a:spAutoFit/>
          </a:bodyPr>
          <a:lstStyle/>
          <a:p>
            <a:pPr marL="533400" indent="-533400"/>
            <a:endParaRPr lang="en-US" sz="2400" dirty="0" smtClean="0">
              <a:solidFill>
                <a:prstClr val="black"/>
              </a:solidFill>
            </a:endParaRPr>
          </a:p>
          <a:p>
            <a:pPr marL="533400" indent="-533400"/>
            <a:r>
              <a:rPr lang="en-US" sz="2800" b="1" dirty="0" err="1" smtClean="0">
                <a:solidFill>
                  <a:prstClr val="black"/>
                </a:solidFill>
              </a:rPr>
              <a:t>Bentuk</a:t>
            </a:r>
            <a:r>
              <a:rPr lang="en-US" sz="2800" b="1" dirty="0" smtClean="0">
                <a:solidFill>
                  <a:prstClr val="black"/>
                </a:solidFill>
              </a:rPr>
              <a:t> </a:t>
            </a:r>
            <a:r>
              <a:rPr lang="en-US" sz="2800" b="1" dirty="0" err="1" smtClean="0">
                <a:solidFill>
                  <a:prstClr val="black"/>
                </a:solidFill>
              </a:rPr>
              <a:t>Umum</a:t>
            </a:r>
            <a:endParaRPr lang="en-US" sz="2800" b="1" dirty="0">
              <a:solidFill>
                <a:prstClr val="black"/>
              </a:solidFill>
            </a:endParaRPr>
          </a:p>
          <a:p>
            <a:pPr marL="533400" indent="-533400"/>
            <a:endParaRPr lang="en-US" sz="2600" dirty="0">
              <a:solidFill>
                <a:prstClr val="black"/>
              </a:solidFill>
            </a:endParaRPr>
          </a:p>
          <a:p>
            <a:pPr marL="533400" indent="-533400"/>
            <a:r>
              <a:rPr lang="en-US" sz="2600" dirty="0" err="1">
                <a:solidFill>
                  <a:prstClr val="black"/>
                </a:solidFill>
              </a:rPr>
              <a:t>Elemen</a:t>
            </a:r>
            <a:r>
              <a:rPr lang="en-US" sz="2600" dirty="0">
                <a:solidFill>
                  <a:prstClr val="black"/>
                </a:solidFill>
              </a:rPr>
              <a:t> </a:t>
            </a:r>
            <a:r>
              <a:rPr lang="en-US" sz="2600" dirty="0" err="1">
                <a:solidFill>
                  <a:prstClr val="black"/>
                </a:solidFill>
              </a:rPr>
              <a:t>matriks</a:t>
            </a:r>
            <a:r>
              <a:rPr lang="en-US" sz="2600" dirty="0">
                <a:solidFill>
                  <a:prstClr val="black"/>
                </a:solidFill>
              </a:rPr>
              <a:t> : </a:t>
            </a:r>
            <a:r>
              <a:rPr lang="en-US" sz="2600" dirty="0" err="1">
                <a:solidFill>
                  <a:prstClr val="black"/>
                </a:solidFill>
              </a:rPr>
              <a:t>a</a:t>
            </a:r>
            <a:r>
              <a:rPr lang="en-US" sz="2600" baseline="-25000" dirty="0" err="1">
                <a:solidFill>
                  <a:prstClr val="black"/>
                </a:solidFill>
              </a:rPr>
              <a:t>ij</a:t>
            </a:r>
            <a:endParaRPr lang="en-US" sz="2600" baseline="-25000" dirty="0">
              <a:solidFill>
                <a:prstClr val="black"/>
              </a:solidFill>
            </a:endParaRPr>
          </a:p>
          <a:p>
            <a:pPr marL="533400" indent="-533400"/>
            <a:r>
              <a:rPr lang="en-US" sz="2600" dirty="0" err="1">
                <a:solidFill>
                  <a:prstClr val="black"/>
                </a:solidFill>
              </a:rPr>
              <a:t>Susunan</a:t>
            </a:r>
            <a:r>
              <a:rPr lang="en-US" sz="2600" dirty="0">
                <a:solidFill>
                  <a:prstClr val="black"/>
                </a:solidFill>
              </a:rPr>
              <a:t> </a:t>
            </a:r>
            <a:r>
              <a:rPr lang="en-US" sz="2600" dirty="0" err="1">
                <a:solidFill>
                  <a:prstClr val="black"/>
                </a:solidFill>
              </a:rPr>
              <a:t>bilangan</a:t>
            </a:r>
            <a:r>
              <a:rPr lang="en-US" sz="2600" dirty="0">
                <a:solidFill>
                  <a:prstClr val="black"/>
                </a:solidFill>
              </a:rPr>
              <a:t> </a:t>
            </a:r>
            <a:r>
              <a:rPr lang="en-US" sz="2600" dirty="0" err="1" smtClean="0">
                <a:solidFill>
                  <a:prstClr val="black"/>
                </a:solidFill>
              </a:rPr>
              <a:t>atau</a:t>
            </a:r>
            <a:r>
              <a:rPr lang="en-US" sz="2600" dirty="0" smtClean="0">
                <a:solidFill>
                  <a:prstClr val="black"/>
                </a:solidFill>
              </a:rPr>
              <a:t> </a:t>
            </a:r>
            <a:r>
              <a:rPr lang="en-US" sz="2600" dirty="0" err="1" smtClean="0">
                <a:solidFill>
                  <a:prstClr val="black"/>
                </a:solidFill>
              </a:rPr>
              <a:t>nilai</a:t>
            </a:r>
            <a:r>
              <a:rPr lang="en-US" sz="2600" dirty="0" smtClean="0">
                <a:solidFill>
                  <a:prstClr val="black"/>
                </a:solidFill>
              </a:rPr>
              <a:t>  </a:t>
            </a:r>
            <a:r>
              <a:rPr lang="en-US" sz="2600" dirty="0" err="1">
                <a:solidFill>
                  <a:prstClr val="black"/>
                </a:solidFill>
              </a:rPr>
              <a:t>a</a:t>
            </a:r>
            <a:r>
              <a:rPr lang="en-US" sz="2600" baseline="-25000" dirty="0" err="1">
                <a:solidFill>
                  <a:prstClr val="black"/>
                </a:solidFill>
              </a:rPr>
              <a:t>ij</a:t>
            </a:r>
            <a:r>
              <a:rPr lang="en-US" sz="2600" baseline="-25000" dirty="0">
                <a:solidFill>
                  <a:prstClr val="black"/>
                </a:solidFill>
              </a:rPr>
              <a:t> </a:t>
            </a:r>
            <a:endParaRPr lang="en-US" sz="2600" baseline="-25000" dirty="0" smtClean="0">
              <a:solidFill>
                <a:prstClr val="black"/>
              </a:solidFill>
            </a:endParaRPr>
          </a:p>
          <a:p>
            <a:pPr marL="533400" indent="-533400"/>
            <a:r>
              <a:rPr lang="en-US" sz="2600" dirty="0" smtClean="0">
                <a:solidFill>
                  <a:prstClr val="black"/>
                </a:solidFill>
              </a:rPr>
              <a:t>{</a:t>
            </a:r>
            <a:r>
              <a:rPr lang="en-US" sz="2600" dirty="0" err="1">
                <a:solidFill>
                  <a:prstClr val="black"/>
                </a:solidFill>
              </a:rPr>
              <a:t>bilangan</a:t>
            </a:r>
            <a:r>
              <a:rPr lang="en-US" sz="2600" dirty="0">
                <a:solidFill>
                  <a:prstClr val="black"/>
                </a:solidFill>
              </a:rPr>
              <a:t> </a:t>
            </a:r>
            <a:r>
              <a:rPr lang="en-US" sz="2600" dirty="0" err="1" smtClean="0">
                <a:solidFill>
                  <a:prstClr val="black"/>
                </a:solidFill>
              </a:rPr>
              <a:t>ral</a:t>
            </a:r>
            <a:r>
              <a:rPr lang="en-US" sz="2600" dirty="0" smtClean="0">
                <a:solidFill>
                  <a:prstClr val="black"/>
                </a:solidFill>
              </a:rPr>
              <a:t> </a:t>
            </a:r>
            <a:r>
              <a:rPr lang="en-US" sz="2600" dirty="0" err="1">
                <a:solidFill>
                  <a:prstClr val="black"/>
                </a:solidFill>
              </a:rPr>
              <a:t>atau</a:t>
            </a:r>
            <a:r>
              <a:rPr lang="en-US" sz="2600" dirty="0">
                <a:solidFill>
                  <a:prstClr val="black"/>
                </a:solidFill>
              </a:rPr>
              <a:t> </a:t>
            </a:r>
            <a:r>
              <a:rPr lang="en-US" sz="2600" dirty="0" err="1">
                <a:solidFill>
                  <a:prstClr val="black"/>
                </a:solidFill>
              </a:rPr>
              <a:t>kompleks</a:t>
            </a:r>
            <a:r>
              <a:rPr lang="en-US" sz="2600" dirty="0">
                <a:solidFill>
                  <a:prstClr val="black"/>
                </a:solidFill>
              </a:rPr>
              <a:t>}</a:t>
            </a:r>
            <a:endParaRPr lang="en-US" sz="2600" baseline="-25000" dirty="0">
              <a:solidFill>
                <a:prstClr val="black"/>
              </a:solidFill>
            </a:endParaRPr>
          </a:p>
          <a:p>
            <a:pPr marL="533400" indent="-533400"/>
            <a:r>
              <a:rPr lang="en-US" sz="2600" dirty="0" err="1">
                <a:solidFill>
                  <a:prstClr val="black"/>
                </a:solidFill>
              </a:rPr>
              <a:t>Ukuran</a:t>
            </a:r>
            <a:r>
              <a:rPr lang="en-US" sz="2600" dirty="0">
                <a:solidFill>
                  <a:prstClr val="black"/>
                </a:solidFill>
              </a:rPr>
              <a:t> </a:t>
            </a:r>
            <a:r>
              <a:rPr lang="en-US" sz="2600" dirty="0" err="1">
                <a:solidFill>
                  <a:prstClr val="black"/>
                </a:solidFill>
              </a:rPr>
              <a:t>matriks</a:t>
            </a:r>
            <a:r>
              <a:rPr lang="en-US" sz="2600" dirty="0">
                <a:solidFill>
                  <a:prstClr val="black"/>
                </a:solidFill>
              </a:rPr>
              <a:t> :</a:t>
            </a:r>
          </a:p>
          <a:p>
            <a:pPr marL="533400" indent="-533400"/>
            <a:r>
              <a:rPr lang="en-US" sz="2600" dirty="0" err="1">
                <a:solidFill>
                  <a:prstClr val="black"/>
                </a:solidFill>
              </a:rPr>
              <a:t>Jumlah</a:t>
            </a:r>
            <a:r>
              <a:rPr lang="en-US" sz="2600" dirty="0">
                <a:solidFill>
                  <a:prstClr val="black"/>
                </a:solidFill>
              </a:rPr>
              <a:t> </a:t>
            </a:r>
            <a:r>
              <a:rPr lang="en-US" sz="2600" dirty="0" err="1">
                <a:solidFill>
                  <a:prstClr val="black"/>
                </a:solidFill>
              </a:rPr>
              <a:t>baris</a:t>
            </a:r>
            <a:r>
              <a:rPr lang="en-US" sz="2600" dirty="0">
                <a:solidFill>
                  <a:prstClr val="black"/>
                </a:solidFill>
              </a:rPr>
              <a:t> : m</a:t>
            </a:r>
          </a:p>
          <a:p>
            <a:pPr marL="533400" indent="-533400"/>
            <a:r>
              <a:rPr lang="en-US" sz="2600" dirty="0" err="1">
                <a:solidFill>
                  <a:prstClr val="black"/>
                </a:solidFill>
              </a:rPr>
              <a:t>Jumlah</a:t>
            </a:r>
            <a:r>
              <a:rPr lang="en-US" sz="2600" dirty="0">
                <a:solidFill>
                  <a:prstClr val="black"/>
                </a:solidFill>
              </a:rPr>
              <a:t> </a:t>
            </a:r>
            <a:r>
              <a:rPr lang="en-US" sz="2600" dirty="0" err="1">
                <a:solidFill>
                  <a:prstClr val="black"/>
                </a:solidFill>
              </a:rPr>
              <a:t>kolom</a:t>
            </a:r>
            <a:r>
              <a:rPr lang="en-US" sz="2600" dirty="0">
                <a:solidFill>
                  <a:prstClr val="black"/>
                </a:solidFill>
              </a:rPr>
              <a:t> : n</a:t>
            </a:r>
          </a:p>
          <a:p>
            <a:pPr marL="533400" indent="-533400"/>
            <a:r>
              <a:rPr lang="en-US" sz="2600" dirty="0" err="1">
                <a:solidFill>
                  <a:prstClr val="black"/>
                </a:solidFill>
              </a:rPr>
              <a:t>Ordo</a:t>
            </a:r>
            <a:r>
              <a:rPr lang="en-US" sz="2600" dirty="0">
                <a:solidFill>
                  <a:prstClr val="black"/>
                </a:solidFill>
              </a:rPr>
              <a:t> </a:t>
            </a:r>
            <a:r>
              <a:rPr lang="en-US" sz="2600" dirty="0" err="1">
                <a:solidFill>
                  <a:prstClr val="black"/>
                </a:solidFill>
              </a:rPr>
              <a:t>atau</a:t>
            </a:r>
            <a:r>
              <a:rPr lang="en-US" sz="2600" dirty="0">
                <a:solidFill>
                  <a:prstClr val="black"/>
                </a:solidFill>
              </a:rPr>
              <a:t> </a:t>
            </a:r>
            <a:r>
              <a:rPr lang="en-US" sz="2600" dirty="0" err="1">
                <a:solidFill>
                  <a:prstClr val="black"/>
                </a:solidFill>
              </a:rPr>
              <a:t>ukuran</a:t>
            </a:r>
            <a:r>
              <a:rPr lang="en-US" sz="2600" dirty="0">
                <a:solidFill>
                  <a:prstClr val="black"/>
                </a:solidFill>
              </a:rPr>
              <a:t> </a:t>
            </a:r>
            <a:r>
              <a:rPr lang="en-US" sz="2600" dirty="0" err="1">
                <a:solidFill>
                  <a:prstClr val="black"/>
                </a:solidFill>
              </a:rPr>
              <a:t>matriks</a:t>
            </a:r>
            <a:r>
              <a:rPr lang="en-US" sz="2600" dirty="0">
                <a:solidFill>
                  <a:prstClr val="black"/>
                </a:solidFill>
              </a:rPr>
              <a:t> : m x n</a:t>
            </a:r>
          </a:p>
          <a:p>
            <a:pPr marL="533400" indent="-533400"/>
            <a:r>
              <a:rPr lang="en-US" sz="2600" dirty="0" err="1">
                <a:solidFill>
                  <a:prstClr val="black"/>
                </a:solidFill>
              </a:rPr>
              <a:t>Elemen-elemen</a:t>
            </a:r>
            <a:r>
              <a:rPr lang="en-US" sz="2600" dirty="0">
                <a:solidFill>
                  <a:prstClr val="black"/>
                </a:solidFill>
              </a:rPr>
              <a:t> diagonal : a</a:t>
            </a:r>
            <a:r>
              <a:rPr lang="en-US" sz="2600" baseline="-25000" dirty="0">
                <a:solidFill>
                  <a:prstClr val="black"/>
                </a:solidFill>
              </a:rPr>
              <a:t>11</a:t>
            </a:r>
            <a:r>
              <a:rPr lang="en-US" sz="2600" dirty="0">
                <a:solidFill>
                  <a:prstClr val="black"/>
                </a:solidFill>
              </a:rPr>
              <a:t>, a</a:t>
            </a:r>
            <a:r>
              <a:rPr lang="en-US" sz="2600" baseline="-25000" dirty="0">
                <a:solidFill>
                  <a:prstClr val="black"/>
                </a:solidFill>
              </a:rPr>
              <a:t>22</a:t>
            </a:r>
            <a:r>
              <a:rPr lang="en-US" sz="2600" dirty="0">
                <a:solidFill>
                  <a:prstClr val="black"/>
                </a:solidFill>
              </a:rPr>
              <a:t>,….,</a:t>
            </a:r>
            <a:r>
              <a:rPr lang="en-US" sz="2600" dirty="0" err="1" smtClean="0">
                <a:solidFill>
                  <a:prstClr val="black"/>
                </a:solidFill>
              </a:rPr>
              <a:t>a</a:t>
            </a:r>
            <a:r>
              <a:rPr lang="en-US" sz="2600" baseline="-25000" dirty="0" err="1" smtClean="0">
                <a:solidFill>
                  <a:prstClr val="black"/>
                </a:solidFill>
              </a:rPr>
              <a:t>nn</a:t>
            </a:r>
            <a:r>
              <a:rPr lang="en-US" sz="2600" dirty="0" smtClean="0">
                <a:solidFill>
                  <a:prstClr val="black"/>
                </a:solidFill>
              </a:rPr>
              <a:t>:</a:t>
            </a:r>
          </a:p>
          <a:p>
            <a:pPr marL="533400" indent="-533400"/>
            <a:endParaRPr lang="en-US" sz="2600" baseline="-25000" dirty="0">
              <a:solidFill>
                <a:prstClr val="black"/>
              </a:solidFill>
            </a:endParaRPr>
          </a:p>
        </p:txBody>
      </p:sp>
      <p:graphicFrame>
        <p:nvGraphicFramePr>
          <p:cNvPr id="3" name="Object 4"/>
          <p:cNvGraphicFramePr>
            <a:graphicFrameLocks noChangeAspect="1"/>
          </p:cNvGraphicFramePr>
          <p:nvPr>
            <p:extLst>
              <p:ext uri="{D42A27DB-BD31-4B8C-83A1-F6EECF244321}">
                <p14:modId xmlns:p14="http://schemas.microsoft.com/office/powerpoint/2010/main" val="3451978850"/>
              </p:ext>
            </p:extLst>
          </p:nvPr>
        </p:nvGraphicFramePr>
        <p:xfrm>
          <a:off x="7264379" y="1926823"/>
          <a:ext cx="2886074" cy="1958795"/>
        </p:xfrm>
        <a:graphic>
          <a:graphicData uri="http://schemas.openxmlformats.org/presentationml/2006/ole">
            <mc:AlternateContent xmlns:mc="http://schemas.openxmlformats.org/markup-compatibility/2006">
              <mc:Choice xmlns:v="urn:schemas-microsoft-com:vml" Requires="v">
                <p:oleObj spid="_x0000_s18442" name="Microsoft Equation 3.0" r:id="rId4" imgW="1384300" imgH="939800" progId="Equation.3">
                  <p:embed/>
                </p:oleObj>
              </mc:Choice>
              <mc:Fallback>
                <p:oleObj name="Microsoft Equation 3.0" r:id="rId4" imgW="1384300" imgH="939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4379" y="1926823"/>
                        <a:ext cx="2886074" cy="19587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Action Button: Beginning 8">
            <a:hlinkClick r:id="" action="ppaction://hlinkshowjump?jump=previousslide" highlightClick="1"/>
          </p:cNvPr>
          <p:cNvSpPr/>
          <p:nvPr/>
        </p:nvSpPr>
        <p:spPr>
          <a:xfrm>
            <a:off x="9481457" y="6157685"/>
            <a:ext cx="457200" cy="457200"/>
          </a:xfrm>
          <a:prstGeom prst="actionButtonBeginning">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
        <p:nvSpPr>
          <p:cNvPr id="10" name="Action Button: Home 9">
            <a:hlinkClick r:id="rId6" action="ppaction://hlinksldjump" highlightClick="1"/>
          </p:cNvPr>
          <p:cNvSpPr/>
          <p:nvPr/>
        </p:nvSpPr>
        <p:spPr>
          <a:xfrm>
            <a:off x="10014857" y="6157686"/>
            <a:ext cx="457200" cy="457200"/>
          </a:xfrm>
          <a:prstGeom prst="actionButtonHom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
        <p:nvSpPr>
          <p:cNvPr id="11" name="Action Button: End 10">
            <a:hlinkClick r:id="" action="ppaction://hlinkshowjump?jump=nextslide" highlightClick="1"/>
          </p:cNvPr>
          <p:cNvSpPr/>
          <p:nvPr/>
        </p:nvSpPr>
        <p:spPr>
          <a:xfrm>
            <a:off x="10562771" y="6172200"/>
            <a:ext cx="457200" cy="457200"/>
          </a:xfrm>
          <a:prstGeom prst="actionButtonEnd">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840081978"/>
      </p:ext>
    </p:extLst>
  </p:cSld>
  <p:clrMapOvr>
    <a:masterClrMapping/>
  </p:clrMapOvr>
  <p:transition spd="slow">
    <p:wedge/>
    <p:sndAc>
      <p:stSnd>
        <p:snd r:embed="rId3" name="drumroll.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loud 21"/>
          <p:cNvSpPr/>
          <p:nvPr/>
        </p:nvSpPr>
        <p:spPr>
          <a:xfrm rot="5400000">
            <a:off x="4713176" y="1848602"/>
            <a:ext cx="1102673" cy="716461"/>
          </a:xfrm>
          <a:prstGeom prst="cloud">
            <a:avLst/>
          </a:prstGeom>
          <a:solidFill>
            <a:schemeClr val="accent6"/>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loud 19"/>
          <p:cNvSpPr/>
          <p:nvPr/>
        </p:nvSpPr>
        <p:spPr>
          <a:xfrm>
            <a:off x="5021942" y="1634142"/>
            <a:ext cx="2380344" cy="652094"/>
          </a:xfrm>
          <a:prstGeom prst="cloud">
            <a:avLst/>
          </a:prstGeom>
          <a:solidFill>
            <a:schemeClr val="accent6"/>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2886839" y="1787044"/>
            <a:ext cx="6815669" cy="1515533"/>
          </a:xfrm>
        </p:spPr>
        <p:txBody>
          <a:bodyPr/>
          <a:lstStyle/>
          <a:p>
            <a:pPr algn="l"/>
            <a:r>
              <a:rPr lang="en-US" sz="3200" dirty="0" err="1" smtClean="0"/>
              <a:t>Contoh</a:t>
            </a:r>
            <a:r>
              <a:rPr lang="en-US" sz="3200" dirty="0" smtClean="0"/>
              <a:t> : </a:t>
            </a:r>
            <a:br>
              <a:rPr lang="en-US" sz="3200" dirty="0" smtClean="0"/>
            </a:br>
            <a:r>
              <a:rPr lang="en-US" sz="3200" dirty="0" err="1" smtClean="0"/>
              <a:t>Matriks</a:t>
            </a:r>
            <a:r>
              <a:rPr lang="en-US" sz="3200" dirty="0" smtClean="0"/>
              <a:t> A =  </a:t>
            </a:r>
            <a:r>
              <a:rPr lang="en-US" sz="3600" dirty="0" smtClean="0"/>
              <a:t>1      2      3</a:t>
            </a:r>
            <a:br>
              <a:rPr lang="en-US" sz="3600" dirty="0" smtClean="0"/>
            </a:br>
            <a:r>
              <a:rPr lang="en-US" sz="3600" dirty="0" smtClean="0"/>
              <a:t>                          5       6</a:t>
            </a:r>
            <a:br>
              <a:rPr lang="en-US" sz="3600" dirty="0" smtClean="0"/>
            </a:br>
            <a:endParaRPr lang="en-US" sz="3600" dirty="0"/>
          </a:p>
        </p:txBody>
      </p:sp>
      <p:sp>
        <p:nvSpPr>
          <p:cNvPr id="3" name="Subtitle 2"/>
          <p:cNvSpPr>
            <a:spLocks noGrp="1"/>
          </p:cNvSpPr>
          <p:nvPr>
            <p:ph type="subTitle" idx="1"/>
          </p:nvPr>
        </p:nvSpPr>
        <p:spPr>
          <a:xfrm>
            <a:off x="2593007" y="3846691"/>
            <a:ext cx="6815669" cy="1320802"/>
          </a:xfrm>
        </p:spPr>
        <p:txBody>
          <a:bodyPr>
            <a:normAutofit fontScale="92500" lnSpcReduction="10000"/>
          </a:bodyPr>
          <a:lstStyle/>
          <a:p>
            <a:pPr algn="l"/>
            <a:endParaRPr lang="en-US" dirty="0" smtClean="0"/>
          </a:p>
          <a:p>
            <a:pPr marL="342900" indent="-342900" algn="l">
              <a:buFont typeface="Wingdings" panose="05000000000000000000" pitchFamily="2" charset="2"/>
              <a:buChar char="q"/>
            </a:pPr>
            <a:r>
              <a:rPr lang="en-US" sz="2400" dirty="0" smtClean="0"/>
              <a:t>         </a:t>
            </a:r>
            <a:r>
              <a:rPr lang="en-US" sz="2400" dirty="0" err="1" smtClean="0"/>
              <a:t>adalah</a:t>
            </a:r>
            <a:r>
              <a:rPr lang="en-US" sz="2400" dirty="0" smtClean="0"/>
              <a:t> </a:t>
            </a:r>
            <a:r>
              <a:rPr lang="en-US" sz="2400" dirty="0" err="1" smtClean="0"/>
              <a:t>elemen</a:t>
            </a:r>
            <a:r>
              <a:rPr lang="en-US" sz="2400" dirty="0" smtClean="0"/>
              <a:t> </a:t>
            </a:r>
            <a:r>
              <a:rPr lang="en-US" sz="2400" dirty="0" err="1" smtClean="0"/>
              <a:t>baris</a:t>
            </a:r>
            <a:r>
              <a:rPr lang="en-US" sz="2400" dirty="0" smtClean="0"/>
              <a:t> </a:t>
            </a:r>
            <a:r>
              <a:rPr lang="en-US" sz="2400" dirty="0" err="1" smtClean="0"/>
              <a:t>ke</a:t>
            </a:r>
            <a:r>
              <a:rPr lang="en-US" sz="2400" dirty="0" smtClean="0"/>
              <a:t> – 2 </a:t>
            </a:r>
            <a:r>
              <a:rPr lang="en-US" sz="2400" dirty="0" err="1" smtClean="0"/>
              <a:t>kolom</a:t>
            </a:r>
            <a:r>
              <a:rPr lang="en-US" sz="2400" dirty="0" smtClean="0"/>
              <a:t> </a:t>
            </a:r>
            <a:r>
              <a:rPr lang="en-US" sz="2400" dirty="0" err="1" smtClean="0"/>
              <a:t>ke</a:t>
            </a:r>
            <a:r>
              <a:rPr lang="en-US" sz="2400" dirty="0" smtClean="0"/>
              <a:t> -1</a:t>
            </a:r>
          </a:p>
          <a:p>
            <a:pPr marL="342900" indent="-342900" algn="l">
              <a:buFont typeface="Wingdings" panose="05000000000000000000" pitchFamily="2" charset="2"/>
              <a:buChar char="q"/>
            </a:pPr>
            <a:r>
              <a:rPr lang="en-US" sz="2400" dirty="0" err="1" smtClean="0"/>
              <a:t>Matriks</a:t>
            </a:r>
            <a:r>
              <a:rPr lang="en-US" sz="2400" dirty="0" smtClean="0"/>
              <a:t> A </a:t>
            </a:r>
            <a:r>
              <a:rPr lang="en-US" sz="2400" dirty="0" err="1" smtClean="0"/>
              <a:t>berordo</a:t>
            </a:r>
            <a:r>
              <a:rPr lang="en-US" sz="2400" dirty="0" smtClean="0"/>
              <a:t> 2 X  3</a:t>
            </a:r>
            <a:endParaRPr lang="en-US" sz="2400" dirty="0"/>
          </a:p>
        </p:txBody>
      </p:sp>
      <p:sp>
        <p:nvSpPr>
          <p:cNvPr id="4" name="Double Bracket 3"/>
          <p:cNvSpPr/>
          <p:nvPr/>
        </p:nvSpPr>
        <p:spPr>
          <a:xfrm>
            <a:off x="5021942" y="1731336"/>
            <a:ext cx="2380344" cy="1115789"/>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 name="Right Arrow 4"/>
          <p:cNvSpPr/>
          <p:nvPr/>
        </p:nvSpPr>
        <p:spPr>
          <a:xfrm>
            <a:off x="7250489" y="1871131"/>
            <a:ext cx="653143" cy="261257"/>
          </a:xfrm>
          <a:prstGeom prst="rightArrow">
            <a:avLst/>
          </a:prstGeom>
          <a:solidFill>
            <a:schemeClr val="accent5">
              <a:lumMod val="75000"/>
            </a:schemeClr>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ight Arrow 5"/>
          <p:cNvSpPr/>
          <p:nvPr/>
        </p:nvSpPr>
        <p:spPr>
          <a:xfrm rot="5400000">
            <a:off x="6734892" y="3145327"/>
            <a:ext cx="816732" cy="207809"/>
          </a:xfrm>
          <a:prstGeom prst="rightArrow">
            <a:avLst/>
          </a:prstGeom>
          <a:solidFill>
            <a:schemeClr val="accent6">
              <a:lumMod val="75000"/>
            </a:schemeClr>
          </a:solidFill>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ight Arrow 6"/>
          <p:cNvSpPr/>
          <p:nvPr/>
        </p:nvSpPr>
        <p:spPr>
          <a:xfrm>
            <a:off x="7247163" y="2403321"/>
            <a:ext cx="653143" cy="261257"/>
          </a:xfrm>
          <a:prstGeom prst="rightArrow">
            <a:avLst/>
          </a:prstGeom>
          <a:solidFill>
            <a:schemeClr val="accent5">
              <a:lumMod val="75000"/>
            </a:schemeClr>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ight Arrow 7"/>
          <p:cNvSpPr/>
          <p:nvPr/>
        </p:nvSpPr>
        <p:spPr>
          <a:xfrm rot="5400000">
            <a:off x="5207507" y="2728559"/>
            <a:ext cx="201552" cy="161283"/>
          </a:xfrm>
          <a:prstGeom prst="rightArrow">
            <a:avLst/>
          </a:prstGeom>
          <a:solidFill>
            <a:schemeClr val="accent6">
              <a:lumMod val="75000"/>
            </a:schemeClr>
          </a:solidFill>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ight Arrow 8"/>
          <p:cNvSpPr/>
          <p:nvPr/>
        </p:nvSpPr>
        <p:spPr>
          <a:xfrm rot="5400000">
            <a:off x="5859244" y="2919493"/>
            <a:ext cx="462136" cy="161069"/>
          </a:xfrm>
          <a:prstGeom prst="rightArrow">
            <a:avLst/>
          </a:prstGeom>
          <a:solidFill>
            <a:schemeClr val="accent6">
              <a:lumMod val="75000"/>
            </a:schemeClr>
          </a:solidFill>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ound Diagonal Corner Rectangle 9"/>
          <p:cNvSpPr/>
          <p:nvPr/>
        </p:nvSpPr>
        <p:spPr>
          <a:xfrm>
            <a:off x="7925553" y="1776391"/>
            <a:ext cx="1831524" cy="512839"/>
          </a:xfrm>
          <a:prstGeom prst="round2DiagRect">
            <a:avLst/>
          </a:prstGeom>
          <a:solidFill>
            <a:schemeClr val="accent6">
              <a:lumMod val="60000"/>
              <a:lumOff val="4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prstClr val="white"/>
                </a:solidFill>
              </a:rPr>
              <a:t>Baris</a:t>
            </a:r>
            <a:r>
              <a:rPr lang="en-US" dirty="0" smtClean="0">
                <a:solidFill>
                  <a:prstClr val="white"/>
                </a:solidFill>
              </a:rPr>
              <a:t> </a:t>
            </a:r>
            <a:r>
              <a:rPr lang="en-US" dirty="0" err="1" smtClean="0">
                <a:solidFill>
                  <a:prstClr val="white"/>
                </a:solidFill>
              </a:rPr>
              <a:t>ke</a:t>
            </a:r>
            <a:r>
              <a:rPr lang="en-US" dirty="0" smtClean="0">
                <a:solidFill>
                  <a:prstClr val="white"/>
                </a:solidFill>
              </a:rPr>
              <a:t> - 1</a:t>
            </a:r>
            <a:endParaRPr lang="en-US" dirty="0">
              <a:solidFill>
                <a:prstClr val="white"/>
              </a:solidFill>
            </a:endParaRPr>
          </a:p>
        </p:txBody>
      </p:sp>
      <p:sp>
        <p:nvSpPr>
          <p:cNvPr id="11" name="Round Diagonal Corner Rectangle 10"/>
          <p:cNvSpPr/>
          <p:nvPr/>
        </p:nvSpPr>
        <p:spPr>
          <a:xfrm>
            <a:off x="7925553" y="2372477"/>
            <a:ext cx="1831524" cy="512839"/>
          </a:xfrm>
          <a:prstGeom prst="round2DiagRect">
            <a:avLst/>
          </a:prstGeom>
          <a:solidFill>
            <a:schemeClr val="accent6">
              <a:lumMod val="60000"/>
              <a:lumOff val="4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prstClr val="white"/>
                </a:solidFill>
              </a:rPr>
              <a:t>Baris</a:t>
            </a:r>
            <a:r>
              <a:rPr lang="en-US" dirty="0" smtClean="0">
                <a:solidFill>
                  <a:prstClr val="white"/>
                </a:solidFill>
              </a:rPr>
              <a:t> </a:t>
            </a:r>
            <a:r>
              <a:rPr lang="en-US" dirty="0" err="1" smtClean="0">
                <a:solidFill>
                  <a:prstClr val="white"/>
                </a:solidFill>
              </a:rPr>
              <a:t>ke</a:t>
            </a:r>
            <a:r>
              <a:rPr lang="en-US" dirty="0" smtClean="0">
                <a:solidFill>
                  <a:prstClr val="white"/>
                </a:solidFill>
              </a:rPr>
              <a:t> - 2</a:t>
            </a:r>
            <a:endParaRPr lang="en-US" dirty="0">
              <a:solidFill>
                <a:prstClr val="white"/>
              </a:solidFill>
            </a:endParaRPr>
          </a:p>
        </p:txBody>
      </p:sp>
      <p:sp>
        <p:nvSpPr>
          <p:cNvPr id="12" name="Round Single Corner Rectangle 11"/>
          <p:cNvSpPr/>
          <p:nvPr/>
        </p:nvSpPr>
        <p:spPr>
          <a:xfrm>
            <a:off x="4057220" y="2915344"/>
            <a:ext cx="1509826" cy="327714"/>
          </a:xfrm>
          <a:prstGeom prst="round1Rect">
            <a:avLst/>
          </a:prstGeom>
          <a:solidFill>
            <a:schemeClr val="accent5">
              <a:lumMod val="75000"/>
            </a:schemeClr>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prstClr val="white"/>
                </a:solidFill>
              </a:rPr>
              <a:t>Kolom</a:t>
            </a:r>
            <a:r>
              <a:rPr lang="en-US" dirty="0" smtClean="0">
                <a:solidFill>
                  <a:prstClr val="white"/>
                </a:solidFill>
              </a:rPr>
              <a:t> </a:t>
            </a:r>
            <a:r>
              <a:rPr lang="en-US" dirty="0" err="1" smtClean="0">
                <a:solidFill>
                  <a:prstClr val="white"/>
                </a:solidFill>
              </a:rPr>
              <a:t>ke</a:t>
            </a:r>
            <a:r>
              <a:rPr lang="en-US" dirty="0" smtClean="0">
                <a:solidFill>
                  <a:prstClr val="white"/>
                </a:solidFill>
              </a:rPr>
              <a:t> -1</a:t>
            </a:r>
            <a:endParaRPr lang="en-US" dirty="0">
              <a:solidFill>
                <a:prstClr val="white"/>
              </a:solidFill>
            </a:endParaRPr>
          </a:p>
        </p:txBody>
      </p:sp>
      <p:sp>
        <p:nvSpPr>
          <p:cNvPr id="13" name="Round Single Corner Rectangle 12"/>
          <p:cNvSpPr/>
          <p:nvPr/>
        </p:nvSpPr>
        <p:spPr>
          <a:xfrm>
            <a:off x="5406887" y="3335576"/>
            <a:ext cx="1502979" cy="322021"/>
          </a:xfrm>
          <a:prstGeom prst="round1Rect">
            <a:avLst/>
          </a:prstGeom>
          <a:solidFill>
            <a:schemeClr val="accent5">
              <a:lumMod val="75000"/>
            </a:schemeClr>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prstClr val="white"/>
                </a:solidFill>
              </a:rPr>
              <a:t>Kolom</a:t>
            </a:r>
            <a:r>
              <a:rPr lang="en-US" dirty="0" smtClean="0">
                <a:solidFill>
                  <a:prstClr val="white"/>
                </a:solidFill>
              </a:rPr>
              <a:t> </a:t>
            </a:r>
            <a:r>
              <a:rPr lang="en-US" dirty="0" err="1" smtClean="0">
                <a:solidFill>
                  <a:prstClr val="white"/>
                </a:solidFill>
              </a:rPr>
              <a:t>ke</a:t>
            </a:r>
            <a:r>
              <a:rPr lang="en-US" dirty="0" smtClean="0">
                <a:solidFill>
                  <a:prstClr val="white"/>
                </a:solidFill>
              </a:rPr>
              <a:t> - 2</a:t>
            </a:r>
            <a:endParaRPr lang="en-US" dirty="0">
              <a:solidFill>
                <a:prstClr val="white"/>
              </a:solidFill>
            </a:endParaRPr>
          </a:p>
        </p:txBody>
      </p:sp>
      <p:sp>
        <p:nvSpPr>
          <p:cNvPr id="14" name="Round Single Corner Rectangle 13"/>
          <p:cNvSpPr/>
          <p:nvPr/>
        </p:nvSpPr>
        <p:spPr>
          <a:xfrm>
            <a:off x="6685721" y="3723594"/>
            <a:ext cx="1649896" cy="305068"/>
          </a:xfrm>
          <a:prstGeom prst="round1Rect">
            <a:avLst/>
          </a:prstGeom>
          <a:solidFill>
            <a:schemeClr val="accent5">
              <a:lumMod val="75000"/>
            </a:schemeClr>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prstClr val="white"/>
                </a:solidFill>
              </a:rPr>
              <a:t>Kolom</a:t>
            </a:r>
            <a:r>
              <a:rPr lang="en-US" dirty="0" smtClean="0">
                <a:solidFill>
                  <a:prstClr val="white"/>
                </a:solidFill>
              </a:rPr>
              <a:t> </a:t>
            </a:r>
            <a:r>
              <a:rPr lang="en-US" dirty="0" err="1" smtClean="0">
                <a:solidFill>
                  <a:prstClr val="white"/>
                </a:solidFill>
              </a:rPr>
              <a:t>ke</a:t>
            </a:r>
            <a:r>
              <a:rPr lang="en-US" dirty="0" smtClean="0">
                <a:solidFill>
                  <a:prstClr val="white"/>
                </a:solidFill>
              </a:rPr>
              <a:t> -3</a:t>
            </a:r>
            <a:endParaRPr lang="en-US" dirty="0">
              <a:solidFill>
                <a:prstClr val="white"/>
              </a:solidFill>
            </a:endParaRPr>
          </a:p>
        </p:txBody>
      </p:sp>
      <p:sp>
        <p:nvSpPr>
          <p:cNvPr id="15" name="Rectangle 14"/>
          <p:cNvSpPr/>
          <p:nvPr/>
        </p:nvSpPr>
        <p:spPr>
          <a:xfrm>
            <a:off x="5051779" y="2249604"/>
            <a:ext cx="457200" cy="41490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prstClr val="black"/>
                </a:solidFill>
              </a:rPr>
              <a:t>4</a:t>
            </a:r>
            <a:endParaRPr lang="en-US" sz="2800" dirty="0">
              <a:solidFill>
                <a:prstClr val="black"/>
              </a:solidFill>
            </a:endParaRPr>
          </a:p>
        </p:txBody>
      </p:sp>
      <p:sp>
        <p:nvSpPr>
          <p:cNvPr id="16" name="Rectangle 15"/>
          <p:cNvSpPr/>
          <p:nvPr/>
        </p:nvSpPr>
        <p:spPr>
          <a:xfrm>
            <a:off x="3140766" y="4206561"/>
            <a:ext cx="384313" cy="41081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prstClr val="black"/>
                </a:solidFill>
              </a:rPr>
              <a:t>4</a:t>
            </a:r>
            <a:endParaRPr lang="en-US" sz="2800" dirty="0">
              <a:solidFill>
                <a:prstClr val="black"/>
              </a:solidFill>
            </a:endParaRPr>
          </a:p>
        </p:txBody>
      </p:sp>
      <p:sp>
        <p:nvSpPr>
          <p:cNvPr id="25" name="Action Button: Beginning 24">
            <a:hlinkClick r:id="" action="ppaction://hlinkshowjump?jump=previousslide" highlightClick="1"/>
          </p:cNvPr>
          <p:cNvSpPr/>
          <p:nvPr/>
        </p:nvSpPr>
        <p:spPr>
          <a:xfrm>
            <a:off x="9481457" y="6157685"/>
            <a:ext cx="457200" cy="457200"/>
          </a:xfrm>
          <a:prstGeom prst="actionButtonBeginning">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
        <p:nvSpPr>
          <p:cNvPr id="29" name="Action Button: Home 28">
            <a:hlinkClick r:id="rId3" action="ppaction://hlinksldjump" highlightClick="1"/>
          </p:cNvPr>
          <p:cNvSpPr/>
          <p:nvPr/>
        </p:nvSpPr>
        <p:spPr>
          <a:xfrm>
            <a:off x="10014857" y="6157686"/>
            <a:ext cx="457200" cy="457200"/>
          </a:xfrm>
          <a:prstGeom prst="actionButtonHom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
        <p:nvSpPr>
          <p:cNvPr id="30" name="Action Button: End 29">
            <a:hlinkClick r:id="" action="ppaction://hlinkshowjump?jump=nextslide" highlightClick="1"/>
          </p:cNvPr>
          <p:cNvSpPr/>
          <p:nvPr/>
        </p:nvSpPr>
        <p:spPr>
          <a:xfrm>
            <a:off x="10562771" y="6172200"/>
            <a:ext cx="457200" cy="457200"/>
          </a:xfrm>
          <a:prstGeom prst="actionButtonEnd">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831360101"/>
      </p:ext>
    </p:extLst>
  </p:cSld>
  <p:clrMapOvr>
    <a:masterClrMapping/>
  </p:clrMapOvr>
  <p:transition spd="slow">
    <p:cut/>
    <p:sndAc>
      <p:stSnd>
        <p:snd r:embed="rId2" name="drumroll.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80986" y="603854"/>
            <a:ext cx="8316328" cy="876598"/>
          </a:xfrm>
        </p:spPr>
        <p:txBody>
          <a:bodyPr>
            <a:normAutofit fontScale="90000"/>
          </a:bodyPr>
          <a:lstStyle/>
          <a:p>
            <a:r>
              <a:rPr lang="en-US" dirty="0" smtClean="0"/>
              <a:t/>
            </a:r>
            <a:br>
              <a:rPr lang="en-US" dirty="0" smtClean="0"/>
            </a:br>
            <a:r>
              <a:rPr lang="en-US" dirty="0" smtClean="0"/>
              <a:t> </a:t>
            </a:r>
            <a:r>
              <a:rPr lang="en-US" dirty="0" err="1" smtClean="0"/>
              <a:t>Jenis</a:t>
            </a:r>
            <a:r>
              <a:rPr lang="en-US" dirty="0" smtClean="0"/>
              <a:t>- </a:t>
            </a:r>
            <a:r>
              <a:rPr lang="en-US" dirty="0" err="1" smtClean="0"/>
              <a:t>Jenis</a:t>
            </a:r>
            <a:r>
              <a:rPr lang="en-US" dirty="0" smtClean="0"/>
              <a:t> </a:t>
            </a:r>
            <a:r>
              <a:rPr lang="en-US" dirty="0" err="1" smtClean="0"/>
              <a:t>Matriks</a:t>
            </a:r>
            <a:r>
              <a:rPr lang="en-US" dirty="0" smtClean="0"/>
              <a:t/>
            </a:r>
            <a:br>
              <a:rPr lang="en-US" dirty="0" smtClean="0"/>
            </a:br>
            <a:endParaRPr lang="en-US" dirty="0"/>
          </a:p>
        </p:txBody>
      </p:sp>
      <p:sp>
        <p:nvSpPr>
          <p:cNvPr id="6" name="Rectangle 5"/>
          <p:cNvSpPr/>
          <p:nvPr/>
        </p:nvSpPr>
        <p:spPr>
          <a:xfrm>
            <a:off x="2770782" y="1671252"/>
            <a:ext cx="2517669" cy="1184547"/>
          </a:xfrm>
          <a:prstGeom prst="rect">
            <a:avLst/>
          </a:prstGeom>
          <a:solidFill>
            <a:schemeClr val="accent5"/>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prstClr val="white"/>
                </a:solidFill>
              </a:rPr>
              <a:t>1. </a:t>
            </a:r>
            <a:r>
              <a:rPr lang="en-US" sz="4000" dirty="0" err="1" smtClean="0">
                <a:solidFill>
                  <a:prstClr val="white"/>
                </a:solidFill>
              </a:rPr>
              <a:t>Matriks</a:t>
            </a:r>
            <a:r>
              <a:rPr lang="en-US" sz="4000" dirty="0" smtClean="0">
                <a:solidFill>
                  <a:prstClr val="white"/>
                </a:solidFill>
              </a:rPr>
              <a:t> 	</a:t>
            </a:r>
            <a:r>
              <a:rPr lang="en-US" sz="4000" dirty="0" err="1" smtClean="0">
                <a:solidFill>
                  <a:prstClr val="white"/>
                </a:solidFill>
              </a:rPr>
              <a:t>Persegi</a:t>
            </a:r>
            <a:endParaRPr lang="en-US" sz="4000" dirty="0">
              <a:solidFill>
                <a:prstClr val="white"/>
              </a:solidFill>
            </a:endParaRPr>
          </a:p>
        </p:txBody>
      </p:sp>
      <p:sp>
        <p:nvSpPr>
          <p:cNvPr id="7" name="Flowchart: Alternate Process 6"/>
          <p:cNvSpPr/>
          <p:nvPr/>
        </p:nvSpPr>
        <p:spPr>
          <a:xfrm>
            <a:off x="2659632" y="2854942"/>
            <a:ext cx="2945871" cy="3021497"/>
          </a:xfrm>
          <a:prstGeom prst="flowChartAlternateProcess">
            <a:avLst/>
          </a:prstGeom>
          <a:solidFill>
            <a:schemeClr val="accent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solidFill>
                  <a:prstClr val="white"/>
                </a:solidFill>
              </a:rPr>
              <a:t>a</a:t>
            </a:r>
            <a:r>
              <a:rPr lang="en-US" sz="3600" dirty="0" err="1" smtClean="0">
                <a:solidFill>
                  <a:prstClr val="white"/>
                </a:solidFill>
              </a:rPr>
              <a:t>dalah</a:t>
            </a:r>
            <a:r>
              <a:rPr lang="en-US" sz="3600" dirty="0" smtClean="0">
                <a:solidFill>
                  <a:prstClr val="white"/>
                </a:solidFill>
              </a:rPr>
              <a:t> </a:t>
            </a:r>
            <a:r>
              <a:rPr lang="en-US" sz="3600" dirty="0" err="1" smtClean="0">
                <a:solidFill>
                  <a:prstClr val="white"/>
                </a:solidFill>
              </a:rPr>
              <a:t>Matriks</a:t>
            </a:r>
            <a:r>
              <a:rPr lang="en-US" sz="3600" dirty="0" smtClean="0">
                <a:solidFill>
                  <a:prstClr val="white"/>
                </a:solidFill>
              </a:rPr>
              <a:t> yang </a:t>
            </a:r>
            <a:r>
              <a:rPr lang="en-US" sz="3600" dirty="0" err="1" smtClean="0">
                <a:solidFill>
                  <a:prstClr val="white"/>
                </a:solidFill>
              </a:rPr>
              <a:t>mempunyai</a:t>
            </a:r>
            <a:r>
              <a:rPr lang="en-US" sz="3600" dirty="0" smtClean="0">
                <a:solidFill>
                  <a:prstClr val="white"/>
                </a:solidFill>
              </a:rPr>
              <a:t> </a:t>
            </a:r>
            <a:r>
              <a:rPr lang="en-US" sz="3600" dirty="0" err="1" smtClean="0">
                <a:solidFill>
                  <a:prstClr val="white"/>
                </a:solidFill>
              </a:rPr>
              <a:t>baris</a:t>
            </a:r>
            <a:r>
              <a:rPr lang="en-US" sz="3600" dirty="0" smtClean="0">
                <a:solidFill>
                  <a:prstClr val="white"/>
                </a:solidFill>
              </a:rPr>
              <a:t> </a:t>
            </a:r>
            <a:r>
              <a:rPr lang="en-US" sz="3600" dirty="0" err="1" smtClean="0">
                <a:solidFill>
                  <a:prstClr val="white"/>
                </a:solidFill>
              </a:rPr>
              <a:t>dan</a:t>
            </a:r>
            <a:r>
              <a:rPr lang="en-US" sz="3600" dirty="0" smtClean="0">
                <a:solidFill>
                  <a:prstClr val="white"/>
                </a:solidFill>
              </a:rPr>
              <a:t> </a:t>
            </a:r>
            <a:r>
              <a:rPr lang="en-US" sz="3600" dirty="0" err="1" smtClean="0">
                <a:solidFill>
                  <a:prstClr val="white"/>
                </a:solidFill>
              </a:rPr>
              <a:t>kolom</a:t>
            </a:r>
            <a:r>
              <a:rPr lang="en-US" sz="3600" dirty="0" smtClean="0">
                <a:solidFill>
                  <a:prstClr val="white"/>
                </a:solidFill>
              </a:rPr>
              <a:t> </a:t>
            </a:r>
            <a:r>
              <a:rPr lang="en-US" sz="3600" dirty="0" err="1" smtClean="0">
                <a:solidFill>
                  <a:prstClr val="white"/>
                </a:solidFill>
              </a:rPr>
              <a:t>sama</a:t>
            </a:r>
            <a:endParaRPr lang="en-US" sz="3600" dirty="0">
              <a:solidFill>
                <a:prstClr val="white"/>
              </a:solidFill>
            </a:endParaRPr>
          </a:p>
        </p:txBody>
      </p:sp>
      <p:sp>
        <p:nvSpPr>
          <p:cNvPr id="9" name="Cloud Callout 8"/>
          <p:cNvSpPr/>
          <p:nvPr/>
        </p:nvSpPr>
        <p:spPr>
          <a:xfrm>
            <a:off x="5649388" y="2226579"/>
            <a:ext cx="5094346" cy="2840066"/>
          </a:xfrm>
          <a:prstGeom prst="cloudCallout">
            <a:avLst>
              <a:gd name="adj1" fmla="val -47991"/>
              <a:gd name="adj2" fmla="val 53487"/>
            </a:avLst>
          </a:prstGeom>
          <a:solidFill>
            <a:schemeClr val="accent5"/>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smtClean="0">
                <a:solidFill>
                  <a:prstClr val="white"/>
                </a:solidFill>
              </a:rPr>
              <a:t>Contoh</a:t>
            </a:r>
            <a:r>
              <a:rPr lang="en-US" sz="2400" dirty="0" smtClean="0">
                <a:solidFill>
                  <a:prstClr val="white"/>
                </a:solidFill>
              </a:rPr>
              <a:t> : </a:t>
            </a:r>
          </a:p>
          <a:p>
            <a:r>
              <a:rPr lang="en-US" sz="2400" dirty="0" smtClean="0">
                <a:solidFill>
                  <a:prstClr val="white"/>
                </a:solidFill>
              </a:rPr>
              <a:t>A =   </a:t>
            </a:r>
            <a:r>
              <a:rPr lang="en-US" sz="2400" b="1" dirty="0" smtClean="0">
                <a:solidFill>
                  <a:prstClr val="white"/>
                </a:solidFill>
              </a:rPr>
              <a:t>1  2  4       </a:t>
            </a:r>
            <a:endParaRPr lang="en-US" sz="2400" b="1" dirty="0">
              <a:solidFill>
                <a:prstClr val="white"/>
              </a:solidFill>
            </a:endParaRPr>
          </a:p>
          <a:p>
            <a:r>
              <a:rPr lang="en-US" sz="2400" b="1" dirty="0" smtClean="0">
                <a:solidFill>
                  <a:prstClr val="white"/>
                </a:solidFill>
              </a:rPr>
              <a:t>        -2  3  2</a:t>
            </a:r>
          </a:p>
          <a:p>
            <a:r>
              <a:rPr lang="en-US" sz="2400" b="1" dirty="0">
                <a:solidFill>
                  <a:prstClr val="white"/>
                </a:solidFill>
              </a:rPr>
              <a:t> </a:t>
            </a:r>
            <a:r>
              <a:rPr lang="en-US" sz="2400" b="1" dirty="0" smtClean="0">
                <a:solidFill>
                  <a:prstClr val="white"/>
                </a:solidFill>
              </a:rPr>
              <a:t>        3 -1  4</a:t>
            </a:r>
            <a:endParaRPr lang="en-US" sz="2400" b="1" dirty="0">
              <a:solidFill>
                <a:prstClr val="white"/>
              </a:solidFill>
            </a:endParaRPr>
          </a:p>
        </p:txBody>
      </p:sp>
      <p:sp>
        <p:nvSpPr>
          <p:cNvPr id="11" name="Double Bracket 10"/>
          <p:cNvSpPr/>
          <p:nvPr/>
        </p:nvSpPr>
        <p:spPr>
          <a:xfrm>
            <a:off x="6955545" y="3253534"/>
            <a:ext cx="1150235" cy="1166142"/>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prstClr val="black"/>
              </a:solidFill>
            </a:endParaRPr>
          </a:p>
        </p:txBody>
      </p:sp>
      <p:sp>
        <p:nvSpPr>
          <p:cNvPr id="12" name="Round Diagonal Corner Rectangle 11"/>
          <p:cNvSpPr/>
          <p:nvPr/>
        </p:nvSpPr>
        <p:spPr>
          <a:xfrm>
            <a:off x="8294923" y="3170802"/>
            <a:ext cx="2515569" cy="938856"/>
          </a:xfrm>
          <a:prstGeom prst="round2DiagRect">
            <a:avLst/>
          </a:prstGeom>
          <a:solidFill>
            <a:schemeClr val="accent6">
              <a:lumMod val="60000"/>
              <a:lumOff val="40000"/>
            </a:schemeClr>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prstClr val="white"/>
                </a:solidFill>
              </a:rPr>
              <a:t>Merupakan</a:t>
            </a:r>
            <a:r>
              <a:rPr lang="en-US" sz="2000" dirty="0" smtClean="0">
                <a:solidFill>
                  <a:prstClr val="white"/>
                </a:solidFill>
              </a:rPr>
              <a:t> </a:t>
            </a:r>
            <a:r>
              <a:rPr lang="en-US" sz="2000" b="1" dirty="0" err="1" smtClean="0">
                <a:solidFill>
                  <a:prstClr val="black"/>
                </a:solidFill>
              </a:rPr>
              <a:t>matriks</a:t>
            </a:r>
            <a:r>
              <a:rPr lang="en-US" sz="2000" b="1" dirty="0" smtClean="0">
                <a:solidFill>
                  <a:prstClr val="black"/>
                </a:solidFill>
              </a:rPr>
              <a:t> </a:t>
            </a:r>
            <a:r>
              <a:rPr lang="en-US" sz="2000" b="1" dirty="0" err="1" smtClean="0">
                <a:solidFill>
                  <a:prstClr val="black"/>
                </a:solidFill>
              </a:rPr>
              <a:t>persegi</a:t>
            </a:r>
            <a:r>
              <a:rPr lang="en-US" sz="2000" b="1" dirty="0" smtClean="0">
                <a:solidFill>
                  <a:prstClr val="black"/>
                </a:solidFill>
              </a:rPr>
              <a:t> yang </a:t>
            </a:r>
            <a:r>
              <a:rPr lang="en-US" sz="2000" b="1" dirty="0" err="1" smtClean="0">
                <a:solidFill>
                  <a:prstClr val="black"/>
                </a:solidFill>
              </a:rPr>
              <a:t>berordo</a:t>
            </a:r>
            <a:r>
              <a:rPr lang="en-US" sz="2000" b="1" dirty="0" smtClean="0">
                <a:solidFill>
                  <a:prstClr val="black"/>
                </a:solidFill>
              </a:rPr>
              <a:t> </a:t>
            </a:r>
            <a:r>
              <a:rPr lang="en-US" sz="2000" b="1" dirty="0" err="1" smtClean="0">
                <a:solidFill>
                  <a:prstClr val="black"/>
                </a:solidFill>
              </a:rPr>
              <a:t>tiga</a:t>
            </a:r>
            <a:endParaRPr lang="en-US" sz="2000" b="1" dirty="0">
              <a:solidFill>
                <a:prstClr val="black"/>
              </a:solidFill>
            </a:endParaRPr>
          </a:p>
        </p:txBody>
      </p:sp>
      <p:sp>
        <p:nvSpPr>
          <p:cNvPr id="8" name="Right Arrow 7"/>
          <p:cNvSpPr/>
          <p:nvPr/>
        </p:nvSpPr>
        <p:spPr>
          <a:xfrm rot="3074051" flipV="1">
            <a:off x="6823282" y="3740048"/>
            <a:ext cx="1321063" cy="4571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rot="595333">
            <a:off x="8151643" y="4288150"/>
            <a:ext cx="2426853" cy="638262"/>
          </a:xfrm>
          <a:prstGeom prst="ellipse">
            <a:avLst/>
          </a:prstGeom>
          <a:solidFill>
            <a:schemeClr val="accent5">
              <a:lumMod val="60000"/>
              <a:lumOff val="4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prstClr val="white"/>
                </a:solidFill>
              </a:rPr>
              <a:t>Diagonal </a:t>
            </a:r>
            <a:r>
              <a:rPr lang="en-US" sz="2000" dirty="0" err="1" smtClean="0">
                <a:solidFill>
                  <a:prstClr val="white"/>
                </a:solidFill>
              </a:rPr>
              <a:t>Utama</a:t>
            </a:r>
            <a:endParaRPr lang="en-US" sz="2000" dirty="0">
              <a:solidFill>
                <a:prstClr val="white"/>
              </a:solidFill>
            </a:endParaRPr>
          </a:p>
        </p:txBody>
      </p:sp>
      <p:sp>
        <p:nvSpPr>
          <p:cNvPr id="13" name="Right Arrow 12"/>
          <p:cNvSpPr/>
          <p:nvPr/>
        </p:nvSpPr>
        <p:spPr>
          <a:xfrm rot="18862050">
            <a:off x="6764029" y="3764904"/>
            <a:ext cx="1456603" cy="4571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rot="20309309">
            <a:off x="8033408" y="2226359"/>
            <a:ext cx="2426853" cy="638262"/>
          </a:xfrm>
          <a:prstGeom prst="ellipse">
            <a:avLst/>
          </a:prstGeom>
          <a:solidFill>
            <a:schemeClr val="accent5">
              <a:lumMod val="60000"/>
              <a:lumOff val="4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prstClr val="white"/>
                </a:solidFill>
              </a:rPr>
              <a:t>Diagonal </a:t>
            </a:r>
            <a:r>
              <a:rPr lang="en-US" sz="2000" dirty="0" err="1" smtClean="0">
                <a:solidFill>
                  <a:prstClr val="white"/>
                </a:solidFill>
              </a:rPr>
              <a:t>Samping</a:t>
            </a:r>
            <a:endParaRPr lang="en-US" sz="2000" dirty="0">
              <a:solidFill>
                <a:prstClr val="white"/>
              </a:solidFill>
            </a:endParaRPr>
          </a:p>
        </p:txBody>
      </p:sp>
      <p:sp>
        <p:nvSpPr>
          <p:cNvPr id="20" name="Action Button: Beginning 19">
            <a:hlinkClick r:id="" action="ppaction://hlinkshowjump?jump=previousslide" highlightClick="1"/>
          </p:cNvPr>
          <p:cNvSpPr/>
          <p:nvPr/>
        </p:nvSpPr>
        <p:spPr>
          <a:xfrm>
            <a:off x="9481457" y="6157685"/>
            <a:ext cx="457200" cy="457200"/>
          </a:xfrm>
          <a:prstGeom prst="actionButtonBeginning">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
        <p:nvSpPr>
          <p:cNvPr id="21" name="Action Button: Home 20">
            <a:hlinkClick r:id="rId3" action="ppaction://hlinksldjump" highlightClick="1"/>
          </p:cNvPr>
          <p:cNvSpPr/>
          <p:nvPr/>
        </p:nvSpPr>
        <p:spPr>
          <a:xfrm>
            <a:off x="10014857" y="6157686"/>
            <a:ext cx="457200" cy="457200"/>
          </a:xfrm>
          <a:prstGeom prst="actionButtonHom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
        <p:nvSpPr>
          <p:cNvPr id="22" name="Action Button: End 21">
            <a:hlinkClick r:id="" action="ppaction://hlinkshowjump?jump=nextslide" highlightClick="1"/>
          </p:cNvPr>
          <p:cNvSpPr/>
          <p:nvPr/>
        </p:nvSpPr>
        <p:spPr>
          <a:xfrm>
            <a:off x="10562771" y="6172200"/>
            <a:ext cx="457200" cy="457200"/>
          </a:xfrm>
          <a:prstGeom prst="actionButtonEnd">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885869682"/>
      </p:ext>
    </p:extLst>
  </p:cSld>
  <p:clrMapOvr>
    <a:masterClrMapping/>
  </p:clrMapOvr>
  <p:transition spd="slow">
    <p:dissolve/>
    <p:sndAc>
      <p:stSnd>
        <p:snd r:embed="rId2" name="chimes.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53282" y="901738"/>
            <a:ext cx="2339658" cy="1050853"/>
          </a:xfrm>
          <a:prstGeom prst="rect">
            <a:avLst/>
          </a:prstGeom>
          <a:solidFill>
            <a:schemeClr val="accent5"/>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prstClr val="white"/>
                </a:solidFill>
              </a:rPr>
              <a:t>2. </a:t>
            </a:r>
            <a:r>
              <a:rPr lang="en-US" sz="4000" dirty="0" err="1" smtClean="0">
                <a:solidFill>
                  <a:prstClr val="white"/>
                </a:solidFill>
              </a:rPr>
              <a:t>Matriks</a:t>
            </a:r>
            <a:r>
              <a:rPr lang="en-US" sz="4000" dirty="0" smtClean="0">
                <a:solidFill>
                  <a:prstClr val="white"/>
                </a:solidFill>
              </a:rPr>
              <a:t> </a:t>
            </a:r>
            <a:r>
              <a:rPr lang="en-US" sz="4000" dirty="0" err="1" smtClean="0">
                <a:solidFill>
                  <a:prstClr val="white"/>
                </a:solidFill>
              </a:rPr>
              <a:t>Baris</a:t>
            </a:r>
            <a:endParaRPr lang="en-US" sz="4000" dirty="0">
              <a:solidFill>
                <a:prstClr val="white"/>
              </a:solidFill>
            </a:endParaRPr>
          </a:p>
        </p:txBody>
      </p:sp>
      <p:sp>
        <p:nvSpPr>
          <p:cNvPr id="4" name="Rounded Rectangle 3"/>
          <p:cNvSpPr/>
          <p:nvPr/>
        </p:nvSpPr>
        <p:spPr>
          <a:xfrm>
            <a:off x="3065514" y="2226579"/>
            <a:ext cx="2715194" cy="3657293"/>
          </a:xfrm>
          <a:prstGeom prst="roundRect">
            <a:avLst/>
          </a:prstGeom>
          <a:solidFill>
            <a:schemeClr val="accent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solidFill>
                  <a:prstClr val="white"/>
                </a:solidFill>
              </a:rPr>
              <a:t>a</a:t>
            </a:r>
            <a:r>
              <a:rPr lang="en-US" sz="3200" dirty="0" err="1" smtClean="0">
                <a:solidFill>
                  <a:prstClr val="white"/>
                </a:solidFill>
              </a:rPr>
              <a:t>dalah</a:t>
            </a:r>
            <a:r>
              <a:rPr lang="en-US" sz="3200" dirty="0" smtClean="0">
                <a:solidFill>
                  <a:prstClr val="white"/>
                </a:solidFill>
              </a:rPr>
              <a:t> </a:t>
            </a:r>
            <a:r>
              <a:rPr lang="en-US" sz="3200" dirty="0" err="1" smtClean="0">
                <a:solidFill>
                  <a:prstClr val="white"/>
                </a:solidFill>
              </a:rPr>
              <a:t>Matriks</a:t>
            </a:r>
            <a:r>
              <a:rPr lang="en-US" sz="3200" dirty="0" smtClean="0">
                <a:solidFill>
                  <a:prstClr val="white"/>
                </a:solidFill>
              </a:rPr>
              <a:t> yang </a:t>
            </a:r>
            <a:r>
              <a:rPr lang="en-US" sz="3200" dirty="0" err="1" smtClean="0">
                <a:solidFill>
                  <a:prstClr val="white"/>
                </a:solidFill>
              </a:rPr>
              <a:t>terdiri</a:t>
            </a:r>
            <a:r>
              <a:rPr lang="en-US" sz="3200" dirty="0" smtClean="0">
                <a:solidFill>
                  <a:prstClr val="white"/>
                </a:solidFill>
              </a:rPr>
              <a:t> </a:t>
            </a:r>
            <a:r>
              <a:rPr lang="en-US" sz="3200" dirty="0" err="1" smtClean="0">
                <a:solidFill>
                  <a:prstClr val="white"/>
                </a:solidFill>
              </a:rPr>
              <a:t>atas</a:t>
            </a:r>
            <a:r>
              <a:rPr lang="en-US" sz="3200" dirty="0" smtClean="0">
                <a:solidFill>
                  <a:prstClr val="white"/>
                </a:solidFill>
              </a:rPr>
              <a:t> </a:t>
            </a:r>
            <a:r>
              <a:rPr lang="en-US" sz="3200" dirty="0" err="1" smtClean="0">
                <a:solidFill>
                  <a:prstClr val="white"/>
                </a:solidFill>
              </a:rPr>
              <a:t>satu</a:t>
            </a:r>
            <a:r>
              <a:rPr lang="en-US" sz="3200" dirty="0" smtClean="0">
                <a:solidFill>
                  <a:prstClr val="white"/>
                </a:solidFill>
              </a:rPr>
              <a:t> </a:t>
            </a:r>
            <a:r>
              <a:rPr lang="en-US" sz="3200" dirty="0" err="1" smtClean="0">
                <a:solidFill>
                  <a:prstClr val="white"/>
                </a:solidFill>
              </a:rPr>
              <a:t>baris</a:t>
            </a:r>
            <a:r>
              <a:rPr lang="en-US" sz="3200" dirty="0" smtClean="0">
                <a:solidFill>
                  <a:prstClr val="white"/>
                </a:solidFill>
              </a:rPr>
              <a:t> </a:t>
            </a:r>
            <a:r>
              <a:rPr lang="en-US" sz="3200" dirty="0" err="1" smtClean="0">
                <a:solidFill>
                  <a:prstClr val="white"/>
                </a:solidFill>
              </a:rPr>
              <a:t>dan</a:t>
            </a:r>
            <a:r>
              <a:rPr lang="en-US" sz="3200" dirty="0" smtClean="0">
                <a:solidFill>
                  <a:prstClr val="white"/>
                </a:solidFill>
              </a:rPr>
              <a:t> </a:t>
            </a:r>
            <a:r>
              <a:rPr lang="en-US" sz="3200" dirty="0" err="1" smtClean="0">
                <a:solidFill>
                  <a:prstClr val="white"/>
                </a:solidFill>
              </a:rPr>
              <a:t>memuat</a:t>
            </a:r>
            <a:r>
              <a:rPr lang="en-US" sz="3200" i="1" dirty="0" smtClean="0">
                <a:solidFill>
                  <a:prstClr val="white"/>
                </a:solidFill>
              </a:rPr>
              <a:t> n </a:t>
            </a:r>
            <a:r>
              <a:rPr lang="en-US" sz="3200" dirty="0" err="1" smtClean="0">
                <a:solidFill>
                  <a:prstClr val="white"/>
                </a:solidFill>
              </a:rPr>
              <a:t>elemen</a:t>
            </a:r>
            <a:r>
              <a:rPr lang="en-US" sz="3200" dirty="0" smtClean="0">
                <a:solidFill>
                  <a:prstClr val="white"/>
                </a:solidFill>
              </a:rPr>
              <a:t>.</a:t>
            </a:r>
            <a:endParaRPr lang="en-US" sz="3200" i="1" dirty="0">
              <a:solidFill>
                <a:prstClr val="white"/>
              </a:solidFill>
            </a:endParaRPr>
          </a:p>
        </p:txBody>
      </p:sp>
      <p:sp>
        <p:nvSpPr>
          <p:cNvPr id="5" name="Cloud Callout 4"/>
          <p:cNvSpPr/>
          <p:nvPr/>
        </p:nvSpPr>
        <p:spPr>
          <a:xfrm>
            <a:off x="6259504" y="2226579"/>
            <a:ext cx="2595103" cy="2504350"/>
          </a:xfrm>
          <a:prstGeom prst="cloudCallout">
            <a:avLst>
              <a:gd name="adj1" fmla="val -68143"/>
              <a:gd name="adj2" fmla="val 64032"/>
            </a:avLst>
          </a:prstGeom>
          <a:solidFill>
            <a:schemeClr val="accent5"/>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smtClean="0">
                <a:solidFill>
                  <a:prstClr val="white"/>
                </a:solidFill>
              </a:rPr>
              <a:t>Contoh</a:t>
            </a:r>
            <a:r>
              <a:rPr lang="en-US" sz="2400" dirty="0" smtClean="0">
                <a:solidFill>
                  <a:prstClr val="white"/>
                </a:solidFill>
              </a:rPr>
              <a:t> :</a:t>
            </a:r>
          </a:p>
          <a:p>
            <a:r>
              <a:rPr lang="en-US" sz="2400" dirty="0" smtClean="0">
                <a:solidFill>
                  <a:prstClr val="white"/>
                </a:solidFill>
              </a:rPr>
              <a:t>A = (  4  1  ) </a:t>
            </a:r>
            <a:endParaRPr lang="en-US" sz="2400" dirty="0">
              <a:solidFill>
                <a:prstClr val="white"/>
              </a:solidFill>
            </a:endParaRPr>
          </a:p>
        </p:txBody>
      </p:sp>
      <p:sp>
        <p:nvSpPr>
          <p:cNvPr id="6" name="Round Diagonal Corner Rectangle 5"/>
          <p:cNvSpPr/>
          <p:nvPr/>
        </p:nvSpPr>
        <p:spPr>
          <a:xfrm>
            <a:off x="6614367" y="4144709"/>
            <a:ext cx="1885375" cy="1865140"/>
          </a:xfrm>
          <a:prstGeom prst="round2DiagRect">
            <a:avLst/>
          </a:prstGeom>
          <a:solidFill>
            <a:schemeClr val="accent6">
              <a:lumMod val="60000"/>
              <a:lumOff val="40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prstClr val="white"/>
                </a:solidFill>
              </a:rPr>
              <a:t>Merupakan</a:t>
            </a:r>
            <a:r>
              <a:rPr lang="en-US" sz="2400" dirty="0" smtClean="0">
                <a:solidFill>
                  <a:prstClr val="white"/>
                </a:solidFill>
              </a:rPr>
              <a:t> </a:t>
            </a:r>
            <a:r>
              <a:rPr lang="en-US" sz="2400" dirty="0" err="1">
                <a:solidFill>
                  <a:prstClr val="black"/>
                </a:solidFill>
              </a:rPr>
              <a:t>m</a:t>
            </a:r>
            <a:r>
              <a:rPr lang="en-US" sz="2400" dirty="0" err="1" smtClean="0">
                <a:solidFill>
                  <a:prstClr val="black"/>
                </a:solidFill>
              </a:rPr>
              <a:t>atriks</a:t>
            </a:r>
            <a:r>
              <a:rPr lang="en-US" sz="2400" dirty="0" smtClean="0">
                <a:solidFill>
                  <a:prstClr val="black"/>
                </a:solidFill>
              </a:rPr>
              <a:t> </a:t>
            </a:r>
            <a:r>
              <a:rPr lang="en-US" sz="2400" dirty="0" err="1" smtClean="0">
                <a:solidFill>
                  <a:prstClr val="black"/>
                </a:solidFill>
              </a:rPr>
              <a:t>baris</a:t>
            </a:r>
            <a:r>
              <a:rPr lang="en-US" sz="2400" dirty="0" smtClean="0">
                <a:solidFill>
                  <a:prstClr val="black"/>
                </a:solidFill>
              </a:rPr>
              <a:t> yang </a:t>
            </a:r>
            <a:r>
              <a:rPr lang="en-US" sz="2400" dirty="0" err="1" smtClean="0">
                <a:solidFill>
                  <a:prstClr val="black"/>
                </a:solidFill>
              </a:rPr>
              <a:t>terdiri</a:t>
            </a:r>
            <a:r>
              <a:rPr lang="en-US" sz="2400" dirty="0" smtClean="0">
                <a:solidFill>
                  <a:prstClr val="black"/>
                </a:solidFill>
              </a:rPr>
              <a:t> </a:t>
            </a:r>
            <a:r>
              <a:rPr lang="en-US" sz="2400" dirty="0" err="1" smtClean="0">
                <a:solidFill>
                  <a:prstClr val="black"/>
                </a:solidFill>
              </a:rPr>
              <a:t>atas</a:t>
            </a:r>
            <a:r>
              <a:rPr lang="en-US" sz="2400" dirty="0" smtClean="0">
                <a:solidFill>
                  <a:prstClr val="black"/>
                </a:solidFill>
              </a:rPr>
              <a:t> </a:t>
            </a:r>
            <a:r>
              <a:rPr lang="en-US" sz="2400" dirty="0" err="1" smtClean="0">
                <a:solidFill>
                  <a:prstClr val="black"/>
                </a:solidFill>
              </a:rPr>
              <a:t>dua</a:t>
            </a:r>
            <a:r>
              <a:rPr lang="en-US" sz="2400" dirty="0" smtClean="0">
                <a:solidFill>
                  <a:prstClr val="black"/>
                </a:solidFill>
              </a:rPr>
              <a:t> </a:t>
            </a:r>
            <a:r>
              <a:rPr lang="en-US" sz="2400" dirty="0" err="1" smtClean="0">
                <a:solidFill>
                  <a:prstClr val="black"/>
                </a:solidFill>
              </a:rPr>
              <a:t>elemen</a:t>
            </a:r>
            <a:endParaRPr lang="en-US" sz="2400" dirty="0">
              <a:solidFill>
                <a:prstClr val="black"/>
              </a:solidFill>
            </a:endParaRPr>
          </a:p>
        </p:txBody>
      </p:sp>
      <p:sp>
        <p:nvSpPr>
          <p:cNvPr id="12" name="Action Button: Beginning 11">
            <a:hlinkClick r:id="" action="ppaction://hlinkshowjump?jump=previousslide" highlightClick="1"/>
          </p:cNvPr>
          <p:cNvSpPr/>
          <p:nvPr/>
        </p:nvSpPr>
        <p:spPr>
          <a:xfrm>
            <a:off x="9481457" y="6157685"/>
            <a:ext cx="457200" cy="457200"/>
          </a:xfrm>
          <a:prstGeom prst="actionButtonBeginning">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
        <p:nvSpPr>
          <p:cNvPr id="13" name="Action Button: Home 12">
            <a:hlinkClick r:id="rId3" action="ppaction://hlinksldjump" highlightClick="1"/>
          </p:cNvPr>
          <p:cNvSpPr/>
          <p:nvPr/>
        </p:nvSpPr>
        <p:spPr>
          <a:xfrm>
            <a:off x="10014857" y="6157686"/>
            <a:ext cx="457200" cy="457200"/>
          </a:xfrm>
          <a:prstGeom prst="actionButtonHom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
        <p:nvSpPr>
          <p:cNvPr id="14" name="Action Button: End 13">
            <a:hlinkClick r:id="" action="ppaction://hlinkshowjump?jump=nextslide" highlightClick="1"/>
          </p:cNvPr>
          <p:cNvSpPr/>
          <p:nvPr/>
        </p:nvSpPr>
        <p:spPr>
          <a:xfrm>
            <a:off x="10562771" y="6172200"/>
            <a:ext cx="457200" cy="457200"/>
          </a:xfrm>
          <a:prstGeom prst="actionButtonEnd">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034240876"/>
      </p:ext>
    </p:extLst>
  </p:cSld>
  <p:clrMapOvr>
    <a:masterClrMapping/>
  </p:clrMapOvr>
  <p:transition spd="slow">
    <p:wedge/>
    <p:sndAc>
      <p:stSnd>
        <p:snd r:embed="rId2" name="breeze.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95234" y="993697"/>
            <a:ext cx="2329068" cy="1138012"/>
          </a:xfrm>
          <a:prstGeom prst="rect">
            <a:avLst/>
          </a:prstGeom>
          <a:solidFill>
            <a:schemeClr val="accent5"/>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prstClr val="white"/>
                </a:solidFill>
              </a:rPr>
              <a:t>3. </a:t>
            </a:r>
            <a:r>
              <a:rPr lang="en-US" sz="3600" dirty="0" err="1" smtClean="0">
                <a:solidFill>
                  <a:prstClr val="white"/>
                </a:solidFill>
              </a:rPr>
              <a:t>Matriks</a:t>
            </a:r>
            <a:r>
              <a:rPr lang="en-US" sz="3600" dirty="0" smtClean="0">
                <a:solidFill>
                  <a:prstClr val="white"/>
                </a:solidFill>
              </a:rPr>
              <a:t> </a:t>
            </a:r>
            <a:r>
              <a:rPr lang="en-US" sz="3600" dirty="0" err="1" smtClean="0">
                <a:solidFill>
                  <a:prstClr val="white"/>
                </a:solidFill>
              </a:rPr>
              <a:t>Kolom</a:t>
            </a:r>
            <a:endParaRPr lang="en-US" sz="3600" dirty="0">
              <a:solidFill>
                <a:prstClr val="white"/>
              </a:solidFill>
            </a:endParaRPr>
          </a:p>
        </p:txBody>
      </p:sp>
      <p:sp>
        <p:nvSpPr>
          <p:cNvPr id="4" name="Rounded Rectangle 3"/>
          <p:cNvSpPr/>
          <p:nvPr/>
        </p:nvSpPr>
        <p:spPr>
          <a:xfrm>
            <a:off x="2895234" y="2505794"/>
            <a:ext cx="2303495" cy="3103538"/>
          </a:xfrm>
          <a:prstGeom prst="roundRect">
            <a:avLst/>
          </a:prstGeom>
          <a:solidFill>
            <a:schemeClr val="accent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prstClr val="white"/>
                </a:solidFill>
              </a:rPr>
              <a:t>a</a:t>
            </a:r>
            <a:r>
              <a:rPr lang="en-US" sz="2800" dirty="0" err="1" smtClean="0">
                <a:solidFill>
                  <a:prstClr val="white"/>
                </a:solidFill>
              </a:rPr>
              <a:t>dalah</a:t>
            </a:r>
            <a:r>
              <a:rPr lang="en-US" sz="2800" dirty="0" smtClean="0">
                <a:solidFill>
                  <a:prstClr val="white"/>
                </a:solidFill>
              </a:rPr>
              <a:t> </a:t>
            </a:r>
            <a:r>
              <a:rPr lang="en-US" sz="2800" dirty="0" err="1" smtClean="0">
                <a:solidFill>
                  <a:prstClr val="white"/>
                </a:solidFill>
              </a:rPr>
              <a:t>Matriks</a:t>
            </a:r>
            <a:r>
              <a:rPr lang="en-US" sz="2800" dirty="0" smtClean="0">
                <a:solidFill>
                  <a:prstClr val="white"/>
                </a:solidFill>
              </a:rPr>
              <a:t> yang </a:t>
            </a:r>
            <a:r>
              <a:rPr lang="en-US" sz="2800" dirty="0" err="1" smtClean="0">
                <a:solidFill>
                  <a:prstClr val="white"/>
                </a:solidFill>
              </a:rPr>
              <a:t>terdiri</a:t>
            </a:r>
            <a:r>
              <a:rPr lang="en-US" sz="2800" dirty="0" smtClean="0">
                <a:solidFill>
                  <a:prstClr val="white"/>
                </a:solidFill>
              </a:rPr>
              <a:t> </a:t>
            </a:r>
            <a:r>
              <a:rPr lang="en-US" sz="2800" dirty="0" err="1" smtClean="0">
                <a:solidFill>
                  <a:prstClr val="white"/>
                </a:solidFill>
              </a:rPr>
              <a:t>atas</a:t>
            </a:r>
            <a:r>
              <a:rPr lang="en-US" sz="2800" dirty="0" smtClean="0">
                <a:solidFill>
                  <a:prstClr val="white"/>
                </a:solidFill>
              </a:rPr>
              <a:t> </a:t>
            </a:r>
            <a:r>
              <a:rPr lang="en-US" sz="2800" dirty="0" err="1" smtClean="0">
                <a:solidFill>
                  <a:prstClr val="white"/>
                </a:solidFill>
              </a:rPr>
              <a:t>satu</a:t>
            </a:r>
            <a:r>
              <a:rPr lang="en-US" sz="2800" dirty="0" smtClean="0">
                <a:solidFill>
                  <a:prstClr val="white"/>
                </a:solidFill>
              </a:rPr>
              <a:t> </a:t>
            </a:r>
            <a:r>
              <a:rPr lang="en-US" sz="2800" dirty="0" err="1" smtClean="0">
                <a:solidFill>
                  <a:prstClr val="white"/>
                </a:solidFill>
              </a:rPr>
              <a:t>kolom</a:t>
            </a:r>
            <a:r>
              <a:rPr lang="en-US" sz="2800" dirty="0" smtClean="0">
                <a:solidFill>
                  <a:prstClr val="white"/>
                </a:solidFill>
              </a:rPr>
              <a:t> </a:t>
            </a:r>
            <a:r>
              <a:rPr lang="en-US" sz="2800" dirty="0" err="1" smtClean="0">
                <a:solidFill>
                  <a:prstClr val="white"/>
                </a:solidFill>
              </a:rPr>
              <a:t>dan</a:t>
            </a:r>
            <a:r>
              <a:rPr lang="en-US" sz="2800" dirty="0" smtClean="0">
                <a:solidFill>
                  <a:prstClr val="white"/>
                </a:solidFill>
              </a:rPr>
              <a:t> </a:t>
            </a:r>
            <a:r>
              <a:rPr lang="en-US" sz="2800" dirty="0" err="1" smtClean="0">
                <a:solidFill>
                  <a:prstClr val="white"/>
                </a:solidFill>
              </a:rPr>
              <a:t>memuat</a:t>
            </a:r>
            <a:r>
              <a:rPr lang="en-US" sz="2800" dirty="0" smtClean="0">
                <a:solidFill>
                  <a:prstClr val="white"/>
                </a:solidFill>
              </a:rPr>
              <a:t> </a:t>
            </a:r>
            <a:r>
              <a:rPr lang="en-US" sz="2800" i="1" dirty="0" smtClean="0">
                <a:solidFill>
                  <a:prstClr val="white"/>
                </a:solidFill>
              </a:rPr>
              <a:t>m </a:t>
            </a:r>
            <a:r>
              <a:rPr lang="en-US" sz="2800" dirty="0" err="1" smtClean="0">
                <a:solidFill>
                  <a:prstClr val="white"/>
                </a:solidFill>
              </a:rPr>
              <a:t>elemen</a:t>
            </a:r>
            <a:r>
              <a:rPr lang="en-US" sz="2800" dirty="0" smtClean="0">
                <a:solidFill>
                  <a:prstClr val="white"/>
                </a:solidFill>
              </a:rPr>
              <a:t>.</a:t>
            </a:r>
            <a:endParaRPr lang="en-US" sz="2800" i="1" dirty="0">
              <a:solidFill>
                <a:prstClr val="white"/>
              </a:solidFill>
            </a:endParaRPr>
          </a:p>
        </p:txBody>
      </p:sp>
      <p:sp>
        <p:nvSpPr>
          <p:cNvPr id="5" name="Cloud Callout 4"/>
          <p:cNvSpPr/>
          <p:nvPr/>
        </p:nvSpPr>
        <p:spPr>
          <a:xfrm>
            <a:off x="5750717" y="2010144"/>
            <a:ext cx="2967398" cy="2349928"/>
          </a:xfrm>
          <a:prstGeom prst="cloudCallout">
            <a:avLst>
              <a:gd name="adj1" fmla="val -67207"/>
              <a:gd name="adj2" fmla="val 71685"/>
            </a:avLst>
          </a:prstGeom>
          <a:solidFill>
            <a:schemeClr val="accent5"/>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smtClean="0">
                <a:solidFill>
                  <a:prstClr val="white"/>
                </a:solidFill>
              </a:rPr>
              <a:t>Contoh</a:t>
            </a:r>
            <a:r>
              <a:rPr lang="en-US" sz="2000" dirty="0" smtClean="0">
                <a:solidFill>
                  <a:prstClr val="white"/>
                </a:solidFill>
              </a:rPr>
              <a:t>  :</a:t>
            </a:r>
          </a:p>
          <a:p>
            <a:r>
              <a:rPr lang="en-US" dirty="0" smtClean="0">
                <a:solidFill>
                  <a:prstClr val="white"/>
                </a:solidFill>
              </a:rPr>
              <a:t>  </a:t>
            </a:r>
          </a:p>
          <a:p>
            <a:r>
              <a:rPr lang="en-US" dirty="0">
                <a:solidFill>
                  <a:prstClr val="white"/>
                </a:solidFill>
              </a:rPr>
              <a:t> </a:t>
            </a:r>
            <a:r>
              <a:rPr lang="en-US" dirty="0" smtClean="0">
                <a:solidFill>
                  <a:prstClr val="white"/>
                </a:solidFill>
              </a:rPr>
              <a:t> 3</a:t>
            </a:r>
          </a:p>
          <a:p>
            <a:r>
              <a:rPr lang="en-US" dirty="0">
                <a:solidFill>
                  <a:prstClr val="white"/>
                </a:solidFill>
              </a:rPr>
              <a:t> </a:t>
            </a:r>
            <a:r>
              <a:rPr lang="en-US" dirty="0" smtClean="0">
                <a:solidFill>
                  <a:prstClr val="white"/>
                </a:solidFill>
              </a:rPr>
              <a:t>-4</a:t>
            </a:r>
          </a:p>
        </p:txBody>
      </p:sp>
      <p:sp>
        <p:nvSpPr>
          <p:cNvPr id="6" name="Double Bracket 5"/>
          <p:cNvSpPr/>
          <p:nvPr/>
        </p:nvSpPr>
        <p:spPr>
          <a:xfrm>
            <a:off x="6191700" y="3167370"/>
            <a:ext cx="516835" cy="669235"/>
          </a:xfrm>
          <a:prstGeom prst="bracketPair">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7" name="Round Diagonal Corner Rectangle 6"/>
          <p:cNvSpPr/>
          <p:nvPr/>
        </p:nvSpPr>
        <p:spPr>
          <a:xfrm>
            <a:off x="6191700" y="4031641"/>
            <a:ext cx="2789896" cy="1744908"/>
          </a:xfrm>
          <a:prstGeom prst="round2DiagRect">
            <a:avLst/>
          </a:prstGeom>
          <a:solidFill>
            <a:schemeClr val="accent6">
              <a:lumMod val="60000"/>
              <a:lumOff val="40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prstClr val="white"/>
                </a:solidFill>
              </a:rPr>
              <a:t>Merupakan</a:t>
            </a:r>
            <a:r>
              <a:rPr lang="en-US" sz="2400" dirty="0" smtClean="0">
                <a:solidFill>
                  <a:prstClr val="white"/>
                </a:solidFill>
              </a:rPr>
              <a:t> </a:t>
            </a:r>
            <a:r>
              <a:rPr lang="en-US" sz="2400" dirty="0" err="1" smtClean="0">
                <a:solidFill>
                  <a:prstClr val="black"/>
                </a:solidFill>
              </a:rPr>
              <a:t>matriks</a:t>
            </a:r>
            <a:r>
              <a:rPr lang="en-US" sz="2400" dirty="0" smtClean="0">
                <a:solidFill>
                  <a:prstClr val="black"/>
                </a:solidFill>
              </a:rPr>
              <a:t> </a:t>
            </a:r>
            <a:r>
              <a:rPr lang="en-US" sz="2400" dirty="0" err="1" smtClean="0">
                <a:solidFill>
                  <a:prstClr val="black"/>
                </a:solidFill>
              </a:rPr>
              <a:t>kolom</a:t>
            </a:r>
            <a:r>
              <a:rPr lang="en-US" sz="2400" dirty="0" smtClean="0">
                <a:solidFill>
                  <a:prstClr val="black"/>
                </a:solidFill>
              </a:rPr>
              <a:t> yang </a:t>
            </a:r>
            <a:r>
              <a:rPr lang="en-US" sz="2400" dirty="0" err="1" smtClean="0">
                <a:solidFill>
                  <a:prstClr val="black"/>
                </a:solidFill>
              </a:rPr>
              <a:t>yang</a:t>
            </a:r>
            <a:r>
              <a:rPr lang="en-US" sz="2400" dirty="0" smtClean="0">
                <a:solidFill>
                  <a:prstClr val="black"/>
                </a:solidFill>
              </a:rPr>
              <a:t> </a:t>
            </a:r>
            <a:r>
              <a:rPr lang="en-US" sz="2400" dirty="0" err="1" smtClean="0">
                <a:solidFill>
                  <a:prstClr val="black"/>
                </a:solidFill>
              </a:rPr>
              <a:t>terdiri</a:t>
            </a:r>
            <a:r>
              <a:rPr lang="en-US" sz="2400" dirty="0" smtClean="0">
                <a:solidFill>
                  <a:prstClr val="black"/>
                </a:solidFill>
              </a:rPr>
              <a:t> </a:t>
            </a:r>
            <a:r>
              <a:rPr lang="en-US" sz="2400" dirty="0" err="1" smtClean="0">
                <a:solidFill>
                  <a:prstClr val="black"/>
                </a:solidFill>
              </a:rPr>
              <a:t>atas</a:t>
            </a:r>
            <a:r>
              <a:rPr lang="en-US" sz="2400" dirty="0" smtClean="0">
                <a:solidFill>
                  <a:prstClr val="black"/>
                </a:solidFill>
              </a:rPr>
              <a:t> </a:t>
            </a:r>
            <a:r>
              <a:rPr lang="en-US" sz="2400" dirty="0" err="1" smtClean="0">
                <a:solidFill>
                  <a:prstClr val="black"/>
                </a:solidFill>
              </a:rPr>
              <a:t>dua</a:t>
            </a:r>
            <a:r>
              <a:rPr lang="en-US" sz="2400" dirty="0" smtClean="0">
                <a:solidFill>
                  <a:prstClr val="black"/>
                </a:solidFill>
              </a:rPr>
              <a:t> </a:t>
            </a:r>
            <a:r>
              <a:rPr lang="en-US" sz="2400" dirty="0" err="1" smtClean="0">
                <a:solidFill>
                  <a:prstClr val="black"/>
                </a:solidFill>
              </a:rPr>
              <a:t>elemen</a:t>
            </a:r>
            <a:endParaRPr lang="en-US" sz="2400" dirty="0">
              <a:solidFill>
                <a:prstClr val="black"/>
              </a:solidFill>
            </a:endParaRPr>
          </a:p>
        </p:txBody>
      </p:sp>
      <p:sp>
        <p:nvSpPr>
          <p:cNvPr id="13" name="Action Button: Beginning 12">
            <a:hlinkClick r:id="" action="ppaction://hlinkshowjump?jump=previousslide" highlightClick="1"/>
          </p:cNvPr>
          <p:cNvSpPr/>
          <p:nvPr/>
        </p:nvSpPr>
        <p:spPr>
          <a:xfrm>
            <a:off x="9481457" y="6157685"/>
            <a:ext cx="457200" cy="457200"/>
          </a:xfrm>
          <a:prstGeom prst="actionButtonBeginning">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
        <p:nvSpPr>
          <p:cNvPr id="14" name="Action Button: Home 13">
            <a:hlinkClick r:id="rId3" action="ppaction://hlinksldjump" highlightClick="1"/>
          </p:cNvPr>
          <p:cNvSpPr/>
          <p:nvPr/>
        </p:nvSpPr>
        <p:spPr>
          <a:xfrm>
            <a:off x="10014857" y="6157686"/>
            <a:ext cx="457200" cy="457200"/>
          </a:xfrm>
          <a:prstGeom prst="actionButtonHom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
        <p:nvSpPr>
          <p:cNvPr id="15" name="Action Button: End 14">
            <a:hlinkClick r:id="" action="ppaction://hlinkshowjump?jump=nextslide" highlightClick="1"/>
          </p:cNvPr>
          <p:cNvSpPr/>
          <p:nvPr/>
        </p:nvSpPr>
        <p:spPr>
          <a:xfrm>
            <a:off x="10562771" y="6172200"/>
            <a:ext cx="457200" cy="457200"/>
          </a:xfrm>
          <a:prstGeom prst="actionButtonEnd">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091211732"/>
      </p:ext>
    </p:extLst>
  </p:cSld>
  <p:clrMapOvr>
    <a:masterClrMapping/>
  </p:clrMapOvr>
  <p:transition spd="slow">
    <p:plus/>
    <p:sndAc>
      <p:stSnd>
        <p:snd r:embed="rId2" name="drumroll.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0938" y="659501"/>
            <a:ext cx="2064500" cy="989839"/>
          </a:xfrm>
          <a:prstGeom prst="rect">
            <a:avLst/>
          </a:prstGeom>
          <a:solidFill>
            <a:schemeClr val="accent5"/>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prstClr val="white"/>
                </a:solidFill>
              </a:rPr>
              <a:t>4. </a:t>
            </a:r>
            <a:r>
              <a:rPr lang="en-US" sz="3200" dirty="0" err="1" smtClean="0">
                <a:solidFill>
                  <a:prstClr val="white"/>
                </a:solidFill>
              </a:rPr>
              <a:t>Matriks</a:t>
            </a:r>
            <a:r>
              <a:rPr lang="en-US" sz="3200" dirty="0" smtClean="0">
                <a:solidFill>
                  <a:prstClr val="white"/>
                </a:solidFill>
              </a:rPr>
              <a:t> </a:t>
            </a:r>
            <a:r>
              <a:rPr lang="en-US" sz="3200" dirty="0" err="1" smtClean="0">
                <a:solidFill>
                  <a:prstClr val="white"/>
                </a:solidFill>
              </a:rPr>
              <a:t>Segitiga</a:t>
            </a:r>
            <a:endParaRPr lang="en-US" sz="3200" dirty="0">
              <a:solidFill>
                <a:prstClr val="white"/>
              </a:solidFill>
            </a:endParaRPr>
          </a:p>
        </p:txBody>
      </p:sp>
      <p:sp>
        <p:nvSpPr>
          <p:cNvPr id="3" name="Rounded Rectangle 2"/>
          <p:cNvSpPr/>
          <p:nvPr/>
        </p:nvSpPr>
        <p:spPr>
          <a:xfrm>
            <a:off x="2358249" y="1761407"/>
            <a:ext cx="2329877" cy="4372873"/>
          </a:xfrm>
          <a:prstGeom prst="roundRect">
            <a:avLst/>
          </a:prstGeom>
          <a:solidFill>
            <a:schemeClr val="accent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prstClr val="white"/>
                </a:solidFill>
              </a:rPr>
              <a:t>a</a:t>
            </a:r>
            <a:r>
              <a:rPr lang="en-US" sz="2400" dirty="0" err="1" smtClean="0">
                <a:solidFill>
                  <a:prstClr val="white"/>
                </a:solidFill>
              </a:rPr>
              <a:t>dalah</a:t>
            </a:r>
            <a:r>
              <a:rPr lang="en-US" sz="2400" dirty="0" smtClean="0">
                <a:solidFill>
                  <a:prstClr val="white"/>
                </a:solidFill>
              </a:rPr>
              <a:t> </a:t>
            </a:r>
            <a:r>
              <a:rPr lang="en-US" sz="2400" dirty="0" err="1" smtClean="0">
                <a:solidFill>
                  <a:prstClr val="white"/>
                </a:solidFill>
              </a:rPr>
              <a:t>suatu</a:t>
            </a:r>
            <a:r>
              <a:rPr lang="en-US" sz="2400" dirty="0" smtClean="0">
                <a:solidFill>
                  <a:prstClr val="white"/>
                </a:solidFill>
              </a:rPr>
              <a:t> </a:t>
            </a:r>
            <a:r>
              <a:rPr lang="en-US" sz="2400" dirty="0" err="1" smtClean="0">
                <a:solidFill>
                  <a:prstClr val="white"/>
                </a:solidFill>
              </a:rPr>
              <a:t>matriks</a:t>
            </a:r>
            <a:r>
              <a:rPr lang="en-US" sz="2400" dirty="0" smtClean="0">
                <a:solidFill>
                  <a:prstClr val="white"/>
                </a:solidFill>
              </a:rPr>
              <a:t> </a:t>
            </a:r>
            <a:r>
              <a:rPr lang="en-US" sz="2400" dirty="0" err="1" smtClean="0">
                <a:solidFill>
                  <a:prstClr val="white"/>
                </a:solidFill>
              </a:rPr>
              <a:t>persegi</a:t>
            </a:r>
            <a:r>
              <a:rPr lang="en-US" sz="2400" dirty="0" smtClean="0">
                <a:solidFill>
                  <a:prstClr val="white"/>
                </a:solidFill>
              </a:rPr>
              <a:t> yang </a:t>
            </a:r>
            <a:r>
              <a:rPr lang="en-US" sz="2400" dirty="0" err="1" smtClean="0">
                <a:solidFill>
                  <a:prstClr val="white"/>
                </a:solidFill>
              </a:rPr>
              <a:t>berordo</a:t>
            </a:r>
            <a:r>
              <a:rPr lang="en-US" sz="2400" dirty="0" smtClean="0">
                <a:solidFill>
                  <a:prstClr val="white"/>
                </a:solidFill>
              </a:rPr>
              <a:t> </a:t>
            </a:r>
            <a:r>
              <a:rPr lang="en-US" sz="2400" i="1" dirty="0" smtClean="0">
                <a:solidFill>
                  <a:prstClr val="white"/>
                </a:solidFill>
              </a:rPr>
              <a:t>n </a:t>
            </a:r>
            <a:r>
              <a:rPr lang="en-US" sz="2400" dirty="0" err="1" smtClean="0">
                <a:solidFill>
                  <a:prstClr val="white"/>
                </a:solidFill>
              </a:rPr>
              <a:t>dengan</a:t>
            </a:r>
            <a:r>
              <a:rPr lang="en-US" sz="2400" dirty="0" smtClean="0">
                <a:solidFill>
                  <a:prstClr val="white"/>
                </a:solidFill>
              </a:rPr>
              <a:t> </a:t>
            </a:r>
            <a:r>
              <a:rPr lang="en-US" sz="2400" dirty="0" err="1" smtClean="0">
                <a:solidFill>
                  <a:prstClr val="white"/>
                </a:solidFill>
              </a:rPr>
              <a:t>elemen-elemen</a:t>
            </a:r>
            <a:r>
              <a:rPr lang="en-US" sz="2400" dirty="0" smtClean="0">
                <a:solidFill>
                  <a:prstClr val="white"/>
                </a:solidFill>
              </a:rPr>
              <a:t> </a:t>
            </a:r>
            <a:r>
              <a:rPr lang="en-US" sz="2400" dirty="0" err="1" smtClean="0">
                <a:solidFill>
                  <a:prstClr val="white"/>
                </a:solidFill>
              </a:rPr>
              <a:t>matriks</a:t>
            </a:r>
            <a:r>
              <a:rPr lang="en-US" sz="2400" dirty="0" smtClean="0">
                <a:solidFill>
                  <a:prstClr val="white"/>
                </a:solidFill>
              </a:rPr>
              <a:t> yang </a:t>
            </a:r>
            <a:r>
              <a:rPr lang="en-US" sz="2400" dirty="0" err="1" smtClean="0">
                <a:solidFill>
                  <a:prstClr val="white"/>
                </a:solidFill>
              </a:rPr>
              <a:t>berada</a:t>
            </a:r>
            <a:r>
              <a:rPr lang="en-US" sz="2400" dirty="0" smtClean="0">
                <a:solidFill>
                  <a:prstClr val="white"/>
                </a:solidFill>
              </a:rPr>
              <a:t> di </a:t>
            </a:r>
            <a:r>
              <a:rPr lang="en-US" sz="2400" dirty="0" err="1" smtClean="0">
                <a:solidFill>
                  <a:prstClr val="white"/>
                </a:solidFill>
              </a:rPr>
              <a:t>bawah</a:t>
            </a:r>
            <a:r>
              <a:rPr lang="en-US" sz="2400" dirty="0" smtClean="0">
                <a:solidFill>
                  <a:prstClr val="white"/>
                </a:solidFill>
              </a:rPr>
              <a:t> diagonal </a:t>
            </a:r>
            <a:r>
              <a:rPr lang="en-US" sz="2400" dirty="0" err="1" smtClean="0">
                <a:solidFill>
                  <a:prstClr val="white"/>
                </a:solidFill>
              </a:rPr>
              <a:t>utama</a:t>
            </a:r>
            <a:r>
              <a:rPr lang="en-US" sz="2400" dirty="0" smtClean="0">
                <a:solidFill>
                  <a:prstClr val="white"/>
                </a:solidFill>
              </a:rPr>
              <a:t> </a:t>
            </a:r>
            <a:r>
              <a:rPr lang="en-US" sz="2400" dirty="0" err="1" smtClean="0">
                <a:solidFill>
                  <a:prstClr val="white"/>
                </a:solidFill>
              </a:rPr>
              <a:t>atau</a:t>
            </a:r>
            <a:r>
              <a:rPr lang="en-US" sz="2400" dirty="0" smtClean="0">
                <a:solidFill>
                  <a:prstClr val="white"/>
                </a:solidFill>
              </a:rPr>
              <a:t> di </a:t>
            </a:r>
            <a:r>
              <a:rPr lang="en-US" sz="2400" dirty="0" err="1" smtClean="0">
                <a:solidFill>
                  <a:prstClr val="white"/>
                </a:solidFill>
              </a:rPr>
              <a:t>atas</a:t>
            </a:r>
            <a:r>
              <a:rPr lang="en-US" sz="2400" dirty="0" smtClean="0">
                <a:solidFill>
                  <a:prstClr val="white"/>
                </a:solidFill>
              </a:rPr>
              <a:t> diagonal </a:t>
            </a:r>
            <a:r>
              <a:rPr lang="en-US" sz="2400" dirty="0" err="1" smtClean="0">
                <a:solidFill>
                  <a:prstClr val="white"/>
                </a:solidFill>
              </a:rPr>
              <a:t>utama</a:t>
            </a:r>
            <a:r>
              <a:rPr lang="en-US" sz="2400" dirty="0" smtClean="0">
                <a:solidFill>
                  <a:prstClr val="white"/>
                </a:solidFill>
              </a:rPr>
              <a:t> </a:t>
            </a:r>
            <a:r>
              <a:rPr lang="en-US" sz="2400" dirty="0" err="1" smtClean="0">
                <a:solidFill>
                  <a:prstClr val="white"/>
                </a:solidFill>
              </a:rPr>
              <a:t>semuanya</a:t>
            </a:r>
            <a:r>
              <a:rPr lang="en-US" sz="2400" dirty="0" smtClean="0">
                <a:solidFill>
                  <a:prstClr val="white"/>
                </a:solidFill>
              </a:rPr>
              <a:t> </a:t>
            </a:r>
            <a:r>
              <a:rPr lang="en-US" sz="2400" dirty="0" err="1" smtClean="0">
                <a:solidFill>
                  <a:prstClr val="white"/>
                </a:solidFill>
              </a:rPr>
              <a:t>bernilai</a:t>
            </a:r>
            <a:r>
              <a:rPr lang="en-US" sz="2400" dirty="0" smtClean="0">
                <a:solidFill>
                  <a:prstClr val="white"/>
                </a:solidFill>
              </a:rPr>
              <a:t> </a:t>
            </a:r>
            <a:r>
              <a:rPr lang="en-US" sz="2400" dirty="0" err="1" smtClean="0">
                <a:solidFill>
                  <a:prstClr val="white"/>
                </a:solidFill>
              </a:rPr>
              <a:t>nol</a:t>
            </a:r>
            <a:endParaRPr lang="en-US" sz="2400" i="1" dirty="0">
              <a:solidFill>
                <a:prstClr val="white"/>
              </a:solidFill>
            </a:endParaRPr>
          </a:p>
        </p:txBody>
      </p:sp>
      <p:sp>
        <p:nvSpPr>
          <p:cNvPr id="6" name="Cloud Callout 5"/>
          <p:cNvSpPr/>
          <p:nvPr/>
        </p:nvSpPr>
        <p:spPr>
          <a:xfrm>
            <a:off x="4773443" y="747933"/>
            <a:ext cx="5467358" cy="2328943"/>
          </a:xfrm>
          <a:prstGeom prst="cloudCallout">
            <a:avLst>
              <a:gd name="adj1" fmla="val -49654"/>
              <a:gd name="adj2" fmla="val 44184"/>
            </a:avLst>
          </a:prstGeom>
          <a:solidFill>
            <a:schemeClr val="accent5"/>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000" dirty="0" smtClean="0">
              <a:solidFill>
                <a:prstClr val="white"/>
              </a:solidFill>
            </a:endParaRPr>
          </a:p>
          <a:p>
            <a:pPr algn="just"/>
            <a:r>
              <a:rPr lang="en-US" sz="2000" dirty="0" err="1" smtClean="0">
                <a:solidFill>
                  <a:prstClr val="white"/>
                </a:solidFill>
              </a:rPr>
              <a:t>Contoh</a:t>
            </a:r>
            <a:r>
              <a:rPr lang="en-US" sz="2000" dirty="0" smtClean="0">
                <a:solidFill>
                  <a:prstClr val="white"/>
                </a:solidFill>
              </a:rPr>
              <a:t> : </a:t>
            </a:r>
            <a:r>
              <a:rPr lang="en-US" sz="2000" dirty="0" err="1" smtClean="0">
                <a:solidFill>
                  <a:prstClr val="white"/>
                </a:solidFill>
              </a:rPr>
              <a:t>Matriks</a:t>
            </a:r>
            <a:r>
              <a:rPr lang="en-US" sz="2000" dirty="0" smtClean="0">
                <a:solidFill>
                  <a:prstClr val="white"/>
                </a:solidFill>
              </a:rPr>
              <a:t> </a:t>
            </a:r>
            <a:r>
              <a:rPr lang="en-US" sz="2000" dirty="0" err="1" smtClean="0">
                <a:solidFill>
                  <a:prstClr val="white"/>
                </a:solidFill>
              </a:rPr>
              <a:t>segitiga</a:t>
            </a:r>
            <a:r>
              <a:rPr lang="en-US" sz="2000" dirty="0" smtClean="0">
                <a:solidFill>
                  <a:prstClr val="white"/>
                </a:solidFill>
              </a:rPr>
              <a:t> </a:t>
            </a:r>
            <a:r>
              <a:rPr lang="en-US" sz="2000" dirty="0" err="1" smtClean="0">
                <a:solidFill>
                  <a:prstClr val="white"/>
                </a:solidFill>
              </a:rPr>
              <a:t>dengan</a:t>
            </a:r>
            <a:r>
              <a:rPr lang="en-US" sz="2000" dirty="0" smtClean="0">
                <a:solidFill>
                  <a:prstClr val="white"/>
                </a:solidFill>
              </a:rPr>
              <a:t> </a:t>
            </a:r>
            <a:r>
              <a:rPr lang="en-US" sz="2000" dirty="0" err="1" smtClean="0">
                <a:solidFill>
                  <a:prstClr val="white"/>
                </a:solidFill>
              </a:rPr>
              <a:t>elemen-elemen</a:t>
            </a:r>
            <a:r>
              <a:rPr lang="en-US" sz="2000" dirty="0" smtClean="0">
                <a:solidFill>
                  <a:prstClr val="white"/>
                </a:solidFill>
              </a:rPr>
              <a:t> di </a:t>
            </a:r>
            <a:r>
              <a:rPr lang="en-US" sz="2000" dirty="0" err="1" smtClean="0">
                <a:solidFill>
                  <a:prstClr val="white"/>
                </a:solidFill>
              </a:rPr>
              <a:t>bawah</a:t>
            </a:r>
            <a:r>
              <a:rPr lang="en-US" sz="2000" dirty="0" smtClean="0">
                <a:solidFill>
                  <a:prstClr val="white"/>
                </a:solidFill>
              </a:rPr>
              <a:t> diagonal </a:t>
            </a:r>
            <a:r>
              <a:rPr lang="en-US" sz="2000" dirty="0" err="1" smtClean="0">
                <a:solidFill>
                  <a:prstClr val="white"/>
                </a:solidFill>
              </a:rPr>
              <a:t>utama</a:t>
            </a:r>
            <a:r>
              <a:rPr lang="en-US" sz="2000" dirty="0" smtClean="0">
                <a:solidFill>
                  <a:prstClr val="white"/>
                </a:solidFill>
              </a:rPr>
              <a:t> </a:t>
            </a:r>
            <a:r>
              <a:rPr lang="en-US" sz="2000" dirty="0" err="1" smtClean="0">
                <a:solidFill>
                  <a:prstClr val="white"/>
                </a:solidFill>
              </a:rPr>
              <a:t>semuanya</a:t>
            </a:r>
            <a:r>
              <a:rPr lang="en-US" sz="2000" dirty="0" smtClean="0">
                <a:solidFill>
                  <a:prstClr val="white"/>
                </a:solidFill>
              </a:rPr>
              <a:t> </a:t>
            </a:r>
            <a:r>
              <a:rPr lang="en-US" sz="2000" dirty="0" err="1" smtClean="0">
                <a:solidFill>
                  <a:prstClr val="white"/>
                </a:solidFill>
              </a:rPr>
              <a:t>bernilai</a:t>
            </a:r>
            <a:r>
              <a:rPr lang="en-US" sz="2000" dirty="0" smtClean="0">
                <a:solidFill>
                  <a:prstClr val="white"/>
                </a:solidFill>
              </a:rPr>
              <a:t> </a:t>
            </a:r>
            <a:r>
              <a:rPr lang="en-US" sz="2000" dirty="0" err="1" smtClean="0">
                <a:solidFill>
                  <a:prstClr val="white"/>
                </a:solidFill>
              </a:rPr>
              <a:t>nol</a:t>
            </a:r>
            <a:endParaRPr lang="en-US" sz="2000" dirty="0" smtClean="0">
              <a:solidFill>
                <a:prstClr val="white"/>
              </a:solidFill>
            </a:endParaRPr>
          </a:p>
          <a:p>
            <a:pPr lvl="2"/>
            <a:r>
              <a:rPr lang="en-US" dirty="0" smtClean="0">
                <a:solidFill>
                  <a:prstClr val="white"/>
                </a:solidFill>
              </a:rPr>
              <a:t>A =    4  3  2  -1</a:t>
            </a:r>
          </a:p>
          <a:p>
            <a:pPr lvl="2"/>
            <a:r>
              <a:rPr lang="en-US" dirty="0" smtClean="0">
                <a:solidFill>
                  <a:prstClr val="white"/>
                </a:solidFill>
              </a:rPr>
              <a:t>          0  1  3   5</a:t>
            </a:r>
          </a:p>
          <a:p>
            <a:pPr lvl="2"/>
            <a:r>
              <a:rPr lang="en-US" dirty="0" smtClean="0">
                <a:solidFill>
                  <a:prstClr val="white"/>
                </a:solidFill>
              </a:rPr>
              <a:t>          0  0  2   6</a:t>
            </a:r>
          </a:p>
          <a:p>
            <a:pPr lvl="2"/>
            <a:r>
              <a:rPr lang="en-US" dirty="0" smtClean="0">
                <a:solidFill>
                  <a:prstClr val="white"/>
                </a:solidFill>
              </a:rPr>
              <a:t>          0  0  0   4  </a:t>
            </a:r>
            <a:endParaRPr lang="en-US" dirty="0">
              <a:solidFill>
                <a:prstClr val="white"/>
              </a:solidFill>
            </a:endParaRPr>
          </a:p>
        </p:txBody>
      </p:sp>
      <p:sp>
        <p:nvSpPr>
          <p:cNvPr id="7" name="Cloud Callout 6"/>
          <p:cNvSpPr/>
          <p:nvPr/>
        </p:nvSpPr>
        <p:spPr>
          <a:xfrm>
            <a:off x="4876333" y="3206395"/>
            <a:ext cx="5266372" cy="3280735"/>
          </a:xfrm>
          <a:prstGeom prst="cloudCallout">
            <a:avLst>
              <a:gd name="adj1" fmla="val -50694"/>
              <a:gd name="adj2" fmla="val -52768"/>
            </a:avLst>
          </a:prstGeom>
          <a:solidFill>
            <a:schemeClr val="accent5"/>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solidFill>
                <a:prstClr val="white"/>
              </a:solidFill>
            </a:endParaRPr>
          </a:p>
          <a:p>
            <a:pPr algn="just"/>
            <a:endParaRPr lang="en-US" sz="2000" dirty="0" smtClean="0">
              <a:solidFill>
                <a:prstClr val="white"/>
              </a:solidFill>
            </a:endParaRPr>
          </a:p>
          <a:p>
            <a:pPr algn="just"/>
            <a:r>
              <a:rPr lang="en-US" sz="2000" dirty="0" err="1" smtClean="0">
                <a:solidFill>
                  <a:prstClr val="white"/>
                </a:solidFill>
              </a:rPr>
              <a:t>Matriks</a:t>
            </a:r>
            <a:r>
              <a:rPr lang="en-US" sz="2000" dirty="0" smtClean="0">
                <a:solidFill>
                  <a:prstClr val="white"/>
                </a:solidFill>
              </a:rPr>
              <a:t> </a:t>
            </a:r>
            <a:r>
              <a:rPr lang="en-US" sz="2000" dirty="0" err="1">
                <a:solidFill>
                  <a:prstClr val="white"/>
                </a:solidFill>
              </a:rPr>
              <a:t>segitiga</a:t>
            </a:r>
            <a:r>
              <a:rPr lang="en-US" sz="2000" dirty="0">
                <a:solidFill>
                  <a:prstClr val="white"/>
                </a:solidFill>
              </a:rPr>
              <a:t> </a:t>
            </a:r>
            <a:r>
              <a:rPr lang="en-US" sz="2000" dirty="0" err="1">
                <a:solidFill>
                  <a:prstClr val="white"/>
                </a:solidFill>
              </a:rPr>
              <a:t>dengan</a:t>
            </a:r>
            <a:r>
              <a:rPr lang="en-US" sz="2000" dirty="0">
                <a:solidFill>
                  <a:prstClr val="white"/>
                </a:solidFill>
              </a:rPr>
              <a:t> </a:t>
            </a:r>
            <a:r>
              <a:rPr lang="en-US" sz="2000" dirty="0" err="1">
                <a:solidFill>
                  <a:prstClr val="white"/>
                </a:solidFill>
              </a:rPr>
              <a:t>elemen-elemen</a:t>
            </a:r>
            <a:r>
              <a:rPr lang="en-US" sz="2000" dirty="0">
                <a:solidFill>
                  <a:prstClr val="white"/>
                </a:solidFill>
              </a:rPr>
              <a:t> di </a:t>
            </a:r>
            <a:r>
              <a:rPr lang="en-US" sz="2000" dirty="0" err="1" smtClean="0">
                <a:solidFill>
                  <a:prstClr val="white"/>
                </a:solidFill>
              </a:rPr>
              <a:t>atas</a:t>
            </a:r>
            <a:r>
              <a:rPr lang="en-US" sz="2000" dirty="0" smtClean="0">
                <a:solidFill>
                  <a:prstClr val="white"/>
                </a:solidFill>
              </a:rPr>
              <a:t> diagonal </a:t>
            </a:r>
            <a:r>
              <a:rPr lang="en-US" sz="2000" dirty="0" err="1">
                <a:solidFill>
                  <a:prstClr val="white"/>
                </a:solidFill>
              </a:rPr>
              <a:t>utama</a:t>
            </a:r>
            <a:r>
              <a:rPr lang="en-US" sz="2000" dirty="0">
                <a:solidFill>
                  <a:prstClr val="white"/>
                </a:solidFill>
              </a:rPr>
              <a:t> </a:t>
            </a:r>
            <a:r>
              <a:rPr lang="en-US" sz="2000" dirty="0" err="1">
                <a:solidFill>
                  <a:prstClr val="white"/>
                </a:solidFill>
              </a:rPr>
              <a:t>semuanya</a:t>
            </a:r>
            <a:r>
              <a:rPr lang="en-US" sz="2000" dirty="0">
                <a:solidFill>
                  <a:prstClr val="white"/>
                </a:solidFill>
              </a:rPr>
              <a:t> </a:t>
            </a:r>
            <a:r>
              <a:rPr lang="en-US" sz="2000" dirty="0" err="1">
                <a:solidFill>
                  <a:prstClr val="white"/>
                </a:solidFill>
              </a:rPr>
              <a:t>bernilai</a:t>
            </a:r>
            <a:r>
              <a:rPr lang="en-US" sz="2000" dirty="0">
                <a:solidFill>
                  <a:prstClr val="white"/>
                </a:solidFill>
              </a:rPr>
              <a:t> </a:t>
            </a:r>
            <a:r>
              <a:rPr lang="en-US" sz="2000" dirty="0" err="1" smtClean="0">
                <a:solidFill>
                  <a:prstClr val="white"/>
                </a:solidFill>
              </a:rPr>
              <a:t>nol</a:t>
            </a:r>
            <a:endParaRPr lang="en-US" sz="2000" dirty="0" smtClean="0">
              <a:solidFill>
                <a:prstClr val="white"/>
              </a:solidFill>
            </a:endParaRPr>
          </a:p>
          <a:p>
            <a:pPr algn="just"/>
            <a:endParaRPr lang="en-US" sz="2000" dirty="0">
              <a:solidFill>
                <a:prstClr val="white"/>
              </a:solidFill>
            </a:endParaRPr>
          </a:p>
          <a:p>
            <a:r>
              <a:rPr lang="en-US" dirty="0" smtClean="0">
                <a:solidFill>
                  <a:prstClr val="white"/>
                </a:solidFill>
              </a:rPr>
              <a:t>	 A =		 6  0  0  0 </a:t>
            </a:r>
          </a:p>
          <a:p>
            <a:r>
              <a:rPr lang="en-US" dirty="0" smtClean="0">
                <a:solidFill>
                  <a:prstClr val="white"/>
                </a:solidFill>
              </a:rPr>
              <a:t>			 2  3  0  0 </a:t>
            </a:r>
          </a:p>
          <a:p>
            <a:r>
              <a:rPr lang="en-US" dirty="0" smtClean="0">
                <a:solidFill>
                  <a:prstClr val="white"/>
                </a:solidFill>
              </a:rPr>
              <a:t>			 3  4  7  0</a:t>
            </a:r>
          </a:p>
          <a:p>
            <a:r>
              <a:rPr lang="en-US" dirty="0" smtClean="0">
                <a:solidFill>
                  <a:prstClr val="white"/>
                </a:solidFill>
              </a:rPr>
              <a:t>			-2  1  8 -1</a:t>
            </a:r>
          </a:p>
          <a:p>
            <a:endParaRPr lang="en-US" dirty="0">
              <a:solidFill>
                <a:prstClr val="white"/>
              </a:solidFill>
            </a:endParaRPr>
          </a:p>
        </p:txBody>
      </p:sp>
      <p:sp>
        <p:nvSpPr>
          <p:cNvPr id="8" name="Double Bracket 7"/>
          <p:cNvSpPr/>
          <p:nvPr/>
        </p:nvSpPr>
        <p:spPr>
          <a:xfrm>
            <a:off x="6977333" y="1924534"/>
            <a:ext cx="1059578" cy="1113183"/>
          </a:xfrm>
          <a:prstGeom prst="bracketPair">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 name="Double Bracket 4"/>
          <p:cNvSpPr/>
          <p:nvPr/>
        </p:nvSpPr>
        <p:spPr>
          <a:xfrm>
            <a:off x="6883972" y="4982242"/>
            <a:ext cx="1152939" cy="1048577"/>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13" name="Action Button: Beginning 12">
            <a:hlinkClick r:id="" action="ppaction://hlinkshowjump?jump=previousslide" highlightClick="1"/>
          </p:cNvPr>
          <p:cNvSpPr/>
          <p:nvPr/>
        </p:nvSpPr>
        <p:spPr>
          <a:xfrm>
            <a:off x="9481457" y="6157685"/>
            <a:ext cx="457200" cy="457200"/>
          </a:xfrm>
          <a:prstGeom prst="actionButtonBeginning">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
        <p:nvSpPr>
          <p:cNvPr id="17" name="Action Button: Home 16">
            <a:hlinkClick r:id="rId3" action="ppaction://hlinksldjump" highlightClick="1"/>
          </p:cNvPr>
          <p:cNvSpPr/>
          <p:nvPr/>
        </p:nvSpPr>
        <p:spPr>
          <a:xfrm>
            <a:off x="10014857" y="6157686"/>
            <a:ext cx="457200" cy="457200"/>
          </a:xfrm>
          <a:prstGeom prst="actionButtonHom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
        <p:nvSpPr>
          <p:cNvPr id="18" name="Action Button: End 17">
            <a:hlinkClick r:id="" action="ppaction://hlinkshowjump?jump=nextslide" highlightClick="1"/>
          </p:cNvPr>
          <p:cNvSpPr/>
          <p:nvPr/>
        </p:nvSpPr>
        <p:spPr>
          <a:xfrm>
            <a:off x="10562771" y="6172200"/>
            <a:ext cx="457200" cy="457200"/>
          </a:xfrm>
          <a:prstGeom prst="actionButtonEnd">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806597159"/>
      </p:ext>
    </p:extLst>
  </p:cSld>
  <p:clrMapOvr>
    <a:masterClrMapping/>
  </p:clrMapOvr>
  <p:transition spd="slow">
    <p:wheel/>
    <p:sndAc>
      <p:stSnd>
        <p:snd r:embed="rId2" name="laser.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783257" y="2226579"/>
            <a:ext cx="2833837" cy="3751772"/>
          </a:xfrm>
          <a:prstGeom prst="roundRect">
            <a:avLst/>
          </a:prstGeom>
          <a:solidFill>
            <a:schemeClr val="accent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smtClean="0">
              <a:solidFill>
                <a:prstClr val="white"/>
              </a:solidFill>
            </a:endParaRPr>
          </a:p>
          <a:p>
            <a:pPr algn="ctr"/>
            <a:r>
              <a:rPr lang="en-US" sz="2800" dirty="0" err="1" smtClean="0">
                <a:solidFill>
                  <a:prstClr val="white"/>
                </a:solidFill>
              </a:rPr>
              <a:t>Matriks</a:t>
            </a:r>
            <a:r>
              <a:rPr lang="en-US" sz="2800" dirty="0" smtClean="0">
                <a:solidFill>
                  <a:prstClr val="white"/>
                </a:solidFill>
              </a:rPr>
              <a:t> </a:t>
            </a:r>
            <a:r>
              <a:rPr lang="en-US" sz="2800" dirty="0" err="1">
                <a:solidFill>
                  <a:prstClr val="white"/>
                </a:solidFill>
              </a:rPr>
              <a:t>bujur</a:t>
            </a:r>
            <a:r>
              <a:rPr lang="en-US" sz="2800" dirty="0">
                <a:solidFill>
                  <a:prstClr val="white"/>
                </a:solidFill>
              </a:rPr>
              <a:t> </a:t>
            </a:r>
            <a:r>
              <a:rPr lang="en-US" sz="2800" dirty="0" err="1">
                <a:solidFill>
                  <a:prstClr val="white"/>
                </a:solidFill>
              </a:rPr>
              <a:t>sangkar</a:t>
            </a:r>
            <a:r>
              <a:rPr lang="en-US" sz="2800" dirty="0">
                <a:solidFill>
                  <a:prstClr val="white"/>
                </a:solidFill>
              </a:rPr>
              <a:t> </a:t>
            </a:r>
            <a:r>
              <a:rPr lang="en-US" sz="2800" dirty="0" err="1">
                <a:solidFill>
                  <a:prstClr val="white"/>
                </a:solidFill>
              </a:rPr>
              <a:t>dimana</a:t>
            </a:r>
            <a:r>
              <a:rPr lang="en-US" sz="2800" dirty="0">
                <a:solidFill>
                  <a:prstClr val="white"/>
                </a:solidFill>
              </a:rPr>
              <a:t> diagonal </a:t>
            </a:r>
            <a:r>
              <a:rPr lang="en-US" sz="2800" dirty="0" err="1">
                <a:solidFill>
                  <a:prstClr val="white"/>
                </a:solidFill>
              </a:rPr>
              <a:t>utamanya</a:t>
            </a:r>
            <a:r>
              <a:rPr lang="en-US" sz="2800" dirty="0">
                <a:solidFill>
                  <a:prstClr val="white"/>
                </a:solidFill>
              </a:rPr>
              <a:t> </a:t>
            </a:r>
            <a:r>
              <a:rPr lang="en-US" sz="2800" dirty="0" err="1">
                <a:solidFill>
                  <a:prstClr val="white"/>
                </a:solidFill>
              </a:rPr>
              <a:t>berfungsi</a:t>
            </a:r>
            <a:r>
              <a:rPr lang="en-US" sz="2800" dirty="0">
                <a:solidFill>
                  <a:prstClr val="white"/>
                </a:solidFill>
              </a:rPr>
              <a:t> </a:t>
            </a:r>
            <a:r>
              <a:rPr lang="en-US" sz="2800" dirty="0" err="1">
                <a:solidFill>
                  <a:prstClr val="white"/>
                </a:solidFill>
              </a:rPr>
              <a:t>sebagai</a:t>
            </a:r>
            <a:r>
              <a:rPr lang="en-US" sz="2800" dirty="0">
                <a:solidFill>
                  <a:prstClr val="white"/>
                </a:solidFill>
              </a:rPr>
              <a:t> </a:t>
            </a:r>
            <a:r>
              <a:rPr lang="en-US" sz="2800" dirty="0" err="1">
                <a:solidFill>
                  <a:prstClr val="white"/>
                </a:solidFill>
              </a:rPr>
              <a:t>cermin</a:t>
            </a:r>
            <a:r>
              <a:rPr lang="en-US" sz="2800" dirty="0">
                <a:solidFill>
                  <a:prstClr val="white"/>
                </a:solidFill>
              </a:rPr>
              <a:t> </a:t>
            </a:r>
            <a:r>
              <a:rPr lang="en-US" sz="2800" dirty="0" err="1">
                <a:solidFill>
                  <a:prstClr val="white"/>
                </a:solidFill>
              </a:rPr>
              <a:t>atau</a:t>
            </a:r>
            <a:r>
              <a:rPr lang="en-US" sz="2800" dirty="0">
                <a:solidFill>
                  <a:prstClr val="white"/>
                </a:solidFill>
              </a:rPr>
              <a:t> </a:t>
            </a:r>
            <a:r>
              <a:rPr lang="en-US" sz="2800" dirty="0" err="1">
                <a:solidFill>
                  <a:prstClr val="white"/>
                </a:solidFill>
              </a:rPr>
              <a:t>refleksi</a:t>
            </a:r>
            <a:r>
              <a:rPr lang="en-US" sz="2800" dirty="0">
                <a:solidFill>
                  <a:prstClr val="white"/>
                </a:solidFill>
              </a:rPr>
              <a:t> (A</a:t>
            </a:r>
            <a:r>
              <a:rPr lang="en-US" sz="2800" baseline="30000" dirty="0">
                <a:solidFill>
                  <a:prstClr val="white"/>
                </a:solidFill>
              </a:rPr>
              <a:t>t</a:t>
            </a:r>
            <a:r>
              <a:rPr lang="en-US" sz="2800" dirty="0">
                <a:solidFill>
                  <a:prstClr val="white"/>
                </a:solidFill>
              </a:rPr>
              <a:t> = A).</a:t>
            </a:r>
          </a:p>
          <a:p>
            <a:pPr algn="ctr"/>
            <a:endParaRPr lang="en-US" sz="2800" dirty="0">
              <a:solidFill>
                <a:prstClr val="white"/>
              </a:solidFill>
            </a:endParaRPr>
          </a:p>
        </p:txBody>
      </p:sp>
      <p:sp>
        <p:nvSpPr>
          <p:cNvPr id="3" name="Rectangle 2"/>
          <p:cNvSpPr/>
          <p:nvPr/>
        </p:nvSpPr>
        <p:spPr>
          <a:xfrm>
            <a:off x="3072743" y="977533"/>
            <a:ext cx="2158498" cy="900890"/>
          </a:xfrm>
          <a:prstGeom prst="rect">
            <a:avLst/>
          </a:prstGeom>
          <a:solidFill>
            <a:schemeClr val="accent5"/>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prstClr val="white"/>
                </a:solidFill>
              </a:rPr>
              <a:t>5. </a:t>
            </a:r>
            <a:r>
              <a:rPr lang="en-US" sz="3200" dirty="0" err="1" smtClean="0">
                <a:solidFill>
                  <a:prstClr val="white"/>
                </a:solidFill>
              </a:rPr>
              <a:t>Matriks</a:t>
            </a:r>
            <a:r>
              <a:rPr lang="en-US" sz="3200" dirty="0" smtClean="0">
                <a:solidFill>
                  <a:prstClr val="white"/>
                </a:solidFill>
              </a:rPr>
              <a:t> </a:t>
            </a:r>
            <a:r>
              <a:rPr lang="en-US" sz="3200" dirty="0" err="1" smtClean="0">
                <a:solidFill>
                  <a:prstClr val="white"/>
                </a:solidFill>
              </a:rPr>
              <a:t>Simetris</a:t>
            </a:r>
            <a:endParaRPr lang="en-US" sz="3200" dirty="0">
              <a:solidFill>
                <a:prstClr val="white"/>
              </a:solidFill>
            </a:endParaRPr>
          </a:p>
        </p:txBody>
      </p:sp>
      <p:sp>
        <p:nvSpPr>
          <p:cNvPr id="4" name="Cloud Callout 3"/>
          <p:cNvSpPr/>
          <p:nvPr/>
        </p:nvSpPr>
        <p:spPr>
          <a:xfrm>
            <a:off x="5813633" y="1427978"/>
            <a:ext cx="4825921" cy="3771901"/>
          </a:xfrm>
          <a:prstGeom prst="cloudCallout">
            <a:avLst>
              <a:gd name="adj1" fmla="val -51334"/>
              <a:gd name="adj2" fmla="val 35146"/>
            </a:avLst>
          </a:prstGeom>
          <a:solidFill>
            <a:schemeClr val="accent5"/>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387153089"/>
              </p:ext>
            </p:extLst>
          </p:nvPr>
        </p:nvGraphicFramePr>
        <p:xfrm>
          <a:off x="6403349" y="2062136"/>
          <a:ext cx="3646488" cy="2503583"/>
        </p:xfrm>
        <a:graphic>
          <a:graphicData uri="http://schemas.openxmlformats.org/presentationml/2006/ole">
            <mc:AlternateContent xmlns:mc="http://schemas.openxmlformats.org/markup-compatibility/2006">
              <mc:Choice xmlns:v="urn:schemas-microsoft-com:vml" Requires="v">
                <p:oleObj spid="_x0000_s19466" name="Equation" r:id="rId4" imgW="2082800" imgH="1422400" progId="Equation.3">
                  <p:embed/>
                </p:oleObj>
              </mc:Choice>
              <mc:Fallback>
                <p:oleObj name="Equation" r:id="rId4" imgW="2082800" imgH="142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3349" y="2062136"/>
                        <a:ext cx="3646488" cy="25035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Action Button: Beginning 10">
            <a:hlinkClick r:id="" action="ppaction://hlinkshowjump?jump=previousslide" highlightClick="1"/>
          </p:cNvPr>
          <p:cNvSpPr/>
          <p:nvPr/>
        </p:nvSpPr>
        <p:spPr>
          <a:xfrm>
            <a:off x="9481457" y="6157685"/>
            <a:ext cx="457200" cy="457200"/>
          </a:xfrm>
          <a:prstGeom prst="actionButtonBeginning">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
        <p:nvSpPr>
          <p:cNvPr id="12" name="Action Button: Home 11">
            <a:hlinkClick r:id="rId6" action="ppaction://hlinksldjump" highlightClick="1"/>
          </p:cNvPr>
          <p:cNvSpPr/>
          <p:nvPr/>
        </p:nvSpPr>
        <p:spPr>
          <a:xfrm>
            <a:off x="10014857" y="6157686"/>
            <a:ext cx="457200" cy="457200"/>
          </a:xfrm>
          <a:prstGeom prst="actionButtonHom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
        <p:nvSpPr>
          <p:cNvPr id="13" name="Action Button: End 12">
            <a:hlinkClick r:id="" action="ppaction://hlinkshowjump?jump=nextslide" highlightClick="1"/>
          </p:cNvPr>
          <p:cNvSpPr/>
          <p:nvPr/>
        </p:nvSpPr>
        <p:spPr>
          <a:xfrm>
            <a:off x="10562771" y="6172200"/>
            <a:ext cx="457200" cy="457200"/>
          </a:xfrm>
          <a:prstGeom prst="actionButtonEnd">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770280966"/>
      </p:ext>
    </p:extLst>
  </p:cSld>
  <p:clrMapOvr>
    <a:masterClrMapping/>
  </p:clrMapOvr>
  <p:transition spd="slow">
    <p:comb dir="vert"/>
    <p:sndAc>
      <p:stSnd>
        <p:snd r:embed="rId3" name="chimes.wav"/>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2483</TotalTime>
  <Words>758</Words>
  <Application>Microsoft Office PowerPoint</Application>
  <PresentationFormat>Custom</PresentationFormat>
  <Paragraphs>139</Paragraphs>
  <Slides>19</Slides>
  <Notes>5</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19</vt:i4>
      </vt:variant>
    </vt:vector>
  </HeadingPairs>
  <TitlesOfParts>
    <vt:vector size="23" baseType="lpstr">
      <vt:lpstr>Organic</vt:lpstr>
      <vt:lpstr>Microsoft Equation 3.0</vt:lpstr>
      <vt:lpstr>Equation</vt:lpstr>
      <vt:lpstr>Equation.DSMT4</vt:lpstr>
      <vt:lpstr>SISTEM PERSAMAAN LINEAR DAN MATRIKS</vt:lpstr>
      <vt:lpstr>PowerPoint Presentation</vt:lpstr>
      <vt:lpstr>PowerPoint Presentation</vt:lpstr>
      <vt:lpstr>Contoh :  Matriks A =  1      2      3                           5       6 </vt:lpstr>
      <vt:lpstr>  Jenis- Jenis Matriks </vt:lpstr>
      <vt:lpstr>PowerPoint Presentation</vt:lpstr>
      <vt:lpstr>PowerPoint Presentation</vt:lpstr>
      <vt:lpstr>PowerPoint Presentation</vt:lpstr>
      <vt:lpstr>PowerPoint Presentation</vt:lpstr>
      <vt:lpstr>Transpos Suatu Matriks</vt:lpstr>
      <vt:lpstr>PowerPoint Presentation</vt:lpstr>
      <vt:lpstr>PowerPoint Presentation</vt:lpstr>
      <vt:lpstr>Example </vt:lpstr>
      <vt:lpstr>PowerPoint Presentation</vt:lpstr>
      <vt:lpstr>Misal diketahui</vt:lpstr>
      <vt:lpstr>Jawaban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MATRIKS</dc:title>
  <dc:creator>Windows 7</dc:creator>
  <cp:lastModifiedBy>icetea</cp:lastModifiedBy>
  <cp:revision>211</cp:revision>
  <dcterms:created xsi:type="dcterms:W3CDTF">2013-11-28T23:25:49Z</dcterms:created>
  <dcterms:modified xsi:type="dcterms:W3CDTF">2018-03-09T02:13:31Z</dcterms:modified>
</cp:coreProperties>
</file>