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audio2.wav" ContentType="audio/x-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3CC4D-5FAA-41BC-A168-F46792E593A6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EC2A-CC31-40BE-A393-FA022859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14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093BCE4-0642-46FC-B933-6F419F3D514F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4CA112D-CA9A-44B5-AA45-9EE2728FFC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70513" y="5162550"/>
            <a:ext cx="3773487" cy="793750"/>
          </a:xfr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Esti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 </a:t>
            </a:r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Wijayanti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, </a:t>
            </a:r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M.Kom</a:t>
            </a:r>
            <a:endParaRPr lang="en-US" sz="3600" b="1" dirty="0">
              <a:solidFill>
                <a:schemeClr val="accent5">
                  <a:lumMod val="50000"/>
                </a:schemeClr>
              </a:solidFill>
              <a:latin typeface="Harrington" panose="04040505050A02020702" pitchFamily="82" charset="0"/>
              <a:ea typeface="Batang" panose="02030600000101010101" pitchFamily="18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3052763" y="1590675"/>
            <a:ext cx="6091237" cy="1514475"/>
          </a:xfr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id-ID" b="1" dirty="0"/>
              <a:t>SISTEM PERSAMAAN </a:t>
            </a:r>
            <a:r>
              <a:rPr lang="id-ID" b="1" dirty="0" smtClean="0"/>
              <a:t>LINEAR</a:t>
            </a:r>
            <a:endParaRPr lang="en-US" b="1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82425"/>
      </p:ext>
    </p:extLst>
  </p:cSld>
  <p:clrMapOvr>
    <a:masterClrMapping/>
  </p:clrMapOvr>
  <p:transition spd="slow">
    <p:wheel spokes="8"/>
    <p:sndAc>
      <p:stSnd>
        <p:snd r:embed="rId3" name="explod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62404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smtClean="0"/>
              <a:t>PERSAMAAN LINEAR </a:t>
            </a:r>
            <a:br>
              <a:rPr lang="en-US" b="1" smtClean="0"/>
            </a:br>
            <a:r>
              <a:rPr lang="en-US" b="1" smtClean="0"/>
              <a:t>DAN MATRIKS</a:t>
            </a:r>
            <a:endParaRPr lang="en-GB" b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27089" y="1905000"/>
            <a:ext cx="8066087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 smtClean="0"/>
              <a:t>1.1.	</a:t>
            </a:r>
            <a:r>
              <a:rPr lang="en-US" sz="2800" b="1" u="sng" dirty="0" smtClean="0">
                <a:solidFill>
                  <a:srgbClr val="FF0000"/>
                </a:solidFill>
              </a:rPr>
              <a:t>SISTEM LINEAR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 err="1" smtClean="0"/>
              <a:t>Fungsi</a:t>
            </a:r>
            <a:r>
              <a:rPr lang="en-US" sz="2800" b="1" dirty="0" smtClean="0"/>
              <a:t> Linear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 smtClean="0"/>
              <a:t>		f(x) = ax +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 err="1" smtClean="0"/>
              <a:t>Persamaan</a:t>
            </a:r>
            <a:r>
              <a:rPr lang="en-US" sz="2800" b="1" dirty="0" smtClean="0"/>
              <a:t> Linear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 smtClean="0"/>
              <a:t>		</a:t>
            </a:r>
            <a:r>
              <a:rPr lang="en-US" sz="2800" b="1" dirty="0" smtClean="0">
                <a:cs typeface="Times New Roman" panose="02020603050405020304" pitchFamily="18" charset="0"/>
              </a:rPr>
              <a:t>•  </a:t>
            </a:r>
            <a:r>
              <a:rPr lang="en-US" sz="2800" b="1" dirty="0" smtClean="0"/>
              <a:t>ax = b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 smtClean="0"/>
              <a:t>		</a:t>
            </a:r>
            <a:r>
              <a:rPr lang="en-US" sz="2800" b="1" dirty="0" smtClean="0">
                <a:cs typeface="Times New Roman" panose="02020603050405020304" pitchFamily="18" charset="0"/>
              </a:rPr>
              <a:t>• a</a:t>
            </a:r>
            <a:r>
              <a:rPr lang="en-US" sz="2800" b="1" baseline="-30000" dirty="0" smtClean="0"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cs typeface="Times New Roman" panose="02020603050405020304" pitchFamily="18" charset="0"/>
              </a:rPr>
              <a:t>x</a:t>
            </a:r>
            <a:r>
              <a:rPr lang="en-US" sz="2800" b="1" baseline="-30000" dirty="0" smtClean="0"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cs typeface="Times New Roman" panose="02020603050405020304" pitchFamily="18" charset="0"/>
              </a:rPr>
              <a:t> + a</a:t>
            </a:r>
            <a:r>
              <a:rPr lang="en-US" sz="2800" b="1" baseline="-30000" dirty="0" smtClean="0"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cs typeface="Times New Roman" panose="02020603050405020304" pitchFamily="18" charset="0"/>
              </a:rPr>
              <a:t>x</a:t>
            </a:r>
            <a:r>
              <a:rPr lang="en-US" sz="2800" b="1" baseline="-30000" dirty="0" smtClean="0"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cs typeface="Times New Roman" panose="02020603050405020304" pitchFamily="18" charset="0"/>
              </a:rPr>
              <a:t> + … + </a:t>
            </a:r>
            <a:r>
              <a:rPr lang="en-US" sz="2800" b="1" dirty="0" err="1" smtClean="0">
                <a:cs typeface="Times New Roman" panose="02020603050405020304" pitchFamily="18" charset="0"/>
              </a:rPr>
              <a:t>a</a:t>
            </a:r>
            <a:r>
              <a:rPr lang="en-US" sz="2800" b="1" baseline="-30000" dirty="0" err="1" smtClean="0">
                <a:cs typeface="Times New Roman" panose="02020603050405020304" pitchFamily="18" charset="0"/>
              </a:rPr>
              <a:t>n</a:t>
            </a:r>
            <a:r>
              <a:rPr lang="en-US" sz="2800" b="1" dirty="0" err="1" smtClean="0">
                <a:cs typeface="Times New Roman" panose="02020603050405020304" pitchFamily="18" charset="0"/>
              </a:rPr>
              <a:t>x</a:t>
            </a:r>
            <a:r>
              <a:rPr lang="en-US" sz="2800" b="1" baseline="-30000" dirty="0" err="1" smtClean="0">
                <a:cs typeface="Times New Roman" panose="02020603050405020304" pitchFamily="18" charset="0"/>
              </a:rPr>
              <a:t>n</a:t>
            </a:r>
            <a:r>
              <a:rPr lang="en-US" sz="2800" b="1" baseline="-30000" dirty="0" smtClean="0"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cs typeface="Times New Roman" panose="02020603050405020304" pitchFamily="18" charset="0"/>
              </a:rPr>
              <a:t>= b  ……..(1)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 err="1" smtClean="0">
                <a:cs typeface="Times New Roman" panose="02020603050405020304" pitchFamily="18" charset="0"/>
              </a:rPr>
              <a:t>a</a:t>
            </a:r>
            <a:r>
              <a:rPr lang="en-US" sz="2800" b="1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dan</a:t>
            </a:r>
            <a:r>
              <a:rPr lang="en-US" sz="2800" b="1" dirty="0" smtClean="0">
                <a:cs typeface="Times New Roman" panose="02020603050405020304" pitchFamily="18" charset="0"/>
              </a:rPr>
              <a:t> b : </a:t>
            </a:r>
            <a:r>
              <a:rPr lang="en-US" sz="2800" b="1" dirty="0" err="1" smtClean="0">
                <a:cs typeface="Times New Roman" panose="02020603050405020304" pitchFamily="18" charset="0"/>
              </a:rPr>
              <a:t>konstanta</a:t>
            </a:r>
            <a:endParaRPr lang="en-US" sz="2800" b="1" dirty="0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 smtClean="0">
                <a:cs typeface="Times New Roman" panose="02020603050405020304" pitchFamily="18" charset="0"/>
              </a:rPr>
              <a:t>x</a:t>
            </a:r>
            <a:r>
              <a:rPr lang="en-US" sz="2800" b="1" baseline="-25000" dirty="0" smtClean="0"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cs typeface="Times New Roman" panose="02020603050405020304" pitchFamily="18" charset="0"/>
              </a:rPr>
              <a:t> : </a:t>
            </a:r>
            <a:r>
              <a:rPr lang="en-US" sz="2800" b="1" dirty="0" err="1" smtClean="0">
                <a:cs typeface="Times New Roman" panose="02020603050405020304" pitchFamily="18" charset="0"/>
              </a:rPr>
              <a:t>variabel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tak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diketahui</a:t>
            </a:r>
            <a:endParaRPr lang="en-GB" sz="2800" b="1" dirty="0" smtClean="0">
              <a:cs typeface="Times New Roman" panose="02020603050405020304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67626" y="6381750"/>
            <a:ext cx="1225550" cy="2873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0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95313"/>
            <a:ext cx="77724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umum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terdiri</a:t>
            </a:r>
            <a:r>
              <a:rPr lang="en-US" sz="2800" b="1" dirty="0" smtClean="0"/>
              <a:t> </a:t>
            </a:r>
            <a:r>
              <a:rPr lang="en-US" sz="2800" b="1" i="1" dirty="0" err="1" smtClean="0"/>
              <a:t>dari</a:t>
            </a:r>
            <a:r>
              <a:rPr lang="en-US" sz="2800" b="1" i="1" dirty="0" smtClean="0"/>
              <a:t> </a:t>
            </a:r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m </a:t>
            </a:r>
            <a:r>
              <a:rPr lang="en-US" sz="2800" b="1" i="1" u="sng" dirty="0" err="1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persamaan</a:t>
            </a:r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 linear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n </a:t>
            </a:r>
            <a:r>
              <a:rPr lang="en-US" sz="2800" b="1" i="1" u="sng" dirty="0" err="1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variabel</a:t>
            </a:r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sz="2800" b="1" i="1" u="sng" dirty="0" err="1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tak</a:t>
            </a:r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sz="2800" b="1" i="1" u="sng" dirty="0" err="1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diketahui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disebut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hlink"/>
                </a:solidFill>
              </a:rPr>
              <a:t>SISTEM LINEAR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mempunyai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bentuk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err="1" smtClean="0">
                <a:solidFill>
                  <a:schemeClr val="hlink"/>
                </a:solidFill>
                <a:cs typeface="Times New Roman" charset="0"/>
              </a:rPr>
              <a:t>Contoh</a:t>
            </a:r>
            <a:r>
              <a:rPr lang="en-US" b="1" dirty="0" smtClean="0">
                <a:solidFill>
                  <a:schemeClr val="hlink"/>
                </a:solidFill>
                <a:cs typeface="Times New Roman" charset="0"/>
              </a:rPr>
              <a:t> 1: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cs typeface="Times New Roman" charset="0"/>
              </a:rPr>
              <a:t>		x – 3y = -3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cs typeface="Times New Roman" charset="0"/>
              </a:rPr>
              <a:t>		2x + y =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cs typeface="Times New Roman" charset="0"/>
              </a:rPr>
              <a:t>	</a:t>
            </a:r>
            <a:r>
              <a:rPr lang="en-US" sz="2800" b="1" dirty="0" err="1" smtClean="0">
                <a:cs typeface="Times New Roman" charset="0"/>
              </a:rPr>
              <a:t>mempunyai</a:t>
            </a:r>
            <a:r>
              <a:rPr lang="en-US" sz="2800" b="1" dirty="0" smtClean="0">
                <a:cs typeface="Times New Roman" charset="0"/>
              </a:rPr>
              <a:t> </a:t>
            </a:r>
            <a:r>
              <a:rPr lang="en-US" sz="2800" b="1" dirty="0" err="1" smtClean="0">
                <a:cs typeface="Times New Roman" charset="0"/>
              </a:rPr>
              <a:t>solusi</a:t>
            </a:r>
            <a:r>
              <a:rPr lang="en-US" sz="2800" b="1" dirty="0" smtClean="0">
                <a:cs typeface="Times New Roman" charset="0"/>
              </a:rPr>
              <a:t> : x = 3, y = 2</a:t>
            </a:r>
          </a:p>
        </p:txBody>
      </p:sp>
      <p:graphicFrame>
        <p:nvGraphicFramePr>
          <p:cNvPr id="13315" name="Object 0"/>
          <p:cNvGraphicFramePr>
            <a:graphicFrameLocks noChangeAspect="1"/>
          </p:cNvGraphicFramePr>
          <p:nvPr/>
        </p:nvGraphicFramePr>
        <p:xfrm>
          <a:off x="4533901" y="3333750"/>
          <a:ext cx="220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76101" imgH="190252" progId="Equation.3">
                  <p:embed/>
                </p:oleObj>
              </mc:Choice>
              <mc:Fallback>
                <p:oleObj name="Equation" r:id="rId3" imgW="76101" imgH="190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1" y="3333750"/>
                        <a:ext cx="220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29835"/>
              </p:ext>
            </p:extLst>
          </p:nvPr>
        </p:nvGraphicFramePr>
        <p:xfrm>
          <a:off x="1805152" y="1831429"/>
          <a:ext cx="52578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044700" imgH="914400" progId="Equation.3">
                  <p:embed/>
                </p:oleObj>
              </mc:Choice>
              <mc:Fallback>
                <p:oleObj name="Equation" r:id="rId5" imgW="2044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152" y="1831429"/>
                        <a:ext cx="52578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7667626" y="6381750"/>
            <a:ext cx="1225550" cy="2873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9" y="647700"/>
            <a:ext cx="7380287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Contoh 2</a:t>
            </a:r>
            <a:endParaRPr lang="en-GB" sz="3200" b="1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057400"/>
            <a:ext cx="77724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/>
              <a:t>	x + 2y + 3z = 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/>
              <a:t>	2x – 3y + 2z = 14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/>
              <a:t>	3x + y – z = -2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>
                <a:sym typeface="Symbol" panose="05050102010706020507" pitchFamily="18" charset="2"/>
              </a:rPr>
              <a:t>mempunyai solusi 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>
                <a:sym typeface="Symbol" panose="05050102010706020507" pitchFamily="18" charset="2"/>
              </a:rPr>
              <a:t>     x = 1, y = -2, z = 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b="1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>
                <a:sym typeface="Symbol" panose="05050102010706020507" pitchFamily="18" charset="2"/>
              </a:rPr>
              <a:t>Metode : Eliminassi dan Substitusi</a:t>
            </a:r>
            <a:endParaRPr lang="en-GB" b="1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667626" y="6381750"/>
            <a:ext cx="1225550" cy="2873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449" y="1923394"/>
            <a:ext cx="49661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x, y, </a:t>
            </a:r>
            <a:r>
              <a:rPr lang="en-US" sz="2400" dirty="0" err="1" smtClean="0"/>
              <a:t>dan</a:t>
            </a:r>
            <a:r>
              <a:rPr lang="en-US" sz="2400" dirty="0" smtClean="0"/>
              <a:t> z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 smtClean="0"/>
              <a:t>2x </a:t>
            </a:r>
            <a:r>
              <a:rPr lang="en-US" sz="2400" dirty="0"/>
              <a:t>+ 5y + 4z = </a:t>
            </a:r>
            <a:r>
              <a:rPr lang="en-US" sz="2400" dirty="0" smtClean="0"/>
              <a:t>28……. (1)</a:t>
            </a:r>
            <a:endParaRPr lang="en-US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/>
              <a:t>3x – 2y + 5z = </a:t>
            </a:r>
            <a:r>
              <a:rPr lang="en-US" sz="2400" dirty="0" smtClean="0"/>
              <a:t>19……..(2)</a:t>
            </a:r>
            <a:endParaRPr lang="en-US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/>
              <a:t>6x + 3y – 2z = </a:t>
            </a:r>
            <a:r>
              <a:rPr lang="en-US" sz="2400" dirty="0" smtClean="0"/>
              <a:t>4……... (3)</a:t>
            </a:r>
            <a:endParaRPr lang="en-US" sz="2400" dirty="0"/>
          </a:p>
          <a:p>
            <a:pPr fontAlgn="base"/>
            <a:endParaRPr lang="en-US" sz="2400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 smtClean="0"/>
              <a:t>2x </a:t>
            </a:r>
            <a:r>
              <a:rPr lang="en-US" sz="2400" dirty="0"/>
              <a:t>+ 3y – z = </a:t>
            </a:r>
            <a:r>
              <a:rPr lang="en-US" sz="2400" dirty="0" smtClean="0"/>
              <a:t>20………(1)</a:t>
            </a:r>
            <a:endParaRPr lang="en-US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/>
              <a:t>3x + 2y + z = </a:t>
            </a:r>
            <a:r>
              <a:rPr lang="en-US" sz="2400" dirty="0" smtClean="0"/>
              <a:t>20……...(2)</a:t>
            </a:r>
            <a:endParaRPr lang="en-US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/>
              <a:t>x + 4y + 2z = </a:t>
            </a:r>
            <a:r>
              <a:rPr lang="en-US" sz="2400" dirty="0" smtClean="0"/>
              <a:t>15………(3)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/>
              <a:t>3x + 4y – 3z = </a:t>
            </a:r>
            <a:r>
              <a:rPr lang="en-US" sz="2400" dirty="0" smtClean="0"/>
              <a:t>3……….(1)</a:t>
            </a:r>
            <a:endParaRPr lang="en-US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/>
              <a:t>2x – y + 4z = </a:t>
            </a:r>
            <a:r>
              <a:rPr lang="en-US" sz="2400" dirty="0" smtClean="0"/>
              <a:t>21……….(2)</a:t>
            </a:r>
            <a:endParaRPr lang="en-US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/>
              <a:t>5x + 2y + 6z = </a:t>
            </a:r>
            <a:r>
              <a:rPr lang="en-US" sz="2400" dirty="0" smtClean="0"/>
              <a:t>46………(3)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70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Determinan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A </a:t>
            </a:r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238093" y="2695902"/>
            <a:ext cx="0" cy="23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66693" y="2695901"/>
            <a:ext cx="0" cy="23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50000" r="40870" b="31034"/>
          <a:stretch/>
        </p:blipFill>
        <p:spPr bwMode="auto">
          <a:xfrm>
            <a:off x="810088" y="3294994"/>
            <a:ext cx="5563123" cy="1749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1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menapilkan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persaaman</a:t>
            </a:r>
            <a:r>
              <a:rPr lang="en-US" sz="2400" dirty="0" smtClean="0"/>
              <a:t> linier X, Y, Z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smtClean="0"/>
              <a:t>variable….!</a:t>
            </a:r>
            <a:endParaRPr lang="en-US" sz="2400" dirty="0" smtClean="0"/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Determinan</a:t>
            </a:r>
            <a:r>
              <a:rPr lang="en-US" sz="2400" dirty="0" smtClean="0"/>
              <a:t>..!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119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</TotalTime>
  <Words>177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Angles</vt:lpstr>
      <vt:lpstr>Equation</vt:lpstr>
      <vt:lpstr>SISTEM PERSAMAAN LINEAR</vt:lpstr>
      <vt:lpstr>PERSAMAAN LINEAR  DAN MATRIKS</vt:lpstr>
      <vt:lpstr>PowerPoint Presentation</vt:lpstr>
      <vt:lpstr>Contoh 2</vt:lpstr>
      <vt:lpstr>Contoh 3</vt:lpstr>
      <vt:lpstr>Determinan 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LINEAR</dc:title>
  <dc:creator>icetea</dc:creator>
  <cp:lastModifiedBy>icetea</cp:lastModifiedBy>
  <cp:revision>4</cp:revision>
  <dcterms:created xsi:type="dcterms:W3CDTF">2018-03-24T02:23:10Z</dcterms:created>
  <dcterms:modified xsi:type="dcterms:W3CDTF">2011-08-25T11:08:42Z</dcterms:modified>
</cp:coreProperties>
</file>