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notesMasterIdLst>
    <p:notesMasterId r:id="rId14"/>
  </p:notes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120BF-AC92-456B-A6A7-B3EB424D1F4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613B-4D0F-43CF-9533-385C73E0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14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E4EA752-CF45-41FC-B493-B80DB3A22F87}" type="slidenum">
              <a:rPr lang="en-US">
                <a:solidFill>
                  <a:prstClr val="black"/>
                </a:solidFill>
                <a:latin typeface="Arial" pitchFamily="34" charset="0"/>
              </a:rPr>
              <a:pPr/>
              <a:t>3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Presentasi Pembelajaran Matematika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EFD35A6-216F-47D4-BF00-859C6111C98B}" type="slidenum">
              <a:rPr lang="en-US">
                <a:solidFill>
                  <a:prstClr val="black"/>
                </a:solidFill>
                <a:latin typeface="Arial" pitchFamily="34" charset="0"/>
              </a:rPr>
              <a:pPr/>
              <a:t>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Presentasi Pembelajaran Matematika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2FD3A38-FF07-472F-A49B-A4DD61562D6C}" type="slidenum">
              <a:rPr lang="en-US">
                <a:solidFill>
                  <a:prstClr val="black"/>
                </a:solidFill>
                <a:latin typeface="Arial" pitchFamily="34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Presentasi Pembelajaran Matematika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B1435C7-D581-4263-BA06-A49BCBF97FF0}" type="slidenum">
              <a:rPr lang="en-US">
                <a:solidFill>
                  <a:prstClr val="black"/>
                </a:solidFill>
                <a:latin typeface="Arial" pitchFamily="34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Presentasi Pembelajaran Matematika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3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28600" y="1447800"/>
            <a:ext cx="2286000" cy="2514600"/>
            <a:chOff x="144" y="912"/>
            <a:chExt cx="1440" cy="1584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960" y="912"/>
              <a:ext cx="52" cy="97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844" y="912"/>
              <a:ext cx="52" cy="86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727" y="912"/>
              <a:ext cx="52" cy="7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610" y="912"/>
              <a:ext cx="52" cy="61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94" y="912"/>
              <a:ext cx="52" cy="4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77" y="912"/>
              <a:ext cx="52" cy="36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60" y="912"/>
              <a:ext cx="52" cy="24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144" y="912"/>
              <a:ext cx="52" cy="1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077" y="912"/>
              <a:ext cx="49" cy="10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1191" y="912"/>
              <a:ext cx="49" cy="12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1304" y="912"/>
              <a:ext cx="49" cy="13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1418" y="912"/>
              <a:ext cx="52" cy="146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1535" y="912"/>
              <a:ext cx="49" cy="15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6700" y="617220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371600"/>
            <a:ext cx="5867400" cy="2286000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5791200" cy="1447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D9C16-9621-46E1-B3AB-2D14374D12D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7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65988-B2CE-4036-95EF-C5FF3E9AC58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59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DC487-00E0-4D87-AD17-EB6D1002072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28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F259-C41A-4B57-BEC3-8001626B1A4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13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7096-E379-4A70-AA89-708E3A49058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2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E7331-DD8F-4483-957B-9EAB0F17369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38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ED5CE-D918-4A89-A796-39B9AA1F114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01235-F78C-48CC-B49D-75BEE72CEF3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2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6D512-12E8-436E-81A7-F276347E093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E7655-9084-48A7-AAB9-A570F964320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00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457200"/>
            <a:ext cx="17526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457200"/>
            <a:ext cx="5105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52688-A2FE-482F-9B63-29F54978781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9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57800" y="19812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57800" y="41148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E421-7048-4E5F-9B5C-12FB006A5A1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93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91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38971-D271-4926-B429-E54A427A6446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24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44F9A-BB12-4234-800F-D210E9BCCE9A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09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5031F-8302-4B72-A5E3-A28D937CFD4D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68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9587-E5F0-4573-A9CB-7FB434F71E74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8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A55F3-1A50-4714-9B75-E88A679D6142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68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E6915-AF7E-433A-A1D8-DCBC17900343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6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9BF53-A11C-4DB6-99AA-9047C20F0137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60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12994-9298-4663-B52A-DDFFBBE99DCB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201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FA224-9B0E-4406-B761-08FC328BB57C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51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D17C-3E45-4541-9935-86D4A07A31AF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76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1E440-AB2D-41D6-BA54-151C81C3BE1F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76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3F2F0-DD2C-4C65-8E9D-ED344B0E2A3E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263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16473" y="5345133"/>
            <a:ext cx="4427537" cy="1512887"/>
            <a:chOff x="2971" y="3367"/>
            <a:chExt cx="2789" cy="953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/>
              <a:ahLst/>
              <a:cxnLst>
                <a:cxn ang="0">
                  <a:pos x="2768" y="18"/>
                </a:cxn>
                <a:cxn ang="0">
                  <a:pos x="2678" y="24"/>
                </a:cxn>
                <a:cxn ang="0">
                  <a:pos x="2613" y="102"/>
                </a:cxn>
                <a:cxn ang="0">
                  <a:pos x="2511" y="156"/>
                </a:cxn>
                <a:cxn ang="0">
                  <a:pos x="2505" y="222"/>
                </a:cxn>
                <a:cxn ang="0">
                  <a:pos x="2487" y="246"/>
                </a:cxn>
                <a:cxn ang="0">
                  <a:pos x="2469" y="252"/>
                </a:cxn>
                <a:cxn ang="0">
                  <a:pos x="2397" y="210"/>
                </a:cxn>
                <a:cxn ang="0">
                  <a:pos x="2260" y="192"/>
                </a:cxn>
                <a:cxn ang="0">
                  <a:pos x="2236" y="186"/>
                </a:cxn>
                <a:cxn ang="0">
                  <a:pos x="2218" y="192"/>
                </a:cxn>
                <a:cxn ang="0">
                  <a:pos x="2146" y="228"/>
                </a:cxn>
                <a:cxn ang="0">
                  <a:pos x="2110" y="240"/>
                </a:cxn>
                <a:cxn ang="0">
                  <a:pos x="2086" y="246"/>
                </a:cxn>
                <a:cxn ang="0">
                  <a:pos x="2074" y="258"/>
                </a:cxn>
                <a:cxn ang="0">
                  <a:pos x="2074" y="276"/>
                </a:cxn>
                <a:cxn ang="0">
                  <a:pos x="2051" y="300"/>
                </a:cxn>
                <a:cxn ang="0">
                  <a:pos x="2033" y="312"/>
                </a:cxn>
                <a:cxn ang="0">
                  <a:pos x="2021" y="324"/>
                </a:cxn>
                <a:cxn ang="0">
                  <a:pos x="2009" y="336"/>
                </a:cxn>
                <a:cxn ang="0">
                  <a:pos x="1979" y="342"/>
                </a:cxn>
                <a:cxn ang="0">
                  <a:pos x="1913" y="336"/>
                </a:cxn>
                <a:cxn ang="0">
                  <a:pos x="1877" y="330"/>
                </a:cxn>
                <a:cxn ang="0">
                  <a:pos x="1865" y="342"/>
                </a:cxn>
                <a:cxn ang="0">
                  <a:pos x="1853" y="354"/>
                </a:cxn>
                <a:cxn ang="0">
                  <a:pos x="1823" y="360"/>
                </a:cxn>
                <a:cxn ang="0">
                  <a:pos x="1764" y="342"/>
                </a:cxn>
                <a:cxn ang="0">
                  <a:pos x="1740" y="342"/>
                </a:cxn>
                <a:cxn ang="0">
                  <a:pos x="1716" y="354"/>
                </a:cxn>
                <a:cxn ang="0">
                  <a:pos x="1656" y="425"/>
                </a:cxn>
                <a:cxn ang="0">
                  <a:pos x="1614" y="569"/>
                </a:cxn>
                <a:cxn ang="0">
                  <a:pos x="1614" y="593"/>
                </a:cxn>
                <a:cxn ang="0">
                  <a:pos x="1620" y="641"/>
                </a:cxn>
                <a:cxn ang="0">
                  <a:pos x="1638" y="659"/>
                </a:cxn>
                <a:cxn ang="0">
                  <a:pos x="1632" y="671"/>
                </a:cxn>
                <a:cxn ang="0">
                  <a:pos x="1620" y="683"/>
                </a:cxn>
                <a:cxn ang="0">
                  <a:pos x="1542" y="689"/>
                </a:cxn>
                <a:cxn ang="0">
                  <a:pos x="1465" y="629"/>
                </a:cxn>
                <a:cxn ang="0">
                  <a:pos x="1333" y="587"/>
                </a:cxn>
                <a:cxn ang="0">
                  <a:pos x="1184" y="671"/>
                </a:cxn>
                <a:cxn ang="0">
                  <a:pos x="1016" y="731"/>
                </a:cxn>
                <a:cxn ang="0">
                  <a:pos x="813" y="743"/>
                </a:cxn>
                <a:cxn ang="0">
                  <a:pos x="628" y="701"/>
                </a:cxn>
                <a:cxn ang="0">
                  <a:pos x="568" y="695"/>
                </a:cxn>
                <a:cxn ang="0">
                  <a:pos x="556" y="701"/>
                </a:cxn>
                <a:cxn ang="0">
                  <a:pos x="520" y="731"/>
                </a:cxn>
                <a:cxn ang="0">
                  <a:pos x="436" y="809"/>
                </a:cxn>
                <a:cxn ang="0">
                  <a:pos x="406" y="821"/>
                </a:cxn>
                <a:cxn ang="0">
                  <a:pos x="382" y="821"/>
                </a:cxn>
                <a:cxn ang="0">
                  <a:pos x="335" y="827"/>
                </a:cxn>
                <a:cxn ang="0">
                  <a:pos x="209" y="851"/>
                </a:cxn>
                <a:cxn ang="0">
                  <a:pos x="173" y="857"/>
                </a:cxn>
                <a:cxn ang="0">
                  <a:pos x="125" y="851"/>
                </a:cxn>
                <a:cxn ang="0">
                  <a:pos x="107" y="857"/>
                </a:cxn>
                <a:cxn ang="0">
                  <a:pos x="101" y="875"/>
                </a:cxn>
                <a:cxn ang="0">
                  <a:pos x="83" y="887"/>
                </a:cxn>
                <a:cxn ang="0">
                  <a:pos x="48" y="899"/>
                </a:cxn>
                <a:cxn ang="0">
                  <a:pos x="2780" y="24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1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/>
              <a:ahLst/>
              <a:cxnLst>
                <a:cxn ang="0">
                  <a:pos x="280" y="42"/>
                </a:cxn>
                <a:cxn ang="0">
                  <a:pos x="274" y="42"/>
                </a:cxn>
                <a:cxn ang="0">
                  <a:pos x="268" y="42"/>
                </a:cxn>
                <a:cxn ang="0">
                  <a:pos x="256" y="42"/>
                </a:cxn>
                <a:cxn ang="0">
                  <a:pos x="238" y="48"/>
                </a:cxn>
                <a:cxn ang="0">
                  <a:pos x="214" y="12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64" y="167"/>
                </a:cxn>
                <a:cxn ang="0">
                  <a:pos x="144" y="217"/>
                </a:cxn>
                <a:cxn ang="0">
                  <a:pos x="110" y="281"/>
                </a:cxn>
                <a:cxn ang="0">
                  <a:pos x="96" y="327"/>
                </a:cxn>
                <a:cxn ang="0">
                  <a:pos x="124" y="405"/>
                </a:cxn>
                <a:cxn ang="0">
                  <a:pos x="100" y="463"/>
                </a:cxn>
                <a:cxn ang="0">
                  <a:pos x="68" y="503"/>
                </a:cxn>
                <a:cxn ang="0">
                  <a:pos x="30" y="539"/>
                </a:cxn>
                <a:cxn ang="0">
                  <a:pos x="24" y="613"/>
                </a:cxn>
                <a:cxn ang="0">
                  <a:pos x="0" y="741"/>
                </a:cxn>
                <a:cxn ang="0">
                  <a:pos x="202" y="741"/>
                </a:cxn>
                <a:cxn ang="0">
                  <a:pos x="180" y="639"/>
                </a:cxn>
                <a:cxn ang="0">
                  <a:pos x="192" y="589"/>
                </a:cxn>
                <a:cxn ang="0">
                  <a:pos x="178" y="539"/>
                </a:cxn>
                <a:cxn ang="0">
                  <a:pos x="190" y="499"/>
                </a:cxn>
                <a:cxn ang="0">
                  <a:pos x="184" y="465"/>
                </a:cxn>
                <a:cxn ang="0">
                  <a:pos x="192" y="391"/>
                </a:cxn>
                <a:cxn ang="0">
                  <a:pos x="216" y="313"/>
                </a:cxn>
                <a:cxn ang="0">
                  <a:pos x="238" y="249"/>
                </a:cxn>
                <a:cxn ang="0">
                  <a:pos x="268" y="185"/>
                </a:cxn>
                <a:cxn ang="0">
                  <a:pos x="284" y="159"/>
                </a:cxn>
                <a:cxn ang="0">
                  <a:pos x="304" y="12"/>
                </a:cxn>
                <a:cxn ang="0">
                  <a:pos x="298" y="24"/>
                </a:cxn>
                <a:cxn ang="0">
                  <a:pos x="292" y="30"/>
                </a:cxn>
                <a:cxn ang="0">
                  <a:pos x="292" y="36"/>
                </a:cxn>
                <a:cxn ang="0">
                  <a:pos x="286" y="36"/>
                </a:cxn>
                <a:cxn ang="0">
                  <a:pos x="286" y="42"/>
                </a:cxn>
                <a:cxn ang="0">
                  <a:pos x="280" y="42"/>
                </a:cxn>
                <a:cxn ang="0">
                  <a:pos x="280" y="42"/>
                </a:cxn>
                <a:cxn ang="0">
                  <a:pos x="280" y="42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/>
              <a:ahLst/>
              <a:cxnLst>
                <a:cxn ang="0">
                  <a:pos x="284" y="6"/>
                </a:cxn>
                <a:cxn ang="0">
                  <a:pos x="278" y="6"/>
                </a:cxn>
                <a:cxn ang="0">
                  <a:pos x="272" y="12"/>
                </a:cxn>
                <a:cxn ang="0">
                  <a:pos x="254" y="18"/>
                </a:cxn>
                <a:cxn ang="0">
                  <a:pos x="230" y="24"/>
                </a:cxn>
                <a:cxn ang="0">
                  <a:pos x="206" y="42"/>
                </a:cxn>
                <a:cxn ang="0">
                  <a:pos x="188" y="48"/>
                </a:cxn>
                <a:cxn ang="0">
                  <a:pos x="176" y="54"/>
                </a:cxn>
                <a:cxn ang="0">
                  <a:pos x="170" y="54"/>
                </a:cxn>
                <a:cxn ang="0">
                  <a:pos x="150" y="169"/>
                </a:cxn>
                <a:cxn ang="0">
                  <a:pos x="110" y="225"/>
                </a:cxn>
                <a:cxn ang="0">
                  <a:pos x="54" y="383"/>
                </a:cxn>
                <a:cxn ang="0">
                  <a:pos x="82" y="555"/>
                </a:cxn>
                <a:cxn ang="0">
                  <a:pos x="40" y="679"/>
                </a:cxn>
                <a:cxn ang="0">
                  <a:pos x="0" y="767"/>
                </a:cxn>
                <a:cxn ang="0">
                  <a:pos x="108" y="767"/>
                </a:cxn>
                <a:cxn ang="0">
                  <a:pos x="120" y="611"/>
                </a:cxn>
                <a:cxn ang="0">
                  <a:pos x="148" y="499"/>
                </a:cxn>
                <a:cxn ang="0">
                  <a:pos x="160" y="367"/>
                </a:cxn>
                <a:cxn ang="0">
                  <a:pos x="218" y="327"/>
                </a:cxn>
                <a:cxn ang="0">
                  <a:pos x="238" y="221"/>
                </a:cxn>
                <a:cxn ang="0">
                  <a:pos x="296" y="135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0" y="0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/>
              <a:ahLst/>
              <a:cxnLst>
                <a:cxn ang="0">
                  <a:pos x="257" y="12"/>
                </a:cxn>
                <a:cxn ang="0">
                  <a:pos x="239" y="6"/>
                </a:cxn>
                <a:cxn ang="0">
                  <a:pos x="203" y="6"/>
                </a:cxn>
                <a:cxn ang="0">
                  <a:pos x="203" y="6"/>
                </a:cxn>
                <a:cxn ang="0">
                  <a:pos x="197" y="6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6" y="0"/>
                </a:cxn>
                <a:cxn ang="0">
                  <a:pos x="160" y="0"/>
                </a:cxn>
                <a:cxn ang="0">
                  <a:pos x="144" y="117"/>
                </a:cxn>
                <a:cxn ang="0">
                  <a:pos x="128" y="185"/>
                </a:cxn>
                <a:cxn ang="0">
                  <a:pos x="58" y="299"/>
                </a:cxn>
                <a:cxn ang="0">
                  <a:pos x="54" y="441"/>
                </a:cxn>
                <a:cxn ang="0">
                  <a:pos x="24" y="523"/>
                </a:cxn>
                <a:cxn ang="0">
                  <a:pos x="0" y="623"/>
                </a:cxn>
                <a:cxn ang="0">
                  <a:pos x="78" y="623"/>
                </a:cxn>
                <a:cxn ang="0">
                  <a:pos x="92" y="555"/>
                </a:cxn>
                <a:cxn ang="0">
                  <a:pos x="134" y="447"/>
                </a:cxn>
                <a:cxn ang="0">
                  <a:pos x="158" y="315"/>
                </a:cxn>
                <a:cxn ang="0">
                  <a:pos x="184" y="257"/>
                </a:cxn>
                <a:cxn ang="0">
                  <a:pos x="216" y="211"/>
                </a:cxn>
                <a:cxn ang="0">
                  <a:pos x="222" y="145"/>
                </a:cxn>
                <a:cxn ang="0">
                  <a:pos x="240" y="111"/>
                </a:cxn>
                <a:cxn ang="0">
                  <a:pos x="262" y="79"/>
                </a:cxn>
                <a:cxn ang="0">
                  <a:pos x="275" y="6"/>
                </a:cxn>
                <a:cxn ang="0">
                  <a:pos x="263" y="12"/>
                </a:cxn>
                <a:cxn ang="0">
                  <a:pos x="257" y="12"/>
                </a:cxn>
                <a:cxn ang="0">
                  <a:pos x="257" y="12"/>
                </a:cxn>
                <a:cxn ang="0">
                  <a:pos x="257" y="12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/>
              <a:ahLst/>
              <a:cxnLst>
                <a:cxn ang="0">
                  <a:pos x="171" y="12"/>
                </a:cxn>
                <a:cxn ang="0">
                  <a:pos x="159" y="24"/>
                </a:cxn>
                <a:cxn ang="0">
                  <a:pos x="153" y="36"/>
                </a:cxn>
                <a:cxn ang="0">
                  <a:pos x="128" y="60"/>
                </a:cxn>
                <a:cxn ang="0">
                  <a:pos x="110" y="83"/>
                </a:cxn>
                <a:cxn ang="0">
                  <a:pos x="86" y="119"/>
                </a:cxn>
                <a:cxn ang="0">
                  <a:pos x="68" y="167"/>
                </a:cxn>
                <a:cxn ang="0">
                  <a:pos x="68" y="221"/>
                </a:cxn>
                <a:cxn ang="0">
                  <a:pos x="68" y="227"/>
                </a:cxn>
                <a:cxn ang="0">
                  <a:pos x="68" y="233"/>
                </a:cxn>
                <a:cxn ang="0">
                  <a:pos x="68" y="239"/>
                </a:cxn>
                <a:cxn ang="0">
                  <a:pos x="68" y="245"/>
                </a:cxn>
                <a:cxn ang="0">
                  <a:pos x="68" y="251"/>
                </a:cxn>
                <a:cxn ang="0">
                  <a:pos x="68" y="251"/>
                </a:cxn>
                <a:cxn ang="0">
                  <a:pos x="68" y="257"/>
                </a:cxn>
                <a:cxn ang="0">
                  <a:pos x="68" y="269"/>
                </a:cxn>
                <a:cxn ang="0">
                  <a:pos x="74" y="287"/>
                </a:cxn>
                <a:cxn ang="0">
                  <a:pos x="80" y="305"/>
                </a:cxn>
                <a:cxn ang="0">
                  <a:pos x="86" y="311"/>
                </a:cxn>
                <a:cxn ang="0">
                  <a:pos x="86" y="311"/>
                </a:cxn>
                <a:cxn ang="0">
                  <a:pos x="92" y="317"/>
                </a:cxn>
                <a:cxn ang="0">
                  <a:pos x="92" y="323"/>
                </a:cxn>
                <a:cxn ang="0">
                  <a:pos x="92" y="323"/>
                </a:cxn>
                <a:cxn ang="0">
                  <a:pos x="24" y="437"/>
                </a:cxn>
                <a:cxn ang="0">
                  <a:pos x="18" y="471"/>
                </a:cxn>
                <a:cxn ang="0">
                  <a:pos x="0" y="547"/>
                </a:cxn>
                <a:cxn ang="0">
                  <a:pos x="50" y="611"/>
                </a:cxn>
                <a:cxn ang="0">
                  <a:pos x="114" y="611"/>
                </a:cxn>
                <a:cxn ang="0">
                  <a:pos x="104" y="555"/>
                </a:cxn>
                <a:cxn ang="0">
                  <a:pos x="120" y="515"/>
                </a:cxn>
                <a:cxn ang="0">
                  <a:pos x="150" y="449"/>
                </a:cxn>
                <a:cxn ang="0">
                  <a:pos x="166" y="377"/>
                </a:cxn>
                <a:cxn ang="0">
                  <a:pos x="156" y="295"/>
                </a:cxn>
                <a:cxn ang="0">
                  <a:pos x="170" y="203"/>
                </a:cxn>
                <a:cxn ang="0">
                  <a:pos x="212" y="95"/>
                </a:cxn>
                <a:cxn ang="0">
                  <a:pos x="213" y="0"/>
                </a:cxn>
                <a:cxn ang="0">
                  <a:pos x="207" y="0"/>
                </a:cxn>
                <a:cxn ang="0">
                  <a:pos x="201" y="0"/>
                </a:cxn>
                <a:cxn ang="0">
                  <a:pos x="195" y="0"/>
                </a:cxn>
                <a:cxn ang="0">
                  <a:pos x="189" y="0"/>
                </a:cxn>
                <a:cxn ang="0">
                  <a:pos x="183" y="6"/>
                </a:cxn>
                <a:cxn ang="0">
                  <a:pos x="177" y="6"/>
                </a:cxn>
                <a:cxn ang="0">
                  <a:pos x="171" y="12"/>
                </a:cxn>
                <a:cxn ang="0">
                  <a:pos x="171" y="12"/>
                </a:cxn>
                <a:cxn ang="0">
                  <a:pos x="171" y="12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/>
              <a:ahLst/>
              <a:cxnLst>
                <a:cxn ang="0">
                  <a:pos x="149" y="60"/>
                </a:cxn>
                <a:cxn ang="0">
                  <a:pos x="119" y="30"/>
                </a:cxn>
                <a:cxn ang="0">
                  <a:pos x="89" y="12"/>
                </a:cxn>
                <a:cxn ang="0">
                  <a:pos x="59" y="0"/>
                </a:cxn>
                <a:cxn ang="0">
                  <a:pos x="54" y="70"/>
                </a:cxn>
                <a:cxn ang="0">
                  <a:pos x="46" y="112"/>
                </a:cxn>
                <a:cxn ang="0">
                  <a:pos x="52" y="168"/>
                </a:cxn>
                <a:cxn ang="0">
                  <a:pos x="24" y="194"/>
                </a:cxn>
                <a:cxn ang="0">
                  <a:pos x="16" y="258"/>
                </a:cxn>
                <a:cxn ang="0">
                  <a:pos x="2" y="300"/>
                </a:cxn>
                <a:cxn ang="0">
                  <a:pos x="0" y="352"/>
                </a:cxn>
                <a:cxn ang="0">
                  <a:pos x="47" y="384"/>
                </a:cxn>
                <a:cxn ang="0">
                  <a:pos x="149" y="384"/>
                </a:cxn>
                <a:cxn ang="0">
                  <a:pos x="134" y="350"/>
                </a:cxn>
                <a:cxn ang="0">
                  <a:pos x="104" y="324"/>
                </a:cxn>
                <a:cxn ang="0">
                  <a:pos x="138" y="274"/>
                </a:cxn>
                <a:cxn ang="0">
                  <a:pos x="122" y="220"/>
                </a:cxn>
                <a:cxn ang="0">
                  <a:pos x="132" y="186"/>
                </a:cxn>
                <a:cxn ang="0">
                  <a:pos x="140" y="154"/>
                </a:cxn>
                <a:cxn ang="0">
                  <a:pos x="167" y="90"/>
                </a:cxn>
                <a:cxn ang="0">
                  <a:pos x="149" y="60"/>
                </a:cxn>
                <a:cxn ang="0">
                  <a:pos x="149" y="60"/>
                </a:cxn>
                <a:cxn ang="0">
                  <a:pos x="149" y="60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/>
              <a:ahLst/>
              <a:cxnLst>
                <a:cxn ang="0">
                  <a:pos x="136" y="12"/>
                </a:cxn>
                <a:cxn ang="0">
                  <a:pos x="100" y="0"/>
                </a:cxn>
                <a:cxn ang="0">
                  <a:pos x="78" y="64"/>
                </a:cxn>
                <a:cxn ang="0">
                  <a:pos x="70" y="126"/>
                </a:cxn>
                <a:cxn ang="0">
                  <a:pos x="46" y="184"/>
                </a:cxn>
                <a:cxn ang="0">
                  <a:pos x="58" y="232"/>
                </a:cxn>
                <a:cxn ang="0">
                  <a:pos x="38" y="268"/>
                </a:cxn>
                <a:cxn ang="0">
                  <a:pos x="0" y="300"/>
                </a:cxn>
                <a:cxn ang="0">
                  <a:pos x="160" y="300"/>
                </a:cxn>
                <a:cxn ang="0">
                  <a:pos x="136" y="272"/>
                </a:cxn>
                <a:cxn ang="0">
                  <a:pos x="98" y="234"/>
                </a:cxn>
                <a:cxn ang="0">
                  <a:pos x="130" y="188"/>
                </a:cxn>
                <a:cxn ang="0">
                  <a:pos x="138" y="134"/>
                </a:cxn>
                <a:cxn ang="0">
                  <a:pos x="144" y="94"/>
                </a:cxn>
                <a:cxn ang="0">
                  <a:pos x="164" y="60"/>
                </a:cxn>
                <a:cxn ang="0">
                  <a:pos x="166" y="0"/>
                </a:cxn>
                <a:cxn ang="0">
                  <a:pos x="136" y="12"/>
                </a:cxn>
                <a:cxn ang="0">
                  <a:pos x="136" y="12"/>
                </a:cxn>
                <a:cxn ang="0">
                  <a:pos x="136" y="12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183" y="0"/>
                </a:cxn>
                <a:cxn ang="0">
                  <a:pos x="158" y="50"/>
                </a:cxn>
                <a:cxn ang="0">
                  <a:pos x="148" y="92"/>
                </a:cxn>
                <a:cxn ang="0">
                  <a:pos x="120" y="144"/>
                </a:cxn>
                <a:cxn ang="0">
                  <a:pos x="82" y="182"/>
                </a:cxn>
                <a:cxn ang="0">
                  <a:pos x="60" y="232"/>
                </a:cxn>
                <a:cxn ang="0">
                  <a:pos x="0" y="282"/>
                </a:cxn>
                <a:cxn ang="0">
                  <a:pos x="128" y="282"/>
                </a:cxn>
                <a:cxn ang="0">
                  <a:pos x="154" y="254"/>
                </a:cxn>
                <a:cxn ang="0">
                  <a:pos x="158" y="196"/>
                </a:cxn>
                <a:cxn ang="0">
                  <a:pos x="188" y="148"/>
                </a:cxn>
                <a:cxn ang="0">
                  <a:pos x="196" y="70"/>
                </a:cxn>
                <a:cxn ang="0">
                  <a:pos x="237" y="0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0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/>
              <a:ahLst/>
              <a:cxnLst>
                <a:cxn ang="0">
                  <a:pos x="167" y="54"/>
                </a:cxn>
                <a:cxn ang="0">
                  <a:pos x="113" y="24"/>
                </a:cxn>
                <a:cxn ang="0">
                  <a:pos x="83" y="0"/>
                </a:cxn>
                <a:cxn ang="0">
                  <a:pos x="80" y="62"/>
                </a:cxn>
                <a:cxn ang="0">
                  <a:pos x="58" y="100"/>
                </a:cxn>
                <a:cxn ang="0">
                  <a:pos x="54" y="160"/>
                </a:cxn>
                <a:cxn ang="0">
                  <a:pos x="36" y="202"/>
                </a:cxn>
                <a:cxn ang="0">
                  <a:pos x="0" y="234"/>
                </a:cxn>
                <a:cxn ang="0">
                  <a:pos x="146" y="234"/>
                </a:cxn>
                <a:cxn ang="0">
                  <a:pos x="170" y="198"/>
                </a:cxn>
                <a:cxn ang="0">
                  <a:pos x="158" y="138"/>
                </a:cxn>
                <a:cxn ang="0">
                  <a:pos x="196" y="100"/>
                </a:cxn>
                <a:cxn ang="0">
                  <a:pos x="191" y="5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167" y="54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138" y="120"/>
                </a:cxn>
                <a:cxn ang="0">
                  <a:pos x="94" y="180"/>
                </a:cxn>
                <a:cxn ang="0">
                  <a:pos x="62" y="234"/>
                </a:cxn>
                <a:cxn ang="0">
                  <a:pos x="0" y="252"/>
                </a:cxn>
                <a:cxn ang="0">
                  <a:pos x="128" y="252"/>
                </a:cxn>
                <a:cxn ang="0">
                  <a:pos x="142" y="188"/>
                </a:cxn>
                <a:cxn ang="0">
                  <a:pos x="186" y="90"/>
                </a:cxn>
                <a:cxn ang="0">
                  <a:pos x="190" y="38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191" y="0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1" y="0"/>
                </a:cxn>
                <a:cxn ang="0">
                  <a:pos x="155" y="0"/>
                </a:cxn>
                <a:cxn ang="0">
                  <a:pos x="138" y="6"/>
                </a:cxn>
                <a:cxn ang="0">
                  <a:pos x="132" y="6"/>
                </a:cxn>
                <a:cxn ang="0">
                  <a:pos x="35" y="18"/>
                </a:cxn>
                <a:cxn ang="0">
                  <a:pos x="11" y="30"/>
                </a:cxn>
                <a:cxn ang="0">
                  <a:pos x="23" y="54"/>
                </a:cxn>
                <a:cxn ang="0">
                  <a:pos x="0" y="100"/>
                </a:cxn>
                <a:cxn ang="0">
                  <a:pos x="0" y="132"/>
                </a:cxn>
                <a:cxn ang="0">
                  <a:pos x="162" y="132"/>
                </a:cxn>
                <a:cxn ang="0">
                  <a:pos x="204" y="88"/>
                </a:cxn>
                <a:cxn ang="0">
                  <a:pos x="230" y="46"/>
                </a:cxn>
                <a:cxn ang="0">
                  <a:pos x="214" y="24"/>
                </a:cxn>
                <a:cxn ang="0">
                  <a:pos x="215" y="0"/>
                </a:cxn>
                <a:cxn ang="0">
                  <a:pos x="209" y="0"/>
                </a:cxn>
                <a:cxn ang="0">
                  <a:pos x="203" y="0"/>
                </a:cxn>
                <a:cxn ang="0">
                  <a:pos x="203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7" y="0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48"/>
                </a:cxn>
                <a:cxn ang="0">
                  <a:pos x="30" y="72"/>
                </a:cxn>
                <a:cxn ang="0">
                  <a:pos x="0" y="102"/>
                </a:cxn>
                <a:cxn ang="0">
                  <a:pos x="66" y="102"/>
                </a:cxn>
                <a:cxn ang="0">
                  <a:pos x="88" y="56"/>
                </a:cxn>
                <a:cxn ang="0">
                  <a:pos x="89" y="6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/>
              <a:ahLst/>
              <a:cxnLst>
                <a:cxn ang="0">
                  <a:pos x="278" y="24"/>
                </a:cxn>
                <a:cxn ang="0">
                  <a:pos x="272" y="24"/>
                </a:cxn>
                <a:cxn ang="0">
                  <a:pos x="272" y="18"/>
                </a:cxn>
                <a:cxn ang="0">
                  <a:pos x="266" y="18"/>
                </a:cxn>
                <a:cxn ang="0">
                  <a:pos x="254" y="12"/>
                </a:cxn>
                <a:cxn ang="0">
                  <a:pos x="236" y="6"/>
                </a:cxn>
                <a:cxn ang="0">
                  <a:pos x="212" y="0"/>
                </a:cxn>
                <a:cxn ang="0">
                  <a:pos x="206" y="6"/>
                </a:cxn>
                <a:cxn ang="0">
                  <a:pos x="198" y="129"/>
                </a:cxn>
                <a:cxn ang="0">
                  <a:pos x="184" y="209"/>
                </a:cxn>
                <a:cxn ang="0">
                  <a:pos x="182" y="249"/>
                </a:cxn>
                <a:cxn ang="0">
                  <a:pos x="200" y="339"/>
                </a:cxn>
                <a:cxn ang="0">
                  <a:pos x="186" y="481"/>
                </a:cxn>
                <a:cxn ang="0">
                  <a:pos x="176" y="521"/>
                </a:cxn>
                <a:cxn ang="0">
                  <a:pos x="156" y="601"/>
                </a:cxn>
                <a:cxn ang="0">
                  <a:pos x="172" y="681"/>
                </a:cxn>
                <a:cxn ang="0">
                  <a:pos x="138" y="765"/>
                </a:cxn>
                <a:cxn ang="0">
                  <a:pos x="96" y="847"/>
                </a:cxn>
                <a:cxn ang="0">
                  <a:pos x="50" y="899"/>
                </a:cxn>
                <a:cxn ang="0">
                  <a:pos x="0" y="953"/>
                </a:cxn>
                <a:cxn ang="0">
                  <a:pos x="278" y="953"/>
                </a:cxn>
                <a:cxn ang="0">
                  <a:pos x="278" y="24"/>
                </a:cxn>
                <a:cxn ang="0">
                  <a:pos x="278" y="24"/>
                </a:cxn>
                <a:cxn ang="0">
                  <a:pos x="278" y="24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</p:grpSp>
      <p:sp>
        <p:nvSpPr>
          <p:cNvPr id="4609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09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5266F-2622-4317-AED1-749CE4559B7B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4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CECE3-4D15-47A7-8AC5-9B7A31BDF7D2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03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A121-5F3E-451E-934C-712EA2D6E44B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16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59132-786B-47FA-8C9A-862B514BA0C1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02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53F29-D8A7-4A9E-88F3-850537471C33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539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4AF9E-8687-4380-A4B0-58F246EE66EF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221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EE44E-47E6-43FD-B264-274564FC6D6E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238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611B-74FC-4FCF-9F5A-37C25401AC71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054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E5BB8-03D1-4C82-B539-CF54C110707B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86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881E-8666-4EF2-9D70-C0B348B476DE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498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998F7-D9AC-45A3-A4B8-D3D24FC9125F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22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3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2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F705D-D476-4CED-96F5-643D718B783D}" type="slidenum">
              <a:rPr lang="en-US">
                <a:solidFill>
                  <a:srgbClr val="EAEAE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6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3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0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DD8D-809D-45E9-9663-6DB0CD95F85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A79D-596B-4680-8E8B-AAEFFD64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57200"/>
            <a:ext cx="7010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9812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699609-0595-439E-B719-7F03C20381B9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266700" y="617220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28600" y="3048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228600" y="457200"/>
            <a:ext cx="1246188" cy="1371600"/>
            <a:chOff x="144" y="288"/>
            <a:chExt cx="785" cy="864"/>
          </a:xfrm>
        </p:grpSpPr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71702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558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o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5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22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BBC0A5-510E-4674-BD6F-CAD890A78237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087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63529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4716473" y="5345133"/>
            <a:ext cx="4427537" cy="1512887"/>
            <a:chOff x="2971" y="3367"/>
            <a:chExt cx="2789" cy="953"/>
          </a:xfrm>
        </p:grpSpPr>
        <p:sp>
          <p:nvSpPr>
            <p:cNvPr id="45059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/>
              <a:ahLst/>
              <a:cxnLst>
                <a:cxn ang="0">
                  <a:pos x="2768" y="18"/>
                </a:cxn>
                <a:cxn ang="0">
                  <a:pos x="2678" y="24"/>
                </a:cxn>
                <a:cxn ang="0">
                  <a:pos x="2613" y="102"/>
                </a:cxn>
                <a:cxn ang="0">
                  <a:pos x="2511" y="156"/>
                </a:cxn>
                <a:cxn ang="0">
                  <a:pos x="2505" y="222"/>
                </a:cxn>
                <a:cxn ang="0">
                  <a:pos x="2487" y="246"/>
                </a:cxn>
                <a:cxn ang="0">
                  <a:pos x="2469" y="252"/>
                </a:cxn>
                <a:cxn ang="0">
                  <a:pos x="2397" y="210"/>
                </a:cxn>
                <a:cxn ang="0">
                  <a:pos x="2260" y="192"/>
                </a:cxn>
                <a:cxn ang="0">
                  <a:pos x="2236" y="186"/>
                </a:cxn>
                <a:cxn ang="0">
                  <a:pos x="2218" y="192"/>
                </a:cxn>
                <a:cxn ang="0">
                  <a:pos x="2146" y="228"/>
                </a:cxn>
                <a:cxn ang="0">
                  <a:pos x="2110" y="240"/>
                </a:cxn>
                <a:cxn ang="0">
                  <a:pos x="2086" y="246"/>
                </a:cxn>
                <a:cxn ang="0">
                  <a:pos x="2074" y="258"/>
                </a:cxn>
                <a:cxn ang="0">
                  <a:pos x="2074" y="276"/>
                </a:cxn>
                <a:cxn ang="0">
                  <a:pos x="2051" y="300"/>
                </a:cxn>
                <a:cxn ang="0">
                  <a:pos x="2033" y="312"/>
                </a:cxn>
                <a:cxn ang="0">
                  <a:pos x="2021" y="324"/>
                </a:cxn>
                <a:cxn ang="0">
                  <a:pos x="2009" y="336"/>
                </a:cxn>
                <a:cxn ang="0">
                  <a:pos x="1979" y="342"/>
                </a:cxn>
                <a:cxn ang="0">
                  <a:pos x="1913" y="336"/>
                </a:cxn>
                <a:cxn ang="0">
                  <a:pos x="1877" y="330"/>
                </a:cxn>
                <a:cxn ang="0">
                  <a:pos x="1865" y="342"/>
                </a:cxn>
                <a:cxn ang="0">
                  <a:pos x="1853" y="354"/>
                </a:cxn>
                <a:cxn ang="0">
                  <a:pos x="1823" y="360"/>
                </a:cxn>
                <a:cxn ang="0">
                  <a:pos x="1764" y="342"/>
                </a:cxn>
                <a:cxn ang="0">
                  <a:pos x="1740" y="342"/>
                </a:cxn>
                <a:cxn ang="0">
                  <a:pos x="1716" y="354"/>
                </a:cxn>
                <a:cxn ang="0">
                  <a:pos x="1656" y="425"/>
                </a:cxn>
                <a:cxn ang="0">
                  <a:pos x="1614" y="569"/>
                </a:cxn>
                <a:cxn ang="0">
                  <a:pos x="1614" y="593"/>
                </a:cxn>
                <a:cxn ang="0">
                  <a:pos x="1620" y="641"/>
                </a:cxn>
                <a:cxn ang="0">
                  <a:pos x="1638" y="659"/>
                </a:cxn>
                <a:cxn ang="0">
                  <a:pos x="1632" y="671"/>
                </a:cxn>
                <a:cxn ang="0">
                  <a:pos x="1620" y="683"/>
                </a:cxn>
                <a:cxn ang="0">
                  <a:pos x="1542" y="689"/>
                </a:cxn>
                <a:cxn ang="0">
                  <a:pos x="1465" y="629"/>
                </a:cxn>
                <a:cxn ang="0">
                  <a:pos x="1333" y="587"/>
                </a:cxn>
                <a:cxn ang="0">
                  <a:pos x="1184" y="671"/>
                </a:cxn>
                <a:cxn ang="0">
                  <a:pos x="1016" y="731"/>
                </a:cxn>
                <a:cxn ang="0">
                  <a:pos x="813" y="743"/>
                </a:cxn>
                <a:cxn ang="0">
                  <a:pos x="628" y="701"/>
                </a:cxn>
                <a:cxn ang="0">
                  <a:pos x="568" y="695"/>
                </a:cxn>
                <a:cxn ang="0">
                  <a:pos x="556" y="701"/>
                </a:cxn>
                <a:cxn ang="0">
                  <a:pos x="520" y="731"/>
                </a:cxn>
                <a:cxn ang="0">
                  <a:pos x="436" y="809"/>
                </a:cxn>
                <a:cxn ang="0">
                  <a:pos x="406" y="821"/>
                </a:cxn>
                <a:cxn ang="0">
                  <a:pos x="382" y="821"/>
                </a:cxn>
                <a:cxn ang="0">
                  <a:pos x="335" y="827"/>
                </a:cxn>
                <a:cxn ang="0">
                  <a:pos x="209" y="851"/>
                </a:cxn>
                <a:cxn ang="0">
                  <a:pos x="173" y="857"/>
                </a:cxn>
                <a:cxn ang="0">
                  <a:pos x="125" y="851"/>
                </a:cxn>
                <a:cxn ang="0">
                  <a:pos x="107" y="857"/>
                </a:cxn>
                <a:cxn ang="0">
                  <a:pos x="101" y="875"/>
                </a:cxn>
                <a:cxn ang="0">
                  <a:pos x="83" y="887"/>
                </a:cxn>
                <a:cxn ang="0">
                  <a:pos x="48" y="899"/>
                </a:cxn>
                <a:cxn ang="0">
                  <a:pos x="2780" y="24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60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61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1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62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/>
              <a:ahLst/>
              <a:cxnLst>
                <a:cxn ang="0">
                  <a:pos x="280" y="42"/>
                </a:cxn>
                <a:cxn ang="0">
                  <a:pos x="274" y="42"/>
                </a:cxn>
                <a:cxn ang="0">
                  <a:pos x="268" y="42"/>
                </a:cxn>
                <a:cxn ang="0">
                  <a:pos x="256" y="42"/>
                </a:cxn>
                <a:cxn ang="0">
                  <a:pos x="238" y="48"/>
                </a:cxn>
                <a:cxn ang="0">
                  <a:pos x="214" y="12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64" y="167"/>
                </a:cxn>
                <a:cxn ang="0">
                  <a:pos x="144" y="217"/>
                </a:cxn>
                <a:cxn ang="0">
                  <a:pos x="110" y="281"/>
                </a:cxn>
                <a:cxn ang="0">
                  <a:pos x="96" y="327"/>
                </a:cxn>
                <a:cxn ang="0">
                  <a:pos x="124" y="405"/>
                </a:cxn>
                <a:cxn ang="0">
                  <a:pos x="100" y="463"/>
                </a:cxn>
                <a:cxn ang="0">
                  <a:pos x="68" y="503"/>
                </a:cxn>
                <a:cxn ang="0">
                  <a:pos x="30" y="539"/>
                </a:cxn>
                <a:cxn ang="0">
                  <a:pos x="24" y="613"/>
                </a:cxn>
                <a:cxn ang="0">
                  <a:pos x="0" y="741"/>
                </a:cxn>
                <a:cxn ang="0">
                  <a:pos x="202" y="741"/>
                </a:cxn>
                <a:cxn ang="0">
                  <a:pos x="180" y="639"/>
                </a:cxn>
                <a:cxn ang="0">
                  <a:pos x="192" y="589"/>
                </a:cxn>
                <a:cxn ang="0">
                  <a:pos x="178" y="539"/>
                </a:cxn>
                <a:cxn ang="0">
                  <a:pos x="190" y="499"/>
                </a:cxn>
                <a:cxn ang="0">
                  <a:pos x="184" y="465"/>
                </a:cxn>
                <a:cxn ang="0">
                  <a:pos x="192" y="391"/>
                </a:cxn>
                <a:cxn ang="0">
                  <a:pos x="216" y="313"/>
                </a:cxn>
                <a:cxn ang="0">
                  <a:pos x="238" y="249"/>
                </a:cxn>
                <a:cxn ang="0">
                  <a:pos x="268" y="185"/>
                </a:cxn>
                <a:cxn ang="0">
                  <a:pos x="284" y="159"/>
                </a:cxn>
                <a:cxn ang="0">
                  <a:pos x="304" y="12"/>
                </a:cxn>
                <a:cxn ang="0">
                  <a:pos x="298" y="24"/>
                </a:cxn>
                <a:cxn ang="0">
                  <a:pos x="292" y="30"/>
                </a:cxn>
                <a:cxn ang="0">
                  <a:pos x="292" y="36"/>
                </a:cxn>
                <a:cxn ang="0">
                  <a:pos x="286" y="36"/>
                </a:cxn>
                <a:cxn ang="0">
                  <a:pos x="286" y="42"/>
                </a:cxn>
                <a:cxn ang="0">
                  <a:pos x="280" y="42"/>
                </a:cxn>
                <a:cxn ang="0">
                  <a:pos x="280" y="42"/>
                </a:cxn>
                <a:cxn ang="0">
                  <a:pos x="280" y="42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63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/>
              <a:ahLst/>
              <a:cxnLst>
                <a:cxn ang="0">
                  <a:pos x="284" y="6"/>
                </a:cxn>
                <a:cxn ang="0">
                  <a:pos x="278" y="6"/>
                </a:cxn>
                <a:cxn ang="0">
                  <a:pos x="272" y="12"/>
                </a:cxn>
                <a:cxn ang="0">
                  <a:pos x="254" y="18"/>
                </a:cxn>
                <a:cxn ang="0">
                  <a:pos x="230" y="24"/>
                </a:cxn>
                <a:cxn ang="0">
                  <a:pos x="206" y="42"/>
                </a:cxn>
                <a:cxn ang="0">
                  <a:pos x="188" y="48"/>
                </a:cxn>
                <a:cxn ang="0">
                  <a:pos x="176" y="54"/>
                </a:cxn>
                <a:cxn ang="0">
                  <a:pos x="170" y="54"/>
                </a:cxn>
                <a:cxn ang="0">
                  <a:pos x="150" y="169"/>
                </a:cxn>
                <a:cxn ang="0">
                  <a:pos x="110" y="225"/>
                </a:cxn>
                <a:cxn ang="0">
                  <a:pos x="54" y="383"/>
                </a:cxn>
                <a:cxn ang="0">
                  <a:pos x="82" y="555"/>
                </a:cxn>
                <a:cxn ang="0">
                  <a:pos x="40" y="679"/>
                </a:cxn>
                <a:cxn ang="0">
                  <a:pos x="0" y="767"/>
                </a:cxn>
                <a:cxn ang="0">
                  <a:pos x="108" y="767"/>
                </a:cxn>
                <a:cxn ang="0">
                  <a:pos x="120" y="611"/>
                </a:cxn>
                <a:cxn ang="0">
                  <a:pos x="148" y="499"/>
                </a:cxn>
                <a:cxn ang="0">
                  <a:pos x="160" y="367"/>
                </a:cxn>
                <a:cxn ang="0">
                  <a:pos x="218" y="327"/>
                </a:cxn>
                <a:cxn ang="0">
                  <a:pos x="238" y="221"/>
                </a:cxn>
                <a:cxn ang="0">
                  <a:pos x="296" y="135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0" y="0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64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/>
              <a:ahLst/>
              <a:cxnLst>
                <a:cxn ang="0">
                  <a:pos x="257" y="12"/>
                </a:cxn>
                <a:cxn ang="0">
                  <a:pos x="239" y="6"/>
                </a:cxn>
                <a:cxn ang="0">
                  <a:pos x="203" y="6"/>
                </a:cxn>
                <a:cxn ang="0">
                  <a:pos x="203" y="6"/>
                </a:cxn>
                <a:cxn ang="0">
                  <a:pos x="197" y="6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6" y="0"/>
                </a:cxn>
                <a:cxn ang="0">
                  <a:pos x="160" y="0"/>
                </a:cxn>
                <a:cxn ang="0">
                  <a:pos x="144" y="117"/>
                </a:cxn>
                <a:cxn ang="0">
                  <a:pos x="128" y="185"/>
                </a:cxn>
                <a:cxn ang="0">
                  <a:pos x="58" y="299"/>
                </a:cxn>
                <a:cxn ang="0">
                  <a:pos x="54" y="441"/>
                </a:cxn>
                <a:cxn ang="0">
                  <a:pos x="24" y="523"/>
                </a:cxn>
                <a:cxn ang="0">
                  <a:pos x="0" y="623"/>
                </a:cxn>
                <a:cxn ang="0">
                  <a:pos x="78" y="623"/>
                </a:cxn>
                <a:cxn ang="0">
                  <a:pos x="92" y="555"/>
                </a:cxn>
                <a:cxn ang="0">
                  <a:pos x="134" y="447"/>
                </a:cxn>
                <a:cxn ang="0">
                  <a:pos x="158" y="315"/>
                </a:cxn>
                <a:cxn ang="0">
                  <a:pos x="184" y="257"/>
                </a:cxn>
                <a:cxn ang="0">
                  <a:pos x="216" y="211"/>
                </a:cxn>
                <a:cxn ang="0">
                  <a:pos x="222" y="145"/>
                </a:cxn>
                <a:cxn ang="0">
                  <a:pos x="240" y="111"/>
                </a:cxn>
                <a:cxn ang="0">
                  <a:pos x="262" y="79"/>
                </a:cxn>
                <a:cxn ang="0">
                  <a:pos x="275" y="6"/>
                </a:cxn>
                <a:cxn ang="0">
                  <a:pos x="263" y="12"/>
                </a:cxn>
                <a:cxn ang="0">
                  <a:pos x="257" y="12"/>
                </a:cxn>
                <a:cxn ang="0">
                  <a:pos x="257" y="12"/>
                </a:cxn>
                <a:cxn ang="0">
                  <a:pos x="257" y="12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65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/>
              <a:ahLst/>
              <a:cxnLst>
                <a:cxn ang="0">
                  <a:pos x="171" y="12"/>
                </a:cxn>
                <a:cxn ang="0">
                  <a:pos x="159" y="24"/>
                </a:cxn>
                <a:cxn ang="0">
                  <a:pos x="153" y="36"/>
                </a:cxn>
                <a:cxn ang="0">
                  <a:pos x="128" y="60"/>
                </a:cxn>
                <a:cxn ang="0">
                  <a:pos x="110" y="83"/>
                </a:cxn>
                <a:cxn ang="0">
                  <a:pos x="86" y="119"/>
                </a:cxn>
                <a:cxn ang="0">
                  <a:pos x="68" y="167"/>
                </a:cxn>
                <a:cxn ang="0">
                  <a:pos x="68" y="221"/>
                </a:cxn>
                <a:cxn ang="0">
                  <a:pos x="68" y="227"/>
                </a:cxn>
                <a:cxn ang="0">
                  <a:pos x="68" y="233"/>
                </a:cxn>
                <a:cxn ang="0">
                  <a:pos x="68" y="239"/>
                </a:cxn>
                <a:cxn ang="0">
                  <a:pos x="68" y="245"/>
                </a:cxn>
                <a:cxn ang="0">
                  <a:pos x="68" y="251"/>
                </a:cxn>
                <a:cxn ang="0">
                  <a:pos x="68" y="251"/>
                </a:cxn>
                <a:cxn ang="0">
                  <a:pos x="68" y="257"/>
                </a:cxn>
                <a:cxn ang="0">
                  <a:pos x="68" y="269"/>
                </a:cxn>
                <a:cxn ang="0">
                  <a:pos x="74" y="287"/>
                </a:cxn>
                <a:cxn ang="0">
                  <a:pos x="80" y="305"/>
                </a:cxn>
                <a:cxn ang="0">
                  <a:pos x="86" y="311"/>
                </a:cxn>
                <a:cxn ang="0">
                  <a:pos x="86" y="311"/>
                </a:cxn>
                <a:cxn ang="0">
                  <a:pos x="92" y="317"/>
                </a:cxn>
                <a:cxn ang="0">
                  <a:pos x="92" y="323"/>
                </a:cxn>
                <a:cxn ang="0">
                  <a:pos x="92" y="323"/>
                </a:cxn>
                <a:cxn ang="0">
                  <a:pos x="24" y="437"/>
                </a:cxn>
                <a:cxn ang="0">
                  <a:pos x="18" y="471"/>
                </a:cxn>
                <a:cxn ang="0">
                  <a:pos x="0" y="547"/>
                </a:cxn>
                <a:cxn ang="0">
                  <a:pos x="50" y="611"/>
                </a:cxn>
                <a:cxn ang="0">
                  <a:pos x="114" y="611"/>
                </a:cxn>
                <a:cxn ang="0">
                  <a:pos x="104" y="555"/>
                </a:cxn>
                <a:cxn ang="0">
                  <a:pos x="120" y="515"/>
                </a:cxn>
                <a:cxn ang="0">
                  <a:pos x="150" y="449"/>
                </a:cxn>
                <a:cxn ang="0">
                  <a:pos x="166" y="377"/>
                </a:cxn>
                <a:cxn ang="0">
                  <a:pos x="156" y="295"/>
                </a:cxn>
                <a:cxn ang="0">
                  <a:pos x="170" y="203"/>
                </a:cxn>
                <a:cxn ang="0">
                  <a:pos x="212" y="95"/>
                </a:cxn>
                <a:cxn ang="0">
                  <a:pos x="213" y="0"/>
                </a:cxn>
                <a:cxn ang="0">
                  <a:pos x="207" y="0"/>
                </a:cxn>
                <a:cxn ang="0">
                  <a:pos x="201" y="0"/>
                </a:cxn>
                <a:cxn ang="0">
                  <a:pos x="195" y="0"/>
                </a:cxn>
                <a:cxn ang="0">
                  <a:pos x="189" y="0"/>
                </a:cxn>
                <a:cxn ang="0">
                  <a:pos x="183" y="6"/>
                </a:cxn>
                <a:cxn ang="0">
                  <a:pos x="177" y="6"/>
                </a:cxn>
                <a:cxn ang="0">
                  <a:pos x="171" y="12"/>
                </a:cxn>
                <a:cxn ang="0">
                  <a:pos x="171" y="12"/>
                </a:cxn>
                <a:cxn ang="0">
                  <a:pos x="171" y="12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/>
              <a:ahLst/>
              <a:cxnLst>
                <a:cxn ang="0">
                  <a:pos x="149" y="60"/>
                </a:cxn>
                <a:cxn ang="0">
                  <a:pos x="119" y="30"/>
                </a:cxn>
                <a:cxn ang="0">
                  <a:pos x="89" y="12"/>
                </a:cxn>
                <a:cxn ang="0">
                  <a:pos x="59" y="0"/>
                </a:cxn>
                <a:cxn ang="0">
                  <a:pos x="54" y="70"/>
                </a:cxn>
                <a:cxn ang="0">
                  <a:pos x="46" y="112"/>
                </a:cxn>
                <a:cxn ang="0">
                  <a:pos x="52" y="168"/>
                </a:cxn>
                <a:cxn ang="0">
                  <a:pos x="24" y="194"/>
                </a:cxn>
                <a:cxn ang="0">
                  <a:pos x="16" y="258"/>
                </a:cxn>
                <a:cxn ang="0">
                  <a:pos x="2" y="300"/>
                </a:cxn>
                <a:cxn ang="0">
                  <a:pos x="0" y="352"/>
                </a:cxn>
                <a:cxn ang="0">
                  <a:pos x="47" y="384"/>
                </a:cxn>
                <a:cxn ang="0">
                  <a:pos x="149" y="384"/>
                </a:cxn>
                <a:cxn ang="0">
                  <a:pos x="134" y="350"/>
                </a:cxn>
                <a:cxn ang="0">
                  <a:pos x="104" y="324"/>
                </a:cxn>
                <a:cxn ang="0">
                  <a:pos x="138" y="274"/>
                </a:cxn>
                <a:cxn ang="0">
                  <a:pos x="122" y="220"/>
                </a:cxn>
                <a:cxn ang="0">
                  <a:pos x="132" y="186"/>
                </a:cxn>
                <a:cxn ang="0">
                  <a:pos x="140" y="154"/>
                </a:cxn>
                <a:cxn ang="0">
                  <a:pos x="167" y="90"/>
                </a:cxn>
                <a:cxn ang="0">
                  <a:pos x="149" y="60"/>
                </a:cxn>
                <a:cxn ang="0">
                  <a:pos x="149" y="60"/>
                </a:cxn>
                <a:cxn ang="0">
                  <a:pos x="149" y="60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67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/>
              <a:ahLst/>
              <a:cxnLst>
                <a:cxn ang="0">
                  <a:pos x="136" y="12"/>
                </a:cxn>
                <a:cxn ang="0">
                  <a:pos x="100" y="0"/>
                </a:cxn>
                <a:cxn ang="0">
                  <a:pos x="78" y="64"/>
                </a:cxn>
                <a:cxn ang="0">
                  <a:pos x="70" y="126"/>
                </a:cxn>
                <a:cxn ang="0">
                  <a:pos x="46" y="184"/>
                </a:cxn>
                <a:cxn ang="0">
                  <a:pos x="58" y="232"/>
                </a:cxn>
                <a:cxn ang="0">
                  <a:pos x="38" y="268"/>
                </a:cxn>
                <a:cxn ang="0">
                  <a:pos x="0" y="300"/>
                </a:cxn>
                <a:cxn ang="0">
                  <a:pos x="160" y="300"/>
                </a:cxn>
                <a:cxn ang="0">
                  <a:pos x="136" y="272"/>
                </a:cxn>
                <a:cxn ang="0">
                  <a:pos x="98" y="234"/>
                </a:cxn>
                <a:cxn ang="0">
                  <a:pos x="130" y="188"/>
                </a:cxn>
                <a:cxn ang="0">
                  <a:pos x="138" y="134"/>
                </a:cxn>
                <a:cxn ang="0">
                  <a:pos x="144" y="94"/>
                </a:cxn>
                <a:cxn ang="0">
                  <a:pos x="164" y="60"/>
                </a:cxn>
                <a:cxn ang="0">
                  <a:pos x="166" y="0"/>
                </a:cxn>
                <a:cxn ang="0">
                  <a:pos x="136" y="12"/>
                </a:cxn>
                <a:cxn ang="0">
                  <a:pos x="136" y="12"/>
                </a:cxn>
                <a:cxn ang="0">
                  <a:pos x="136" y="12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68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183" y="0"/>
                </a:cxn>
                <a:cxn ang="0">
                  <a:pos x="158" y="50"/>
                </a:cxn>
                <a:cxn ang="0">
                  <a:pos x="148" y="92"/>
                </a:cxn>
                <a:cxn ang="0">
                  <a:pos x="120" y="144"/>
                </a:cxn>
                <a:cxn ang="0">
                  <a:pos x="82" y="182"/>
                </a:cxn>
                <a:cxn ang="0">
                  <a:pos x="60" y="232"/>
                </a:cxn>
                <a:cxn ang="0">
                  <a:pos x="0" y="282"/>
                </a:cxn>
                <a:cxn ang="0">
                  <a:pos x="128" y="282"/>
                </a:cxn>
                <a:cxn ang="0">
                  <a:pos x="154" y="254"/>
                </a:cxn>
                <a:cxn ang="0">
                  <a:pos x="158" y="196"/>
                </a:cxn>
                <a:cxn ang="0">
                  <a:pos x="188" y="148"/>
                </a:cxn>
                <a:cxn ang="0">
                  <a:pos x="196" y="70"/>
                </a:cxn>
                <a:cxn ang="0">
                  <a:pos x="237" y="0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0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69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/>
              <a:ahLst/>
              <a:cxnLst>
                <a:cxn ang="0">
                  <a:pos x="167" y="54"/>
                </a:cxn>
                <a:cxn ang="0">
                  <a:pos x="113" y="24"/>
                </a:cxn>
                <a:cxn ang="0">
                  <a:pos x="83" y="0"/>
                </a:cxn>
                <a:cxn ang="0">
                  <a:pos x="80" y="62"/>
                </a:cxn>
                <a:cxn ang="0">
                  <a:pos x="58" y="100"/>
                </a:cxn>
                <a:cxn ang="0">
                  <a:pos x="54" y="160"/>
                </a:cxn>
                <a:cxn ang="0">
                  <a:pos x="36" y="202"/>
                </a:cxn>
                <a:cxn ang="0">
                  <a:pos x="0" y="234"/>
                </a:cxn>
                <a:cxn ang="0">
                  <a:pos x="146" y="234"/>
                </a:cxn>
                <a:cxn ang="0">
                  <a:pos x="170" y="198"/>
                </a:cxn>
                <a:cxn ang="0">
                  <a:pos x="158" y="138"/>
                </a:cxn>
                <a:cxn ang="0">
                  <a:pos x="196" y="100"/>
                </a:cxn>
                <a:cxn ang="0">
                  <a:pos x="191" y="5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167" y="54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70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138" y="120"/>
                </a:cxn>
                <a:cxn ang="0">
                  <a:pos x="94" y="180"/>
                </a:cxn>
                <a:cxn ang="0">
                  <a:pos x="62" y="234"/>
                </a:cxn>
                <a:cxn ang="0">
                  <a:pos x="0" y="252"/>
                </a:cxn>
                <a:cxn ang="0">
                  <a:pos x="128" y="252"/>
                </a:cxn>
                <a:cxn ang="0">
                  <a:pos x="142" y="188"/>
                </a:cxn>
                <a:cxn ang="0">
                  <a:pos x="186" y="90"/>
                </a:cxn>
                <a:cxn ang="0">
                  <a:pos x="190" y="38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71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191" y="0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1" y="0"/>
                </a:cxn>
                <a:cxn ang="0">
                  <a:pos x="155" y="0"/>
                </a:cxn>
                <a:cxn ang="0">
                  <a:pos x="138" y="6"/>
                </a:cxn>
                <a:cxn ang="0">
                  <a:pos x="132" y="6"/>
                </a:cxn>
                <a:cxn ang="0">
                  <a:pos x="35" y="18"/>
                </a:cxn>
                <a:cxn ang="0">
                  <a:pos x="11" y="30"/>
                </a:cxn>
                <a:cxn ang="0">
                  <a:pos x="23" y="54"/>
                </a:cxn>
                <a:cxn ang="0">
                  <a:pos x="0" y="100"/>
                </a:cxn>
                <a:cxn ang="0">
                  <a:pos x="0" y="132"/>
                </a:cxn>
                <a:cxn ang="0">
                  <a:pos x="162" y="132"/>
                </a:cxn>
                <a:cxn ang="0">
                  <a:pos x="204" y="88"/>
                </a:cxn>
                <a:cxn ang="0">
                  <a:pos x="230" y="46"/>
                </a:cxn>
                <a:cxn ang="0">
                  <a:pos x="214" y="24"/>
                </a:cxn>
                <a:cxn ang="0">
                  <a:pos x="215" y="0"/>
                </a:cxn>
                <a:cxn ang="0">
                  <a:pos x="209" y="0"/>
                </a:cxn>
                <a:cxn ang="0">
                  <a:pos x="203" y="0"/>
                </a:cxn>
                <a:cxn ang="0">
                  <a:pos x="203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7" y="0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48"/>
                </a:cxn>
                <a:cxn ang="0">
                  <a:pos x="30" y="72"/>
                </a:cxn>
                <a:cxn ang="0">
                  <a:pos x="0" y="102"/>
                </a:cxn>
                <a:cxn ang="0">
                  <a:pos x="66" y="102"/>
                </a:cxn>
                <a:cxn ang="0">
                  <a:pos x="88" y="56"/>
                </a:cxn>
                <a:cxn ang="0">
                  <a:pos x="89" y="6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/>
              <a:ahLst/>
              <a:cxnLst>
                <a:cxn ang="0">
                  <a:pos x="278" y="24"/>
                </a:cxn>
                <a:cxn ang="0">
                  <a:pos x="272" y="24"/>
                </a:cxn>
                <a:cxn ang="0">
                  <a:pos x="272" y="18"/>
                </a:cxn>
                <a:cxn ang="0">
                  <a:pos x="266" y="18"/>
                </a:cxn>
                <a:cxn ang="0">
                  <a:pos x="254" y="12"/>
                </a:cxn>
                <a:cxn ang="0">
                  <a:pos x="236" y="6"/>
                </a:cxn>
                <a:cxn ang="0">
                  <a:pos x="212" y="0"/>
                </a:cxn>
                <a:cxn ang="0">
                  <a:pos x="206" y="6"/>
                </a:cxn>
                <a:cxn ang="0">
                  <a:pos x="198" y="129"/>
                </a:cxn>
                <a:cxn ang="0">
                  <a:pos x="184" y="209"/>
                </a:cxn>
                <a:cxn ang="0">
                  <a:pos x="182" y="249"/>
                </a:cxn>
                <a:cxn ang="0">
                  <a:pos x="200" y="339"/>
                </a:cxn>
                <a:cxn ang="0">
                  <a:pos x="186" y="481"/>
                </a:cxn>
                <a:cxn ang="0">
                  <a:pos x="176" y="521"/>
                </a:cxn>
                <a:cxn ang="0">
                  <a:pos x="156" y="601"/>
                </a:cxn>
                <a:cxn ang="0">
                  <a:pos x="172" y="681"/>
                </a:cxn>
                <a:cxn ang="0">
                  <a:pos x="138" y="765"/>
                </a:cxn>
                <a:cxn ang="0">
                  <a:pos x="96" y="847"/>
                </a:cxn>
                <a:cxn ang="0">
                  <a:pos x="50" y="899"/>
                </a:cxn>
                <a:cxn ang="0">
                  <a:pos x="0" y="953"/>
                </a:cxn>
                <a:cxn ang="0">
                  <a:pos x="278" y="953"/>
                </a:cxn>
                <a:cxn ang="0">
                  <a:pos x="278" y="24"/>
                </a:cxn>
                <a:cxn ang="0">
                  <a:pos x="278" y="24"/>
                </a:cxn>
                <a:cxn ang="0">
                  <a:pos x="278" y="24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EAEAEA"/>
                </a:solidFill>
              </a:endParaRPr>
            </a:p>
          </p:txBody>
        </p:sp>
      </p:grpSp>
      <p:sp>
        <p:nvSpPr>
          <p:cNvPr id="4507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3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07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4507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4507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AA5DA5-EA22-457A-BD09-3B6D00D5E85A}" type="slidenum">
              <a:rPr lang="en-US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EAEAEA"/>
              </a:solidFill>
            </a:endParaRPr>
          </a:p>
        </p:txBody>
      </p:sp>
      <p:sp>
        <p:nvSpPr>
          <p:cNvPr id="4507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2933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65472" y="5163278"/>
            <a:ext cx="3774043" cy="792679"/>
          </a:xfrm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b="1" dirty="0" err="1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Esti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 </a:t>
            </a:r>
            <a:r>
              <a:rPr lang="en-US" sz="3600" b="1" dirty="0" err="1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Wijayanti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, </a:t>
            </a:r>
            <a:r>
              <a:rPr lang="en-US" sz="3600" b="1" dirty="0" err="1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M.Kom</a:t>
            </a:r>
            <a:endParaRPr lang="en-US" sz="3600" b="1" dirty="0">
              <a:solidFill>
                <a:schemeClr val="accent5">
                  <a:lumMod val="50000"/>
                </a:schemeClr>
              </a:solidFill>
              <a:latin typeface="Harrington" panose="04040505050A02020702" pitchFamily="82" charset="0"/>
              <a:ea typeface="Batang" panose="02030600000101010101" pitchFamily="18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862782" y="1590825"/>
            <a:ext cx="6090935" cy="1514475"/>
          </a:xfr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b="1" dirty="0" err="1" smtClean="0"/>
              <a:t>Determinan</a:t>
            </a:r>
            <a:r>
              <a:rPr lang="en-US" b="1" dirty="0" smtClean="0"/>
              <a:t> </a:t>
            </a:r>
            <a:r>
              <a:rPr lang="en-US" b="1" dirty="0" err="1" smtClean="0"/>
              <a:t>Matriks</a:t>
            </a:r>
            <a:endParaRPr lang="en-US" b="1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0300"/>
      </p:ext>
    </p:extLst>
  </p:cSld>
  <p:clrMapOvr>
    <a:masterClrMapping/>
  </p:clrMapOvr>
  <p:transition spd="slow">
    <p:wheel spokes="8"/>
    <p:sndAc>
      <p:stSnd>
        <p:snd r:embed="rId3" name="explod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21" y="476251"/>
            <a:ext cx="7272337" cy="1008063"/>
          </a:xfrm>
        </p:spPr>
        <p:txBody>
          <a:bodyPr/>
          <a:lstStyle/>
          <a:p>
            <a:pPr eaLnBrk="1" hangingPunct="1"/>
            <a:r>
              <a:rPr lang="en-US" sz="3600" b="1" smtClean="0">
                <a:latin typeface="Arial "/>
              </a:rPr>
              <a:t>Determinan Matriks</a:t>
            </a:r>
            <a:r>
              <a:rPr lang="id-ID" sz="3600" b="1" smtClean="0">
                <a:latin typeface="Arial "/>
              </a:rPr>
              <a:t> </a:t>
            </a:r>
            <a:r>
              <a:rPr lang="en-US" sz="3600" b="1" smtClean="0">
                <a:solidFill>
                  <a:schemeClr val="tx1"/>
                </a:solidFill>
              </a:rPr>
              <a:t>Ordo 2 x 2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101725" y="2098691"/>
            <a:ext cx="483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000" b="1">
                <a:solidFill>
                  <a:srgbClr val="FFFFFF"/>
                </a:solidFill>
                <a:latin typeface="Arial "/>
              </a:rPr>
              <a:t>Jika</a:t>
            </a:r>
            <a:r>
              <a:rPr lang="en-US" sz="2000" b="1">
                <a:solidFill>
                  <a:srgbClr val="FFFFFF"/>
                </a:solidFill>
                <a:latin typeface="Arial "/>
              </a:rPr>
              <a:t> A matriks berordo 2x2, </a:t>
            </a:r>
            <a:r>
              <a:rPr lang="id-ID" sz="2000" b="1">
                <a:solidFill>
                  <a:srgbClr val="FFFFFF"/>
                </a:solidFill>
                <a:latin typeface="Arial "/>
              </a:rPr>
              <a:t>misalnya:</a:t>
            </a:r>
            <a:endParaRPr lang="en-US" sz="2000" b="1">
              <a:solidFill>
                <a:srgbClr val="FFFFFF"/>
              </a:solidFill>
              <a:latin typeface="Arial "/>
            </a:endParaRPr>
          </a:p>
        </p:txBody>
      </p:sp>
      <p:sp>
        <p:nvSpPr>
          <p:cNvPr id="1032" name="AutoShape 5" descr="putih%203x3"/>
          <p:cNvSpPr>
            <a:spLocks noChangeAspect="1" noChangeArrowheads="1"/>
          </p:cNvSpPr>
          <p:nvPr/>
        </p:nvSpPr>
        <p:spPr bwMode="auto">
          <a:xfrm>
            <a:off x="5178425" y="3708400"/>
            <a:ext cx="9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33" name="AutoShape 6" descr="putih%203x3"/>
          <p:cNvSpPr>
            <a:spLocks noChangeAspect="1" noChangeArrowheads="1"/>
          </p:cNvSpPr>
          <p:nvPr/>
        </p:nvSpPr>
        <p:spPr bwMode="auto">
          <a:xfrm>
            <a:off x="5168900" y="3860800"/>
            <a:ext cx="9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aphicFrame>
        <p:nvGraphicFramePr>
          <p:cNvPr id="4916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5927725" y="1836754"/>
          <a:ext cx="15875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812520" imgH="457200" progId="Equation.3">
                  <p:embed/>
                </p:oleObj>
              </mc:Choice>
              <mc:Fallback>
                <p:oleObj name="Equation" r:id="rId4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1836754"/>
                        <a:ext cx="15875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101733" y="2867202"/>
            <a:ext cx="68548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latin typeface="Arial "/>
              </a:rPr>
              <a:t>Maka determinan dari matriks A adalah selisih antara perkalian elemen-elemen pada diagonal utama dengan elemen-elemen pada diagonal kedua</a:t>
            </a:r>
          </a:p>
        </p:txBody>
      </p:sp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1116014" y="4508516"/>
          <a:ext cx="28241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1231560" imgH="457200" progId="Equation.3">
                  <p:embed/>
                </p:oleObj>
              </mc:Choice>
              <mc:Fallback>
                <p:oleObj name="Equation" r:id="rId6" imgW="1231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4" y="4508516"/>
                        <a:ext cx="28241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4067178" y="4818063"/>
          <a:ext cx="2271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990360" imgH="203040" progId="Equation.3">
                  <p:embed/>
                </p:oleObj>
              </mc:Choice>
              <mc:Fallback>
                <p:oleObj name="Equation" r:id="rId8" imgW="990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8" y="4818063"/>
                        <a:ext cx="2271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1836746" y="4606941"/>
            <a:ext cx="35877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2339983" y="4559316"/>
            <a:ext cx="358775" cy="35877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1836746" y="5141929"/>
            <a:ext cx="358775" cy="35877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2371733" y="5110179"/>
            <a:ext cx="35877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5229233" y="4789504"/>
            <a:ext cx="479425" cy="4794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FF"/>
              </a:solidFill>
              <a:latin typeface="Verdana" pitchFamily="34" charset="0"/>
            </a:endParaRPr>
          </a:p>
        </p:txBody>
      </p:sp>
      <p:sp>
        <p:nvSpPr>
          <p:cNvPr id="49172" name="Oval 20"/>
          <p:cNvSpPr>
            <a:spLocks noChangeArrowheads="1"/>
          </p:cNvSpPr>
          <p:nvPr/>
        </p:nvSpPr>
        <p:spPr bwMode="auto">
          <a:xfrm>
            <a:off x="5851533" y="4789504"/>
            <a:ext cx="479425" cy="47942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7570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25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75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500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500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500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4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4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0"/>
                            </p:stCondLst>
                            <p:childTnLst>
                              <p:par>
                                <p:cTn id="37" presetID="21" presetClass="entr" presetSubtype="4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6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5.18519E-6 C 0.096 -0.04677 0.19218 -0.09353 0.25503 -0.08681 C 0.31788 -0.0801 0.34722 -0.02015 0.37673 0.04004 " pathEditMode="relative" ptsTypes="aaA">
                                      <p:cBhvr>
                                        <p:cTn id="45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8.51852E-6 C 0.08837 0.03078 0.17674 0.0618 0.23004 0.05555 C 0.28334 0.0493 0.30157 0.00578 0.31997 -0.03774 " pathEditMode="relative" ptsTypes="aaA">
                                      <p:cBhvr>
                                        <p:cTn id="47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6500"/>
                            </p:stCondLst>
                            <p:childTnLst>
                              <p:par>
                                <p:cTn id="4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7000"/>
                            </p:stCondLst>
                            <p:childTnLst>
                              <p:par>
                                <p:cTn id="5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8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7500"/>
                            </p:stCondLst>
                            <p:childTnLst>
                              <p:par>
                                <p:cTn id="60" presetID="0" presetClass="path" presetSubtype="0" repeatCount="200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C 0.13229 -0.03704 0.26476 -0.07408 0.33003 -0.06667 C 0.39531 -0.05926 0.3934 -0.00741 0.39167 0.04444 " pathEditMode="relative" ptsTypes="aaA">
                                      <p:cBhvr>
                                        <p:cTn id="61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0" presetClass="path" presetSubtype="0" repeatCount="2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1.21387E-6 C 0.16301 0.05179 0.32621 0.10381 0.4019 0.09688 C 0.4776 0.08994 0.46597 0.02428 0.45451 -0.04116 " pathEditMode="relative" ptsTypes="aaA">
                                      <p:cBhvr>
                                        <p:cTn id="63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8500"/>
                            </p:stCondLst>
                            <p:childTnLst>
                              <p:par>
                                <p:cTn id="6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/>
      <p:bldP spid="49162" grpId="0"/>
      <p:bldP spid="49167" grpId="0" animBg="1"/>
      <p:bldP spid="49167" grpId="1" animBg="1"/>
      <p:bldP spid="49168" grpId="0" animBg="1"/>
      <p:bldP spid="49168" grpId="1" animBg="1"/>
      <p:bldP spid="49169" grpId="0" animBg="1"/>
      <p:bldP spid="49169" grpId="1" animBg="1"/>
      <p:bldP spid="49170" grpId="0" animBg="1"/>
      <p:bldP spid="49170" grpId="1" animBg="1"/>
      <p:bldP spid="49171" grpId="0" animBg="1"/>
      <p:bldP spid="49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A3A3A"/>
            </a:gs>
            <a:gs pos="100000">
              <a:srgbClr val="3333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11190" y="1420813"/>
            <a:ext cx="800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latin typeface="Arial "/>
              </a:rPr>
              <a:t>Tentukan determinan setiap matriks berikut:</a:t>
            </a:r>
            <a:endParaRPr lang="id-ID" sz="2400">
              <a:solidFill>
                <a:srgbClr val="FFFFFF"/>
              </a:solidFill>
              <a:latin typeface="Arial 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23850" y="884238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2400">
                <a:solidFill>
                  <a:srgbClr val="FFFFFF"/>
                </a:solidFill>
                <a:latin typeface="Arial" pitchFamily="34" charset="0"/>
              </a:rPr>
              <a:t> Determinan Matriks Ordo 2x2</a:t>
            </a:r>
            <a:endParaRPr lang="id-ID" sz="2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3095625" cy="76041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u="sng" smtClean="0">
                <a:latin typeface="Arial "/>
              </a:rPr>
              <a:t>Contoh Soal</a:t>
            </a: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971560" y="1954233"/>
          <a:ext cx="266382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523880" imgH="711000" progId="Equation.3">
                  <p:embed/>
                </p:oleObj>
              </mc:Choice>
              <mc:Fallback>
                <p:oleObj name="Equation" r:id="rId4" imgW="1523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60" y="1954233"/>
                        <a:ext cx="266382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81110" y="3627438"/>
          <a:ext cx="5445125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5397480" imgH="1244520" progId="Equation.3">
                  <p:embed/>
                </p:oleObj>
              </mc:Choice>
              <mc:Fallback>
                <p:oleObj name="Equation" r:id="rId6" imgW="539748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10" y="3627438"/>
                        <a:ext cx="5445125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4081463" y="1916133"/>
          <a:ext cx="27828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8" imgW="1625400" imgH="711000" progId="Equation.3">
                  <p:embed/>
                </p:oleObj>
              </mc:Choice>
              <mc:Fallback>
                <p:oleObj name="Equation" r:id="rId8" imgW="1625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1916133"/>
                        <a:ext cx="278288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20723" y="2989283"/>
            <a:ext cx="280828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Penyelesaian :</a:t>
            </a:r>
          </a:p>
        </p:txBody>
      </p:sp>
      <p:graphicFrame>
        <p:nvGraphicFramePr>
          <p:cNvPr id="54286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89050" y="5013345"/>
          <a:ext cx="56578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0" imgW="5752800" imgH="1244520" progId="Equation.3">
                  <p:embed/>
                </p:oleObj>
              </mc:Choice>
              <mc:Fallback>
                <p:oleObj name="Equation" r:id="rId10" imgW="575280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5013345"/>
                        <a:ext cx="56578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24157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3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3600"/>
                            </p:stCondLst>
                            <p:childTnLst>
                              <p:par>
                                <p:cTn id="3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/>
      <p:bldP spid="54277" grpId="0"/>
      <p:bldP spid="542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4"/>
            <a:ext cx="7143750" cy="1027113"/>
          </a:xfrm>
        </p:spPr>
        <p:txBody>
          <a:bodyPr/>
          <a:lstStyle/>
          <a:p>
            <a:pPr eaLnBrk="1" hangingPunct="1"/>
            <a:r>
              <a:rPr lang="en-US" sz="3600" b="1" smtClean="0">
                <a:latin typeface="Arial "/>
              </a:rPr>
              <a:t>Determinan Matriks</a:t>
            </a:r>
            <a:r>
              <a:rPr lang="id-ID" sz="3600" b="1" smtClean="0">
                <a:latin typeface="Arial "/>
              </a:rPr>
              <a:t> </a:t>
            </a:r>
            <a:r>
              <a:rPr lang="en-US" sz="3600" b="1" smtClean="0">
                <a:solidFill>
                  <a:schemeClr val="tx1"/>
                </a:solidFill>
                <a:latin typeface="Arial "/>
              </a:rPr>
              <a:t>Ordo </a:t>
            </a:r>
            <a:r>
              <a:rPr lang="id-ID" sz="3600" b="1" smtClean="0">
                <a:solidFill>
                  <a:schemeClr val="tx1"/>
                </a:solidFill>
                <a:latin typeface="Arial "/>
              </a:rPr>
              <a:t>3</a:t>
            </a:r>
            <a:r>
              <a:rPr lang="en-US" sz="3600" b="1" smtClean="0">
                <a:solidFill>
                  <a:schemeClr val="tx1"/>
                </a:solidFill>
                <a:latin typeface="Arial "/>
              </a:rPr>
              <a:t> x </a:t>
            </a:r>
            <a:r>
              <a:rPr lang="id-ID" sz="3600" b="1" smtClean="0">
                <a:solidFill>
                  <a:schemeClr val="tx1"/>
                </a:solidFill>
                <a:latin typeface="Arial "/>
              </a:rPr>
              <a:t>3</a:t>
            </a:r>
            <a:endParaRPr lang="en-US" sz="3600" b="1" smtClean="0">
              <a:solidFill>
                <a:schemeClr val="tx1"/>
              </a:solidFill>
              <a:latin typeface="Arial "/>
            </a:endParaRPr>
          </a:p>
        </p:txBody>
      </p:sp>
      <p:graphicFrame>
        <p:nvGraphicFramePr>
          <p:cNvPr id="104455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411163" y="4362450"/>
          <a:ext cx="19034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2489040" imgH="1320480" progId="Equation.3">
                  <p:embed/>
                </p:oleObj>
              </mc:Choice>
              <mc:Fallback>
                <p:oleObj name="Equation" r:id="rId4" imgW="248904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4362450"/>
                        <a:ext cx="19034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539760" y="2349500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400" b="1">
                <a:solidFill>
                  <a:srgbClr val="FFFFFF"/>
                </a:solidFill>
                <a:latin typeface="Arial "/>
              </a:rPr>
              <a:t>Jika</a:t>
            </a:r>
            <a:r>
              <a:rPr lang="en-US" sz="2400" b="1">
                <a:solidFill>
                  <a:srgbClr val="FFFFFF"/>
                </a:solidFill>
                <a:latin typeface="Arial "/>
              </a:rPr>
              <a:t> A matriks berordo </a:t>
            </a:r>
            <a:r>
              <a:rPr lang="id-ID" sz="2400" b="1">
                <a:solidFill>
                  <a:srgbClr val="FFFFFF"/>
                </a:solidFill>
                <a:latin typeface="Arial "/>
              </a:rPr>
              <a:t>3</a:t>
            </a:r>
            <a:r>
              <a:rPr lang="en-US" sz="2400" b="1">
                <a:solidFill>
                  <a:srgbClr val="FFFFFF"/>
                </a:solidFill>
                <a:latin typeface="Arial "/>
              </a:rPr>
              <a:t>x</a:t>
            </a:r>
            <a:r>
              <a:rPr lang="id-ID" sz="2400" b="1">
                <a:solidFill>
                  <a:srgbClr val="FFFFFF"/>
                </a:solidFill>
                <a:latin typeface="Arial "/>
              </a:rPr>
              <a:t>3</a:t>
            </a:r>
            <a:r>
              <a:rPr lang="en-US" sz="2400" b="1">
                <a:solidFill>
                  <a:srgbClr val="FFFFFF"/>
                </a:solidFill>
                <a:latin typeface="Arial "/>
              </a:rPr>
              <a:t>,</a:t>
            </a:r>
            <a:r>
              <a:rPr lang="id-ID" sz="2400" b="1">
                <a:solidFill>
                  <a:srgbClr val="FFFFFF"/>
                </a:solidFill>
                <a:latin typeface="Arial "/>
              </a:rPr>
              <a:t> misalnya :</a:t>
            </a:r>
            <a:r>
              <a:rPr lang="en-US" sz="2400" b="1">
                <a:solidFill>
                  <a:srgbClr val="FFFFFF"/>
                </a:solidFill>
                <a:latin typeface="Arial "/>
              </a:rPr>
              <a:t> </a:t>
            </a:r>
          </a:p>
        </p:txBody>
      </p:sp>
      <p:sp>
        <p:nvSpPr>
          <p:cNvPr id="3080" name="AutoShape 5" descr="putih%203x3"/>
          <p:cNvSpPr>
            <a:spLocks noChangeAspect="1" noChangeArrowheads="1"/>
          </p:cNvSpPr>
          <p:nvPr/>
        </p:nvSpPr>
        <p:spPr bwMode="auto">
          <a:xfrm>
            <a:off x="5178425" y="3708400"/>
            <a:ext cx="9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3081" name="AutoShape 6" descr="putih%203x3"/>
          <p:cNvSpPr>
            <a:spLocks noChangeAspect="1" noChangeArrowheads="1"/>
          </p:cNvSpPr>
          <p:nvPr/>
        </p:nvSpPr>
        <p:spPr bwMode="auto">
          <a:xfrm>
            <a:off x="5168900" y="3860800"/>
            <a:ext cx="9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611189" y="335756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latin typeface="Arial "/>
              </a:rPr>
              <a:t>Maka determinan dari matriks A </a:t>
            </a:r>
            <a:r>
              <a:rPr lang="id-ID" sz="2000" b="1">
                <a:solidFill>
                  <a:srgbClr val="FFFFFF"/>
                </a:solidFill>
                <a:latin typeface="Arial "/>
              </a:rPr>
              <a:t>dicari dengan cara Sarrus sbb:</a:t>
            </a:r>
            <a:endParaRPr lang="en-US" sz="2000" b="1">
              <a:solidFill>
                <a:srgbClr val="FFFFFF"/>
              </a:solidFill>
              <a:latin typeface="Arial "/>
            </a:endParaRPr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2589214" y="4581545"/>
          <a:ext cx="64373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6" imgW="2806560" imgH="241200" progId="Equation.3">
                  <p:embed/>
                </p:oleObj>
              </mc:Choice>
              <mc:Fallback>
                <p:oleObj name="Equation" r:id="rId6" imgW="2806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4" y="4581545"/>
                        <a:ext cx="643731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Oval 11"/>
          <p:cNvSpPr>
            <a:spLocks noChangeArrowheads="1"/>
          </p:cNvSpPr>
          <p:nvPr/>
        </p:nvSpPr>
        <p:spPr bwMode="auto">
          <a:xfrm>
            <a:off x="798523" y="4292620"/>
            <a:ext cx="35877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60" name="Oval 12"/>
          <p:cNvSpPr>
            <a:spLocks noChangeArrowheads="1"/>
          </p:cNvSpPr>
          <p:nvPr/>
        </p:nvSpPr>
        <p:spPr bwMode="auto">
          <a:xfrm>
            <a:off x="1763723" y="4292620"/>
            <a:ext cx="358775" cy="35877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61" name="Oval 13"/>
          <p:cNvSpPr>
            <a:spLocks noChangeArrowheads="1"/>
          </p:cNvSpPr>
          <p:nvPr/>
        </p:nvSpPr>
        <p:spPr bwMode="auto">
          <a:xfrm>
            <a:off x="782648" y="5053033"/>
            <a:ext cx="358775" cy="35877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1468448" y="5008583"/>
            <a:ext cx="35877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63" name="Oval 15"/>
          <p:cNvSpPr>
            <a:spLocks noChangeArrowheads="1"/>
          </p:cNvSpPr>
          <p:nvPr/>
        </p:nvSpPr>
        <p:spPr bwMode="auto">
          <a:xfrm>
            <a:off x="4859348" y="4581545"/>
            <a:ext cx="479425" cy="4794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FF"/>
              </a:solidFill>
              <a:latin typeface="Verdana" pitchFamily="34" charset="0"/>
            </a:endParaRPr>
          </a:p>
        </p:txBody>
      </p:sp>
      <p:sp>
        <p:nvSpPr>
          <p:cNvPr id="104464" name="Oval 16"/>
          <p:cNvSpPr>
            <a:spLocks noChangeArrowheads="1"/>
          </p:cNvSpPr>
          <p:nvPr/>
        </p:nvSpPr>
        <p:spPr bwMode="auto">
          <a:xfrm>
            <a:off x="7019927" y="4581545"/>
            <a:ext cx="550863" cy="550863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FF"/>
              </a:solidFill>
              <a:latin typeface="Verdana" pitchFamily="34" charset="0"/>
            </a:endParaRPr>
          </a:p>
        </p:txBody>
      </p:sp>
      <p:sp>
        <p:nvSpPr>
          <p:cNvPr id="3090" name="Rectangle 26"/>
          <p:cNvSpPr>
            <a:spLocks noChangeArrowheads="1"/>
          </p:cNvSpPr>
          <p:nvPr/>
        </p:nvSpPr>
        <p:spPr bwMode="auto">
          <a:xfrm>
            <a:off x="10" y="2887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aphicFrame>
        <p:nvGraphicFramePr>
          <p:cNvPr id="104475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6291263" y="1933575"/>
          <a:ext cx="2019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8" imgW="2019240" imgH="1320480" progId="Equation.3">
                  <p:embed/>
                </p:oleObj>
              </mc:Choice>
              <mc:Fallback>
                <p:oleObj name="Equation" r:id="rId8" imgW="201924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1933575"/>
                        <a:ext cx="20193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7" name="Oval 29"/>
          <p:cNvSpPr>
            <a:spLocks noChangeArrowheads="1"/>
          </p:cNvSpPr>
          <p:nvPr/>
        </p:nvSpPr>
        <p:spPr bwMode="auto">
          <a:xfrm>
            <a:off x="1116023" y="4652983"/>
            <a:ext cx="35877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78" name="Oval 30"/>
          <p:cNvSpPr>
            <a:spLocks noChangeArrowheads="1"/>
          </p:cNvSpPr>
          <p:nvPr/>
        </p:nvSpPr>
        <p:spPr bwMode="auto">
          <a:xfrm>
            <a:off x="1158885" y="4310083"/>
            <a:ext cx="35877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79" name="Oval 31"/>
          <p:cNvSpPr>
            <a:spLocks noChangeArrowheads="1"/>
          </p:cNvSpPr>
          <p:nvPr/>
        </p:nvSpPr>
        <p:spPr bwMode="auto">
          <a:xfrm>
            <a:off x="1763723" y="5013345"/>
            <a:ext cx="35877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80" name="Oval 32"/>
          <p:cNvSpPr>
            <a:spLocks noChangeArrowheads="1"/>
          </p:cNvSpPr>
          <p:nvPr/>
        </p:nvSpPr>
        <p:spPr bwMode="auto">
          <a:xfrm>
            <a:off x="1476385" y="4322783"/>
            <a:ext cx="35877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81" name="Oval 33"/>
          <p:cNvSpPr>
            <a:spLocks noChangeArrowheads="1"/>
          </p:cNvSpPr>
          <p:nvPr/>
        </p:nvSpPr>
        <p:spPr bwMode="auto">
          <a:xfrm>
            <a:off x="1471623" y="4660920"/>
            <a:ext cx="35877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82" name="Oval 34"/>
          <p:cNvSpPr>
            <a:spLocks noChangeArrowheads="1"/>
          </p:cNvSpPr>
          <p:nvPr/>
        </p:nvSpPr>
        <p:spPr bwMode="auto">
          <a:xfrm>
            <a:off x="2090748" y="5026045"/>
            <a:ext cx="35877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83" name="Oval 35"/>
          <p:cNvSpPr>
            <a:spLocks noChangeArrowheads="1"/>
          </p:cNvSpPr>
          <p:nvPr/>
        </p:nvSpPr>
        <p:spPr bwMode="auto">
          <a:xfrm>
            <a:off x="1793885" y="4660920"/>
            <a:ext cx="35877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84" name="Oval 36"/>
          <p:cNvSpPr>
            <a:spLocks noChangeArrowheads="1"/>
          </p:cNvSpPr>
          <p:nvPr/>
        </p:nvSpPr>
        <p:spPr bwMode="auto">
          <a:xfrm>
            <a:off x="5580073" y="4581545"/>
            <a:ext cx="479425" cy="4794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FF"/>
              </a:solidFill>
              <a:latin typeface="Verdana" pitchFamily="34" charset="0"/>
            </a:endParaRPr>
          </a:p>
        </p:txBody>
      </p:sp>
      <p:sp>
        <p:nvSpPr>
          <p:cNvPr id="104485" name="Oval 37"/>
          <p:cNvSpPr>
            <a:spLocks noChangeArrowheads="1"/>
          </p:cNvSpPr>
          <p:nvPr/>
        </p:nvSpPr>
        <p:spPr bwMode="auto">
          <a:xfrm>
            <a:off x="6372235" y="4581545"/>
            <a:ext cx="479425" cy="4794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FF"/>
              </a:solidFill>
              <a:latin typeface="Verdana" pitchFamily="34" charset="0"/>
            </a:endParaRPr>
          </a:p>
        </p:txBody>
      </p:sp>
      <p:sp>
        <p:nvSpPr>
          <p:cNvPr id="104486" name="Oval 38"/>
          <p:cNvSpPr>
            <a:spLocks noChangeArrowheads="1"/>
          </p:cNvSpPr>
          <p:nvPr/>
        </p:nvSpPr>
        <p:spPr bwMode="auto">
          <a:xfrm>
            <a:off x="7812088" y="4581545"/>
            <a:ext cx="550862" cy="550863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FF"/>
              </a:solidFill>
              <a:latin typeface="Verdana" pitchFamily="34" charset="0"/>
            </a:endParaRPr>
          </a:p>
        </p:txBody>
      </p:sp>
      <p:sp>
        <p:nvSpPr>
          <p:cNvPr id="104487" name="Oval 39"/>
          <p:cNvSpPr>
            <a:spLocks noChangeArrowheads="1"/>
          </p:cNvSpPr>
          <p:nvPr/>
        </p:nvSpPr>
        <p:spPr bwMode="auto">
          <a:xfrm>
            <a:off x="8459788" y="4581545"/>
            <a:ext cx="550862" cy="550863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FF"/>
              </a:solidFill>
              <a:latin typeface="Verdana" pitchFamily="34" charset="0"/>
            </a:endParaRPr>
          </a:p>
        </p:txBody>
      </p:sp>
      <p:sp>
        <p:nvSpPr>
          <p:cNvPr id="104488" name="Oval 40"/>
          <p:cNvSpPr>
            <a:spLocks noChangeArrowheads="1"/>
          </p:cNvSpPr>
          <p:nvPr/>
        </p:nvSpPr>
        <p:spPr bwMode="auto">
          <a:xfrm>
            <a:off x="1476385" y="4292620"/>
            <a:ext cx="358775" cy="35877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89" name="Oval 41"/>
          <p:cNvSpPr>
            <a:spLocks noChangeArrowheads="1"/>
          </p:cNvSpPr>
          <p:nvPr/>
        </p:nvSpPr>
        <p:spPr bwMode="auto">
          <a:xfrm>
            <a:off x="1476385" y="4652983"/>
            <a:ext cx="358775" cy="35877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90" name="Oval 42"/>
          <p:cNvSpPr>
            <a:spLocks noChangeArrowheads="1"/>
          </p:cNvSpPr>
          <p:nvPr/>
        </p:nvSpPr>
        <p:spPr bwMode="auto">
          <a:xfrm>
            <a:off x="1763723" y="4652983"/>
            <a:ext cx="358775" cy="35877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91" name="Oval 43"/>
          <p:cNvSpPr>
            <a:spLocks noChangeArrowheads="1"/>
          </p:cNvSpPr>
          <p:nvPr/>
        </p:nvSpPr>
        <p:spPr bwMode="auto">
          <a:xfrm>
            <a:off x="2051060" y="4292620"/>
            <a:ext cx="358775" cy="35877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92" name="Oval 44"/>
          <p:cNvSpPr>
            <a:spLocks noChangeArrowheads="1"/>
          </p:cNvSpPr>
          <p:nvPr/>
        </p:nvSpPr>
        <p:spPr bwMode="auto">
          <a:xfrm>
            <a:off x="1108085" y="4652983"/>
            <a:ext cx="358775" cy="35877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93" name="Oval 45"/>
          <p:cNvSpPr>
            <a:spLocks noChangeArrowheads="1"/>
          </p:cNvSpPr>
          <p:nvPr/>
        </p:nvSpPr>
        <p:spPr bwMode="auto">
          <a:xfrm>
            <a:off x="1476385" y="5013345"/>
            <a:ext cx="358775" cy="35877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4494" name="Oval 46"/>
          <p:cNvSpPr>
            <a:spLocks noChangeArrowheads="1"/>
          </p:cNvSpPr>
          <p:nvPr/>
        </p:nvSpPr>
        <p:spPr bwMode="auto">
          <a:xfrm>
            <a:off x="1116023" y="5013345"/>
            <a:ext cx="358775" cy="358775"/>
          </a:xfrm>
          <a:prstGeom prst="ellips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6184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25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225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437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737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370"/>
                            </p:stCondLst>
                            <p:childTnLst>
                              <p:par>
                                <p:cTn id="39" presetID="21" presetClass="entr" presetSubtype="4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20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20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437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C 0.04237 -0.01551 0.18091 -0.10139 0.25365 -0.09236 C 0.32639 -0.08333 0.39844 0.02431 0.43646 0.05486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6370"/>
                            </p:stCondLst>
                            <p:childTnLst>
                              <p:par>
                                <p:cTn id="52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3" dur="20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837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0023 C 0.02882 -0.01852 0.12361 -0.11019 0.19253 -0.11019 C 0.26146 -0.11019 0.36406 -0.02315 0.4092 -0.00023 " pathEditMode="relative" rAng="0" ptsTypes="aaa">
                                      <p:cBhvr>
                                        <p:cTn id="57" dur="2000" fill="hold"/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0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370"/>
                            </p:stCondLst>
                            <p:childTnLst>
                              <p:par>
                                <p:cTn id="59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0" dur="20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237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C 0.02743 -0.02153 0.09982 -0.12037 0.16458 -0.12847 C 0.22934 -0.13657 0.34167 -0.06574 0.38819 -0.0493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4370"/>
                            </p:stCondLst>
                            <p:childTnLst>
                              <p:par>
                                <p:cTn id="66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6370"/>
                            </p:stCondLst>
                            <p:childTnLst>
                              <p:par>
                                <p:cTn id="70" presetID="21" presetClass="entr" presetSubtype="4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2" dur="20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2370"/>
                            </p:stCondLst>
                            <p:childTnLst>
                              <p:par>
                                <p:cTn id="7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1044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4370"/>
                            </p:stCondLst>
                            <p:childTnLst>
                              <p:par>
                                <p:cTn id="7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6370"/>
                            </p:stCondLst>
                            <p:childTnLst>
                              <p:par>
                                <p:cTn id="81" presetID="21" presetClass="entr" presetSubtype="4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3" dur="20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6" dur="2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9" dur="20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37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394 C 0.04462 -0.0206 0.19219 -0.11273 0.27136 -0.10417 C 0.35053 -0.0956 0.43212 0.01551 0.47431 0.04699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2370"/>
                            </p:stCondLst>
                            <p:childTnLst>
                              <p:par>
                                <p:cTn id="94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5" dur="20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437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C 0.0342 -0.02176 0.12951 -0.1301 0.20503 -0.13033 C 0.28055 -0.13056 0.40121 -0.02848 0.45277 -0.00162 " pathEditMode="relative" rAng="0" ptsTypes="aaa">
                                      <p:cBhvr>
                                        <p:cTn id="99" dur="2000" fill="hold"/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6370"/>
                            </p:stCondLst>
                            <p:childTnLst>
                              <p:par>
                                <p:cTn id="101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2" dur="2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837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1 0.00532 C 0.02101 -0.02385 0.11163 -0.16065 0.1849 -0.16945 C 0.25816 -0.17824 0.37708 -0.07269 0.4276 -0.04723 " pathEditMode="relative" rAng="0" ptsTypes="aaa">
                                      <p:cBhvr>
                                        <p:cTn id="106" dur="2000" fill="hold"/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60370"/>
                            </p:stCondLst>
                            <p:childTnLst>
                              <p:par>
                                <p:cTn id="108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9" dur="20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62370"/>
                            </p:stCondLst>
                            <p:childTnLst>
                              <p:par>
                                <p:cTn id="112" presetID="21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4" dur="20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68370"/>
                            </p:stCondLst>
                            <p:childTnLst>
                              <p:par>
                                <p:cTn id="1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2000" fill="hold"/>
                                        <p:tgtEl>
                                          <p:spTgt spid="1044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70370"/>
                            </p:stCondLst>
                            <p:childTnLst>
                              <p:par>
                                <p:cTn id="119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0" dur="20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72370"/>
                            </p:stCondLst>
                            <p:childTnLst>
                              <p:par>
                                <p:cTn id="123" presetID="21" presetClass="entr" presetSubtype="4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5" dur="20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1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8" dur="20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1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1" dur="20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7637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C 0.04149 -0.0169 0.1625 -0.10972 0.24913 -0.10208 C 0.33576 -0.09444 0.46336 0.01482 0.51979 0.0456 " pathEditMode="relative" rAng="0" ptsTypes="aaa">
                                      <p:cBhvr>
                                        <p:cTn id="134" dur="2000" fill="hold"/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9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78370"/>
                            </p:stCondLst>
                            <p:childTnLst>
                              <p:par>
                                <p:cTn id="136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20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80370"/>
                            </p:stCondLst>
                            <p:childTnLst>
                              <p:par>
                                <p:cTn id="1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23 C 0.03507 -0.02523 0.12222 -0.15278 0.20729 -0.15301 C 0.29236 -0.15324 0.44757 -0.03287 0.51111 -0.00139 " pathEditMode="relative" rAng="0" ptsTypes="aaa">
                                      <p:cBhvr>
                                        <p:cTn id="141" dur="2000" fill="hold"/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82370"/>
                            </p:stCondLst>
                            <p:childTnLst>
                              <p:par>
                                <p:cTn id="143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4" dur="20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8437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C 0.03386 -0.02709 0.12205 -0.15324 0.20313 -0.1625 C 0.28421 -0.17176 0.42796 -0.07824 0.48698 -0.05625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40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86370"/>
                            </p:stCondLst>
                            <p:childTnLst>
                              <p:par>
                                <p:cTn id="150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1" dur="20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88370"/>
                            </p:stCondLst>
                            <p:childTnLst>
                              <p:par>
                                <p:cTn id="154" presetID="21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6" dur="20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94370"/>
                            </p:stCondLst>
                            <p:childTnLst>
                              <p:par>
                                <p:cTn id="15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2000" fill="hold"/>
                                        <p:tgtEl>
                                          <p:spTgt spid="1044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96370"/>
                            </p:stCondLst>
                            <p:childTnLst>
                              <p:par>
                                <p:cTn id="161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2" dur="20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98370"/>
                            </p:stCondLst>
                            <p:childTnLst>
                              <p:par>
                                <p:cTn id="165" presetID="21" presetClass="entr" presetSubtype="4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7" dur="20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1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0" dur="20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1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3" dur="20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02370"/>
                            </p:stCondLst>
                            <p:childTnLst>
                              <p:par>
                                <p:cTn id="1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C 0.05052 0.03889 0.20364 0.22454 0.30312 0.2338 C 0.4026 0.24306 0.53611 0.09306 0.59739 0.05602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1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4370"/>
                            </p:stCondLst>
                            <p:childTnLst>
                              <p:par>
                                <p:cTn id="178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9" dur="20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10637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C 0.06302 0.02477 0.26858 0.14768 0.3776 0.14792 C 0.48663 0.14815 0.59635 0.03218 0.65399 0.00162 " pathEditMode="relative" rAng="0" ptsTypes="aaa">
                                      <p:cBhvr>
                                        <p:cTn id="183" dur="2000" fill="hold"/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91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8370"/>
                            </p:stCondLst>
                            <p:childTnLst>
                              <p:par>
                                <p:cTn id="185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6" dur="20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10370"/>
                            </p:stCondLst>
                            <p:childTnLst>
                              <p:par>
                                <p:cTn id="18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C 0.06528 0.01806 0.27378 0.11783 0.39219 0.10903 C 0.51059 0.10023 0.64427 -0.01898 0.71059 -0.05254 " pathEditMode="relative" rAng="0" ptsTypes="aaa">
                                      <p:cBhvr>
                                        <p:cTn id="190" dur="20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21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12370"/>
                            </p:stCondLst>
                            <p:childTnLst>
                              <p:par>
                                <p:cTn id="192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3" dur="20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14370"/>
                            </p:stCondLst>
                            <p:childTnLst>
                              <p:par>
                                <p:cTn id="196" presetID="21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8" dur="20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20370"/>
                            </p:stCondLst>
                            <p:childTnLst>
                              <p:par>
                                <p:cTn id="20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1044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122370"/>
                            </p:stCondLst>
                            <p:childTnLst>
                              <p:par>
                                <p:cTn id="203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4" dur="20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24370"/>
                            </p:stCondLst>
                            <p:childTnLst>
                              <p:par>
                                <p:cTn id="20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9" dur="20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2" dur="20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5" dur="20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26370"/>
                            </p:stCondLst>
                            <p:childTnLst>
                              <p:par>
                                <p:cTn id="2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6 C 0.04323 0.03218 0.15069 0.18496 0.2599 0.19352 C 0.3691 0.20209 0.57292 0.08056 0.65521 0.05093 " pathEditMode="relative" rAng="0" ptsTypes="aaa">
                                      <p:cBhvr>
                                        <p:cTn id="218" dur="20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60" y="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28370"/>
                            </p:stCondLst>
                            <p:childTnLst>
                              <p:par>
                                <p:cTn id="220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1" dur="20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30370"/>
                            </p:stCondLst>
                            <p:childTnLst>
                              <p:par>
                                <p:cTn id="2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C 0.04913 0.02593 0.17691 0.15671 0.29531 0.15509 C 0.41371 0.15347 0.62413 0.02407 0.71059 -0.01042 " pathEditMode="relative" rAng="0" ptsTypes="aaa">
                                      <p:cBhvr>
                                        <p:cTn id="225" dur="2000" fill="hold"/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21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132370"/>
                            </p:stCondLst>
                            <p:childTnLst>
                              <p:par>
                                <p:cTn id="227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8" dur="20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134370"/>
                            </p:stCondLst>
                            <p:childTnLst>
                              <p:par>
                                <p:cTn id="2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C 0.05833 0.01365 0.22465 0.09143 0.35052 0.08148 C 0.47639 0.07152 0.671 -0.03033 0.75521 -0.05973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136370"/>
                            </p:stCondLst>
                            <p:childTnLst>
                              <p:par>
                                <p:cTn id="234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5" dur="20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138370"/>
                            </p:stCondLst>
                            <p:childTnLst>
                              <p:par>
                                <p:cTn id="23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0" dur="2000"/>
                                        <p:tgtEl>
                                          <p:spTgt spid="1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140370"/>
                            </p:stCondLst>
                            <p:childTnLst>
                              <p:par>
                                <p:cTn id="24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3" dur="2000" fill="hold"/>
                                        <p:tgtEl>
                                          <p:spTgt spid="1044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42370"/>
                            </p:stCondLst>
                            <p:childTnLst>
                              <p:par>
                                <p:cTn id="245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6" dur="2000"/>
                                        <p:tgtEl>
                                          <p:spTgt spid="104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144370"/>
                            </p:stCondLst>
                            <p:childTnLst>
                              <p:par>
                                <p:cTn id="249" presetID="21" presetClass="entr" presetSubtype="4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1" dur="20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1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4" dur="20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1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7" dur="20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48370"/>
                            </p:stCondLst>
                            <p:childTnLst>
                              <p:par>
                                <p:cTn id="2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C 0.05348 0.03843 0.20469 0.22223 0.32049 0.23033 C 0.43611 0.23843 0.61684 0.08681 0.6948 0.04908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4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150370"/>
                            </p:stCondLst>
                            <p:childTnLst>
                              <p:par>
                                <p:cTn id="262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3" dur="20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 nodeType="afterGroup">
                            <p:stCondLst>
                              <p:cond delay="152370"/>
                            </p:stCondLst>
                            <p:childTnLst>
                              <p:par>
                                <p:cTn id="2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7 C 0.07361 0.03079 0.31701 0.18611 0.44149 0.18495 C 0.56597 0.1838 0.68368 0.0331 0.7474 -0.00694 " pathEditMode="relative" rAng="0" ptsTypes="aaa">
                                      <p:cBhvr>
                                        <p:cTn id="267" dur="2000" fill="hold"/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61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54370"/>
                            </p:stCondLst>
                            <p:childTnLst>
                              <p:par>
                                <p:cTn id="269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0" dur="20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156370"/>
                            </p:stCondLst>
                            <p:childTnLst>
                              <p:par>
                                <p:cTn id="2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C 0.07986 0.01875 0.346 0.12083 0.47934 0.11296 C 0.61302 0.10509 0.7342 -0.01412 0.80121 -0.04746 " pathEditMode="relative" rAng="0" ptsTypes="aaa">
                                      <p:cBhvr>
                                        <p:cTn id="274" dur="2000" fill="hold"/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52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158370"/>
                            </p:stCondLst>
                            <p:childTnLst>
                              <p:par>
                                <p:cTn id="276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7" dur="20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160370"/>
                            </p:stCondLst>
                            <p:childTnLst>
                              <p:par>
                                <p:cTn id="280" presetID="21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2" dur="20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166370"/>
                            </p:stCondLst>
                            <p:childTnLst>
                              <p:par>
                                <p:cTn id="28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5" dur="2000" fill="hold"/>
                                        <p:tgtEl>
                                          <p:spTgt spid="1044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168370"/>
                            </p:stCondLst>
                            <p:childTnLst>
                              <p:par>
                                <p:cTn id="287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8" dur="20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/>
      <p:bldP spid="104456" grpId="0"/>
      <p:bldP spid="104459" grpId="0" animBg="1"/>
      <p:bldP spid="104459" grpId="1" animBg="1"/>
      <p:bldP spid="104459" grpId="2" animBg="1"/>
      <p:bldP spid="104460" grpId="0" animBg="1"/>
      <p:bldP spid="104460" grpId="1" animBg="1"/>
      <p:bldP spid="104460" grpId="2" animBg="1"/>
      <p:bldP spid="104461" grpId="0" animBg="1"/>
      <p:bldP spid="104461" grpId="1" animBg="1"/>
      <p:bldP spid="104461" grpId="2" animBg="1"/>
      <p:bldP spid="104462" grpId="0" animBg="1"/>
      <p:bldP spid="104462" grpId="1" animBg="1"/>
      <p:bldP spid="104462" grpId="2" animBg="1"/>
      <p:bldP spid="104463" grpId="0" animBg="1"/>
      <p:bldP spid="104463" grpId="1" animBg="1"/>
      <p:bldP spid="104463" grpId="2" animBg="1"/>
      <p:bldP spid="104464" grpId="0" animBg="1"/>
      <p:bldP spid="104464" grpId="1" animBg="1"/>
      <p:bldP spid="104464" grpId="2" animBg="1"/>
      <p:bldP spid="104477" grpId="0" animBg="1"/>
      <p:bldP spid="104477" grpId="1" animBg="1"/>
      <p:bldP spid="104477" grpId="2" animBg="1"/>
      <p:bldP spid="104478" grpId="0" animBg="1"/>
      <p:bldP spid="104478" grpId="1" animBg="1"/>
      <p:bldP spid="104478" grpId="2" animBg="1"/>
      <p:bldP spid="104479" grpId="0" animBg="1"/>
      <p:bldP spid="104479" grpId="1" animBg="1"/>
      <p:bldP spid="104479" grpId="2" animBg="1"/>
      <p:bldP spid="104480" grpId="0" animBg="1"/>
      <p:bldP spid="104480" grpId="1" animBg="1"/>
      <p:bldP spid="104480" grpId="2" animBg="1"/>
      <p:bldP spid="104481" grpId="0" animBg="1"/>
      <p:bldP spid="104481" grpId="1" animBg="1"/>
      <p:bldP spid="104481" grpId="2" animBg="1"/>
      <p:bldP spid="104482" grpId="0" animBg="1"/>
      <p:bldP spid="104482" grpId="1" animBg="1"/>
      <p:bldP spid="104482" grpId="2" animBg="1"/>
      <p:bldP spid="104483" grpId="0" animBg="1"/>
      <p:bldP spid="104483" grpId="1" animBg="1"/>
      <p:bldP spid="104483" grpId="2" animBg="1"/>
      <p:bldP spid="104484" grpId="0" animBg="1"/>
      <p:bldP spid="104484" grpId="1" animBg="1"/>
      <p:bldP spid="104484" grpId="2" animBg="1"/>
      <p:bldP spid="104485" grpId="0" animBg="1"/>
      <p:bldP spid="104485" grpId="1" animBg="1"/>
      <p:bldP spid="104485" grpId="2" animBg="1"/>
      <p:bldP spid="104486" grpId="0" animBg="1"/>
      <p:bldP spid="104486" grpId="1" animBg="1"/>
      <p:bldP spid="104486" grpId="2" animBg="1"/>
      <p:bldP spid="104487" grpId="0" animBg="1"/>
      <p:bldP spid="104487" grpId="1" animBg="1"/>
      <p:bldP spid="104487" grpId="2" animBg="1"/>
      <p:bldP spid="104488" grpId="0" animBg="1"/>
      <p:bldP spid="104488" grpId="1" animBg="1"/>
      <p:bldP spid="104488" grpId="2" animBg="1"/>
      <p:bldP spid="104489" grpId="0" animBg="1"/>
      <p:bldP spid="104489" grpId="1" animBg="1"/>
      <p:bldP spid="104489" grpId="2" animBg="1"/>
      <p:bldP spid="104490" grpId="0" animBg="1"/>
      <p:bldP spid="104490" grpId="1" animBg="1"/>
      <p:bldP spid="104490" grpId="2" animBg="1"/>
      <p:bldP spid="104491" grpId="0" animBg="1"/>
      <p:bldP spid="104491" grpId="1" animBg="1"/>
      <p:bldP spid="104491" grpId="2" animBg="1"/>
      <p:bldP spid="104492" grpId="0" animBg="1"/>
      <p:bldP spid="104492" grpId="1" animBg="1"/>
      <p:bldP spid="104492" grpId="2" animBg="1"/>
      <p:bldP spid="104493" grpId="0" animBg="1"/>
      <p:bldP spid="104493" grpId="1" animBg="1"/>
      <p:bldP spid="104493" grpId="2" animBg="1"/>
      <p:bldP spid="104494" grpId="0" animBg="1"/>
      <p:bldP spid="104494" grpId="1" animBg="1"/>
      <p:bldP spid="10449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4"/>
            <a:ext cx="8229600" cy="871537"/>
          </a:xfrm>
        </p:spPr>
        <p:txBody>
          <a:bodyPr/>
          <a:lstStyle/>
          <a:p>
            <a:pPr eaLnBrk="1" hangingPunct="1">
              <a:defRPr/>
            </a:pPr>
            <a:r>
              <a:rPr lang="en-US" u="sng" smtClean="0"/>
              <a:t>Determinan matriks</a:t>
            </a:r>
            <a:r>
              <a:rPr lang="en-GB" smtClean="0"/>
              <a:t>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9" y="973162"/>
            <a:ext cx="7815262" cy="43973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id-ID" sz="1800" b="1" smtClean="0"/>
              <a:t>   </a:t>
            </a:r>
            <a:r>
              <a:rPr lang="en-US" sz="2400" b="1" smtClean="0"/>
              <a:t>Determinan matriks A ditulis det(A) atau</a:t>
            </a:r>
            <a:endParaRPr lang="en-GB" sz="2400" b="1" smtClean="0"/>
          </a:p>
        </p:txBody>
      </p:sp>
      <p:graphicFrame>
        <p:nvGraphicFramePr>
          <p:cNvPr id="103434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834315" y="101123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406080" imgH="406080" progId="Equation.3">
                  <p:embed/>
                </p:oleObj>
              </mc:Choice>
              <mc:Fallback>
                <p:oleObj name="Equation" r:id="rId3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315" y="1011238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1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611190" y="1463678"/>
            <a:ext cx="73199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EEC85E"/>
              </a:buClr>
              <a:buSzPct val="70000"/>
              <a:buFont typeface="Wingdings" pitchFamily="2" charset="2"/>
              <a:buNone/>
              <a:defRPr/>
            </a:pPr>
            <a:r>
              <a:rPr lang="id-ID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Determinan matriks dapat dicari dengan:</a:t>
            </a:r>
            <a:endParaRPr lang="en-GB" sz="2800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539751" y="2133600"/>
            <a:ext cx="38877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EEC85E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28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Metode Sarrus :</a:t>
            </a:r>
            <a:r>
              <a:rPr lang="en-GB" sz="28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395300" y="3500438"/>
            <a:ext cx="44656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EEC85E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28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Metode Kofaktor:</a:t>
            </a:r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395300" y="4076724"/>
            <a:ext cx="64087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EEC85E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Jika (a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ij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nxn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dimana n 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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maka :</a:t>
            </a:r>
            <a:r>
              <a:rPr lang="en-GB" sz="24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412762" y="4581549"/>
            <a:ext cx="82915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EEC85E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Det (A) = a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i1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i1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a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i2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i2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+ …. + a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</a:t>
            </a:r>
            <a:r>
              <a:rPr lang="en-GB" sz="28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1763725" y="5229225"/>
            <a:ext cx="2879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EEC85E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(i = 1, 2, 3, …. n)</a:t>
            </a:r>
            <a:r>
              <a:rPr lang="en-GB" sz="2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03442" name="Rectangle 18"/>
          <p:cNvSpPr>
            <a:spLocks noChangeArrowheads="1"/>
          </p:cNvSpPr>
          <p:nvPr/>
        </p:nvSpPr>
        <p:spPr bwMode="auto">
          <a:xfrm>
            <a:off x="387351" y="5661049"/>
            <a:ext cx="81359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EEC85E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Det (A) = a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1j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1j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a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2j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2j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+ …. + a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nj</a:t>
            </a: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</a:t>
            </a:r>
            <a:r>
              <a:rPr lang="id-ID" sz="2400" b="1" baseline="-25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nj</a:t>
            </a:r>
            <a:r>
              <a:rPr lang="en-GB" sz="28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03443" name="Rectangle 19"/>
          <p:cNvSpPr>
            <a:spLocks noChangeArrowheads="1"/>
          </p:cNvSpPr>
          <p:nvPr/>
        </p:nvSpPr>
        <p:spPr bwMode="auto">
          <a:xfrm>
            <a:off x="1908176" y="6237288"/>
            <a:ext cx="44751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EEC85E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(j = 1, 2, 3, …. n)</a:t>
            </a:r>
            <a:r>
              <a:rPr lang="en-GB" sz="20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aphicFrame>
        <p:nvGraphicFramePr>
          <p:cNvPr id="103445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2060575"/>
          <a:ext cx="2489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2489040" imgH="1320480" progId="Equation.3">
                  <p:embed/>
                </p:oleObj>
              </mc:Choice>
              <mc:Fallback>
                <p:oleObj name="Equation" r:id="rId5" imgW="248904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60575"/>
                        <a:ext cx="24892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8" name="Line 24"/>
          <p:cNvSpPr>
            <a:spLocks noChangeShapeType="1"/>
          </p:cNvSpPr>
          <p:nvPr/>
        </p:nvSpPr>
        <p:spPr bwMode="auto">
          <a:xfrm>
            <a:off x="5219712" y="2205062"/>
            <a:ext cx="1368425" cy="136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103449" name="Line 25"/>
          <p:cNvSpPr>
            <a:spLocks noChangeShapeType="1"/>
          </p:cNvSpPr>
          <p:nvPr/>
        </p:nvSpPr>
        <p:spPr bwMode="auto">
          <a:xfrm>
            <a:off x="5686437" y="2192362"/>
            <a:ext cx="1368425" cy="136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103450" name="Line 26"/>
          <p:cNvSpPr>
            <a:spLocks noChangeShapeType="1"/>
          </p:cNvSpPr>
          <p:nvPr/>
        </p:nvSpPr>
        <p:spPr bwMode="auto">
          <a:xfrm>
            <a:off x="6080137" y="2187599"/>
            <a:ext cx="1368425" cy="136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6867525" y="35385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id-ID" sz="2400" smtClean="0">
                <a:solidFill>
                  <a:srgbClr val="EAEAEA"/>
                </a:solidFill>
              </a:rPr>
              <a:t>+</a:t>
            </a:r>
            <a:endParaRPr lang="en-GB" sz="2400" smtClean="0">
              <a:solidFill>
                <a:srgbClr val="EAEAEA"/>
              </a:solidFill>
            </a:endParaRP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5067300" y="33782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id-ID" sz="2400" smtClean="0">
                <a:solidFill>
                  <a:srgbClr val="EAEAEA"/>
                </a:solidFill>
              </a:rPr>
              <a:t>_</a:t>
            </a:r>
            <a:endParaRPr lang="en-GB" sz="2400" smtClean="0">
              <a:solidFill>
                <a:srgbClr val="EAEAEA"/>
              </a:solidFill>
            </a:endParaRPr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 flipH="1">
            <a:off x="4970475" y="2141562"/>
            <a:ext cx="1368425" cy="136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103454" name="Line 30"/>
          <p:cNvSpPr>
            <a:spLocks noChangeShapeType="1"/>
          </p:cNvSpPr>
          <p:nvPr/>
        </p:nvSpPr>
        <p:spPr bwMode="auto">
          <a:xfrm flipH="1">
            <a:off x="5313375" y="2166962"/>
            <a:ext cx="1368425" cy="136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EAEAEA"/>
              </a:solidFill>
            </a:endParaRPr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 flipH="1">
            <a:off x="5707075" y="2217762"/>
            <a:ext cx="1368425" cy="136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20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8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3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500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500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500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9750"/>
                            </p:stCondLst>
                            <p:childTnLst>
                              <p:par>
                                <p:cTn id="8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500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500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500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8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8060"/>
                            </p:stCondLst>
                            <p:childTnLst>
                              <p:par>
                                <p:cTn id="9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500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500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500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5810"/>
                            </p:stCondLst>
                            <p:childTnLst>
                              <p:par>
                                <p:cTn id="9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 build="p"/>
      <p:bldP spid="103436" grpId="0"/>
      <p:bldP spid="103437" grpId="0"/>
      <p:bldP spid="103438" grpId="0"/>
      <p:bldP spid="103439" grpId="0"/>
      <p:bldP spid="103440" grpId="0"/>
      <p:bldP spid="103441" grpId="0"/>
      <p:bldP spid="103442" grpId="0"/>
      <p:bldP spid="103443" grpId="0"/>
      <p:bldP spid="103448" grpId="0" animBg="1"/>
      <p:bldP spid="103449" grpId="0" animBg="1"/>
      <p:bldP spid="103450" grpId="0" animBg="1"/>
      <p:bldP spid="103451" grpId="0"/>
      <p:bldP spid="103452" grpId="0"/>
      <p:bldP spid="103453" grpId="0" animBg="1"/>
      <p:bldP spid="103454" grpId="0" animBg="1"/>
      <p:bldP spid="1034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12" y="457224"/>
            <a:ext cx="4911725" cy="595313"/>
          </a:xfrm>
        </p:spPr>
        <p:txBody>
          <a:bodyPr/>
          <a:lstStyle/>
          <a:p>
            <a:pPr eaLnBrk="1" hangingPunct="1"/>
            <a:r>
              <a:rPr lang="en-US" sz="3500" u="sng" smtClean="0"/>
              <a:t>Minor Matriks</a:t>
            </a:r>
            <a:r>
              <a:rPr lang="en-US" sz="3500" smtClean="0"/>
              <a:t> (Mij):</a:t>
            </a:r>
            <a:r>
              <a:rPr lang="en-GB" sz="3500" smtClean="0"/>
              <a:t>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3362" y="981075"/>
            <a:ext cx="7345363" cy="1079500"/>
          </a:xfrm>
        </p:spPr>
        <p:txBody>
          <a:bodyPr/>
          <a:lstStyle/>
          <a:p>
            <a:pPr eaLnBrk="1" hangingPunct="1"/>
            <a:r>
              <a:rPr lang="en-US" sz="2000" smtClean="0"/>
              <a:t>adalah matriks bagian dari A yang diperoleh dengan cara menghilangkan elemen-elemennya pada baris ke-i dan elemen-elemen pada kolom ke-j.</a:t>
            </a:r>
            <a:r>
              <a:rPr lang="en-GB" sz="2000" smtClean="0"/>
              <a:t> </a:t>
            </a:r>
          </a:p>
        </p:txBody>
      </p:sp>
      <p:graphicFrame>
        <p:nvGraphicFramePr>
          <p:cNvPr id="10240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95690" y="3563938"/>
          <a:ext cx="16827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1752480" imgH="1117440" progId="Equation.3">
                  <p:embed/>
                </p:oleObj>
              </mc:Choice>
              <mc:Fallback>
                <p:oleObj name="Equation" r:id="rId3" imgW="17524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90" y="3563938"/>
                        <a:ext cx="16827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4" name="Object 14"/>
          <p:cNvGraphicFramePr>
            <a:graphicFrameLocks noChangeAspect="1"/>
          </p:cNvGraphicFramePr>
          <p:nvPr/>
        </p:nvGraphicFramePr>
        <p:xfrm>
          <a:off x="1908176" y="2060599"/>
          <a:ext cx="54006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3568680" imgH="1117440" progId="Equation.3">
                  <p:embed/>
                </p:oleObj>
              </mc:Choice>
              <mc:Fallback>
                <p:oleObj name="Equation" r:id="rId5" imgW="35686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6" y="2060599"/>
                        <a:ext cx="54006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6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62375" y="4946650"/>
          <a:ext cx="174783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7" imgW="1765080" imgH="1117440" progId="Equation.3">
                  <p:embed/>
                </p:oleObj>
              </mc:Choice>
              <mc:Fallback>
                <p:oleObj name="Equation" r:id="rId7" imgW="17650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75" y="4946650"/>
                        <a:ext cx="174783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4178312" y="37084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4262438" y="3573467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4221163" y="54911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5122863" y="5013349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aphicFrame>
        <p:nvGraphicFramePr>
          <p:cNvPr id="102422" name="Object 22"/>
          <p:cNvGraphicFramePr>
            <a:graphicFrameLocks noChangeAspect="1"/>
          </p:cNvGraphicFramePr>
          <p:nvPr/>
        </p:nvGraphicFramePr>
        <p:xfrm>
          <a:off x="5292737" y="3789369"/>
          <a:ext cx="9763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9" imgW="1015920" imgH="711000" progId="Equation.3">
                  <p:embed/>
                </p:oleObj>
              </mc:Choice>
              <mc:Fallback>
                <p:oleObj name="Equation" r:id="rId9" imgW="1015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37" y="3789369"/>
                        <a:ext cx="9763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3" name="Object 23"/>
          <p:cNvGraphicFramePr>
            <a:graphicFrameLocks noChangeAspect="1"/>
          </p:cNvGraphicFramePr>
          <p:nvPr/>
        </p:nvGraphicFramePr>
        <p:xfrm>
          <a:off x="5411789" y="5129213"/>
          <a:ext cx="9810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1" imgW="990360" imgH="711000" progId="Equation.3">
                  <p:embed/>
                </p:oleObj>
              </mc:Choice>
              <mc:Fallback>
                <p:oleObj name="Equation" r:id="rId11" imgW="990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9" y="5129213"/>
                        <a:ext cx="9810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8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39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4" dur="20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20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build="p"/>
      <p:bldP spid="102418" grpId="0" animBg="1"/>
      <p:bldP spid="102419" grpId="0" animBg="1"/>
      <p:bldP spid="102420" grpId="0" animBg="1"/>
      <p:bldP spid="1024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2" y="457224"/>
            <a:ext cx="4048125" cy="523875"/>
          </a:xfrm>
        </p:spPr>
        <p:txBody>
          <a:bodyPr/>
          <a:lstStyle/>
          <a:p>
            <a:pPr eaLnBrk="1" hangingPunct="1"/>
            <a:r>
              <a:rPr lang="en-US" sz="3500" b="1" u="sng" smtClean="0"/>
              <a:t>Kofaktor Matriks</a:t>
            </a:r>
            <a:r>
              <a:rPr lang="en-US" sz="3500" b="1" smtClean="0"/>
              <a:t> :</a:t>
            </a:r>
            <a:r>
              <a:rPr lang="en-GB" sz="3500" smtClean="0"/>
              <a:t>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60500" y="1079500"/>
            <a:ext cx="7467600" cy="800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sz="2400" b="1" smtClean="0"/>
              <a:t>Kofaktor suatu elemen baris ke-i dan kolom ke-j dari matriks A dilambangkan dengan</a:t>
            </a:r>
            <a:r>
              <a:rPr lang="id-ID" sz="2400" b="1" smtClean="0"/>
              <a:t> :</a:t>
            </a:r>
            <a:r>
              <a:rPr lang="sv-SE" sz="2400" b="1" smtClean="0"/>
              <a:t> </a:t>
            </a:r>
            <a:endParaRPr lang="en-GB" sz="2400" smtClean="0"/>
          </a:p>
        </p:txBody>
      </p:sp>
      <p:graphicFrame>
        <p:nvGraphicFramePr>
          <p:cNvPr id="1187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35387" y="1773262"/>
          <a:ext cx="28797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409400" imgH="355320" progId="Equation.3">
                  <p:embed/>
                </p:oleObj>
              </mc:Choice>
              <mc:Fallback>
                <p:oleObj name="Equation" r:id="rId3" imgW="14094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7" y="1773262"/>
                        <a:ext cx="28797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8175" y="2636838"/>
          <a:ext cx="36004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3568680" imgH="1117440" progId="Equation.3">
                  <p:embed/>
                </p:oleObj>
              </mc:Choice>
              <mc:Fallback>
                <p:oleObj name="Equation" r:id="rId5" imgW="35686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36838"/>
                        <a:ext cx="36004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1908176" y="3789363"/>
          <a:ext cx="46085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7" imgW="3263760" imgH="711000" progId="Equation.3">
                  <p:embed/>
                </p:oleObj>
              </mc:Choice>
              <mc:Fallback>
                <p:oleObj name="Equation" r:id="rId7" imgW="3263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6" y="3789363"/>
                        <a:ext cx="46085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10"/>
          <p:cNvGraphicFramePr>
            <a:graphicFrameLocks noChangeAspect="1"/>
          </p:cNvGraphicFramePr>
          <p:nvPr/>
        </p:nvGraphicFramePr>
        <p:xfrm>
          <a:off x="1990725" y="5013349"/>
          <a:ext cx="46688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9" imgW="3251160" imgH="711000" progId="Equation.3">
                  <p:embed/>
                </p:oleObj>
              </mc:Choice>
              <mc:Fallback>
                <p:oleObj name="Equation" r:id="rId9" imgW="3251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5013349"/>
                        <a:ext cx="46688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5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A3A3A"/>
            </a:gs>
            <a:gs pos="100000">
              <a:srgbClr val="3333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755662" y="1911801"/>
            <a:ext cx="8005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latin typeface="Arial "/>
              </a:rPr>
              <a:t>Tentukan determinan matriks berikut</a:t>
            </a:r>
            <a:r>
              <a:rPr lang="id-ID" sz="2400">
                <a:solidFill>
                  <a:srgbClr val="FFFFFF"/>
                </a:solidFill>
                <a:latin typeface="Arial "/>
              </a:rPr>
              <a:t> dengan cara Sarrus dan Kofaktor</a:t>
            </a:r>
            <a:r>
              <a:rPr lang="en-US" sz="2400">
                <a:solidFill>
                  <a:srgbClr val="FFFFFF"/>
                </a:solidFill>
                <a:latin typeface="Arial "/>
              </a:rPr>
              <a:t>:</a:t>
            </a:r>
            <a:endParaRPr lang="id-ID" sz="2400">
              <a:solidFill>
                <a:srgbClr val="FFFFFF"/>
              </a:solidFill>
              <a:latin typeface="Arial 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23850" y="1268413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2400">
                <a:solidFill>
                  <a:srgbClr val="FFFFFF"/>
                </a:solidFill>
                <a:latin typeface="Arial" pitchFamily="34" charset="0"/>
              </a:rPr>
              <a:t> Determinan Matriks Ordo </a:t>
            </a:r>
            <a:r>
              <a:rPr lang="id-ID" sz="2400">
                <a:solidFill>
                  <a:srgbClr val="FFFFFF"/>
                </a:solidFill>
                <a:latin typeface="Arial" pitchFamily="34" charset="0"/>
              </a:rPr>
              <a:t>3</a:t>
            </a:r>
            <a:r>
              <a:rPr lang="en-US" sz="2400">
                <a:solidFill>
                  <a:srgbClr val="FFFFFF"/>
                </a:solidFill>
                <a:latin typeface="Arial" pitchFamily="34" charset="0"/>
              </a:rPr>
              <a:t>x</a:t>
            </a:r>
            <a:r>
              <a:rPr lang="id-ID" sz="2400">
                <a:solidFill>
                  <a:srgbClr val="FFFFFF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1" y="292124"/>
            <a:ext cx="3683000" cy="904875"/>
          </a:xfrm>
        </p:spPr>
        <p:txBody>
          <a:bodyPr/>
          <a:lstStyle/>
          <a:p>
            <a:pPr eaLnBrk="1" hangingPunct="1">
              <a:defRPr/>
            </a:pPr>
            <a:r>
              <a:rPr lang="en-US" u="sng" smtClean="0">
                <a:latin typeface="Arial "/>
              </a:rPr>
              <a:t>Contoh Soal</a:t>
            </a:r>
          </a:p>
        </p:txBody>
      </p:sp>
      <p:graphicFrame>
        <p:nvGraphicFramePr>
          <p:cNvPr id="111627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1042988" y="4437063"/>
          <a:ext cx="22479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1930320" imgH="1117440" progId="Equation.3">
                  <p:embed/>
                </p:oleObj>
              </mc:Choice>
              <mc:Fallback>
                <p:oleObj name="Equation" r:id="rId4" imgW="193032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22479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11250" y="2938463"/>
          <a:ext cx="222567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6" imgW="1917360" imgH="1117440" progId="Equation.3">
                  <p:embed/>
                </p:oleObj>
              </mc:Choice>
              <mc:Fallback>
                <p:oleObj name="Equation" r:id="rId6" imgW="191736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50" y="2938463"/>
                        <a:ext cx="2225675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16004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44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44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11619" grpId="0"/>
      <p:bldP spid="1116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liff">
  <a:themeElements>
    <a:clrScheme name="Cliff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Cliff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liff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260</Words>
  <Application>Microsoft Office PowerPoint</Application>
  <PresentationFormat>On-screen Show (4:3)</PresentationFormat>
  <Paragraphs>40</Paragraphs>
  <Slides>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Office Theme</vt:lpstr>
      <vt:lpstr>Cascade</vt:lpstr>
      <vt:lpstr>Ocean</vt:lpstr>
      <vt:lpstr>Cliff</vt:lpstr>
      <vt:lpstr>Equation</vt:lpstr>
      <vt:lpstr>PowerPoint Presentation</vt:lpstr>
      <vt:lpstr>Determinan Matriks</vt:lpstr>
      <vt:lpstr>Determinan Matriks Ordo 2 x 2</vt:lpstr>
      <vt:lpstr>Contoh Soal</vt:lpstr>
      <vt:lpstr>Determinan Matriks Ordo 3 x 3</vt:lpstr>
      <vt:lpstr>Determinan matriks </vt:lpstr>
      <vt:lpstr>Minor Matriks (Mij): </vt:lpstr>
      <vt:lpstr>Kofaktor Matriks : </vt:lpstr>
      <vt:lpstr>Contoh Soal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icetea</dc:creator>
  <cp:lastModifiedBy>icetea</cp:lastModifiedBy>
  <cp:revision>3</cp:revision>
  <dcterms:created xsi:type="dcterms:W3CDTF">2018-03-24T02:25:03Z</dcterms:created>
  <dcterms:modified xsi:type="dcterms:W3CDTF">2018-03-24T03:14:39Z</dcterms:modified>
</cp:coreProperties>
</file>