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60" r:id="rId3"/>
    <p:sldId id="261" r:id="rId4"/>
    <p:sldId id="259" r:id="rId5"/>
    <p:sldId id="262"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105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75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8009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28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431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524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051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512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02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9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06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18926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00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89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77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301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063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183239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434" y="987857"/>
            <a:ext cx="7766936" cy="1646302"/>
          </a:xfrm>
        </p:spPr>
        <p:txBody>
          <a:bodyPr/>
          <a:lstStyle/>
          <a:p>
            <a:r>
              <a:rPr lang="id-ID" dirty="0" smtClean="0"/>
              <a:t>ARSITEKTUR DATA</a:t>
            </a:r>
            <a:br>
              <a:rPr lang="id-ID" dirty="0" smtClean="0"/>
            </a:br>
            <a:r>
              <a:rPr lang="id-ID" sz="1600" dirty="0" smtClean="0"/>
              <a:t>Dosen : M. Imam Ghozali M.Kom</a:t>
            </a:r>
            <a:endParaRPr lang="en-US" dirty="0"/>
          </a:p>
        </p:txBody>
      </p:sp>
      <p:sp>
        <p:nvSpPr>
          <p:cNvPr id="3" name="Subtitle 2"/>
          <p:cNvSpPr>
            <a:spLocks noGrp="1"/>
          </p:cNvSpPr>
          <p:nvPr>
            <p:ph type="subTitle" idx="1"/>
          </p:nvPr>
        </p:nvSpPr>
        <p:spPr>
          <a:xfrm>
            <a:off x="2795440" y="3844770"/>
            <a:ext cx="6812924" cy="1371173"/>
          </a:xfrm>
        </p:spPr>
        <p:txBody>
          <a:bodyPr>
            <a:normAutofit fontScale="85000" lnSpcReduction="20000"/>
          </a:bodyPr>
          <a:lstStyle/>
          <a:p>
            <a:r>
              <a:rPr lang="id-ID" dirty="0" smtClean="0"/>
              <a:t>Disusun oleh :</a:t>
            </a:r>
          </a:p>
          <a:p>
            <a:pPr algn="l"/>
            <a:r>
              <a:rPr lang="id-ID" dirty="0" smtClean="0"/>
              <a:t>Nama : Muhamad Arifin</a:t>
            </a:r>
          </a:p>
          <a:p>
            <a:pPr algn="l"/>
            <a:r>
              <a:rPr lang="id-ID" dirty="0" smtClean="0"/>
              <a:t>NIM   : 201851009</a:t>
            </a:r>
          </a:p>
          <a:p>
            <a:pPr algn="l"/>
            <a:r>
              <a:rPr lang="id-ID" dirty="0" smtClean="0"/>
              <a:t>Kelas  : 2A</a:t>
            </a:r>
            <a:endParaRPr lang="en-US" dirty="0"/>
          </a:p>
        </p:txBody>
      </p:sp>
    </p:spTree>
    <p:extLst>
      <p:ext uri="{BB962C8B-B14F-4D97-AF65-F5344CB8AC3E}">
        <p14:creationId xmlns:p14="http://schemas.microsoft.com/office/powerpoint/2010/main" val="119579214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33789"/>
          </a:xfrm>
        </p:spPr>
        <p:txBody>
          <a:bodyPr>
            <a:normAutofit fontScale="90000"/>
          </a:bodyPr>
          <a:lstStyle/>
          <a:p>
            <a:r>
              <a:rPr lang="id-ID" sz="3600" dirty="0" smtClean="0"/>
              <a:t>Metode untuk mengatasi peredaan perkembangan antara prosesor dan komponen komputer </a:t>
            </a:r>
            <a:endParaRPr lang="en-US" sz="3600" dirty="0"/>
          </a:p>
        </p:txBody>
      </p:sp>
      <p:sp>
        <p:nvSpPr>
          <p:cNvPr id="3" name="Content Placeholder 2"/>
          <p:cNvSpPr>
            <a:spLocks noGrp="1"/>
          </p:cNvSpPr>
          <p:nvPr>
            <p:ph idx="1"/>
          </p:nvPr>
        </p:nvSpPr>
        <p:spPr/>
        <p:txBody>
          <a:bodyPr>
            <a:normAutofit/>
          </a:bodyPr>
          <a:lstStyle/>
          <a:p>
            <a:pPr marL="0" indent="0" algn="just">
              <a:buNone/>
            </a:pPr>
            <a:r>
              <a:rPr lang="id-ID" dirty="0" smtClean="0"/>
              <a:t>Metode yang digunakan untuk mengatasi perbedaan perkembangan antara prosesor dan komponen komputer lainya adalah dengan memilih inti(core) datri prosesor dan clock speed yang setara dengan komponen komputer lainya .biasanya komputer dengan satu core prosesor memiliki dua bidge yaitu </a:t>
            </a:r>
            <a:r>
              <a:rPr lang="id-ID" i="1" dirty="0" smtClean="0"/>
              <a:t>nothbridge </a:t>
            </a:r>
            <a:r>
              <a:rPr lang="id-ID" dirty="0" smtClean="0"/>
              <a:t>yang berfungsi untuk mengatur pertukaran data antara prosesor,VGA card dan RAM ,untuk disertakan dengan clock speed pada komponen VGA dan RAM agar kinerja prosesor menjadi setabil.</a:t>
            </a:r>
            <a:endParaRPr lang="en-US" dirty="0"/>
          </a:p>
        </p:txBody>
      </p:sp>
    </p:spTree>
    <p:extLst>
      <p:ext uri="{BB962C8B-B14F-4D97-AF65-F5344CB8AC3E}">
        <p14:creationId xmlns:p14="http://schemas.microsoft.com/office/powerpoint/2010/main" val="2887605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8280" y="1436470"/>
            <a:ext cx="9601196" cy="3318936"/>
          </a:xfrm>
        </p:spPr>
        <p:txBody>
          <a:bodyPr/>
          <a:lstStyle/>
          <a:p>
            <a:pPr marL="0" indent="0" algn="just">
              <a:buNone/>
            </a:pPr>
            <a:endParaRPr lang="id-ID" dirty="0"/>
          </a:p>
          <a:p>
            <a:pPr marL="0" indent="0" algn="just">
              <a:buNone/>
            </a:pPr>
            <a:r>
              <a:rPr lang="id-ID" dirty="0"/>
              <a:t>Sedangkan  Soutbridge berfungsi untuk mengatur pertukaran data I/O device pada perangkat komputer namun tidak berpengaruh terhadap kinerja. </a:t>
            </a:r>
            <a:endParaRPr lang="id-ID" dirty="0" smtClean="0"/>
          </a:p>
          <a:p>
            <a:pPr marL="0" indent="0" algn="just">
              <a:buNone/>
            </a:pPr>
            <a:r>
              <a:rPr lang="id-ID" dirty="0" smtClean="0"/>
              <a:t>Pada dasarnya metode yang diberlakukan hanya dengan mengidentifikasi prosesor dari prkembangan nya. Setiap perubahanya itu diidentifikasi dari segi bentuk dan ukuran serta kinerja dalam pemprosesanya.</a:t>
            </a:r>
            <a:endParaRPr lang="en-US" dirty="0"/>
          </a:p>
        </p:txBody>
      </p:sp>
    </p:spTree>
    <p:extLst>
      <p:ext uri="{BB962C8B-B14F-4D97-AF65-F5344CB8AC3E}">
        <p14:creationId xmlns:p14="http://schemas.microsoft.com/office/powerpoint/2010/main" val="12097871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dirty="0" smtClean="0">
                <a:latin typeface="Times New Roman" panose="02020603050405020304" pitchFamily="18" charset="0"/>
                <a:cs typeface="Times New Roman" panose="02020603050405020304" pitchFamily="18" charset="0"/>
              </a:rPr>
              <a:t>BENCHMARKS DAN EMBEDED SYSTEM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Benchmark </a:t>
            </a:r>
            <a:r>
              <a:rPr lang="en-US" dirty="0" err="1">
                <a:solidFill>
                  <a:schemeClr val="tx1"/>
                </a:solidFill>
                <a:latin typeface="Times New Roman" panose="02020603050405020304" pitchFamily="18" charset="0"/>
                <a:cs typeface="Times New Roman" panose="02020603050405020304" pitchFamily="18" charset="0"/>
              </a:rPr>
              <a:t>adalah</a:t>
            </a:r>
            <a:r>
              <a:rPr lang="id-ID" dirty="0">
                <a:solidFill>
                  <a:schemeClr val="tx1"/>
                </a:solidFill>
                <a:latin typeface="Times New Roman" panose="02020603050405020304" pitchFamily="18" charset="0"/>
                <a:cs typeface="Times New Roman" panose="02020603050405020304" pitchFamily="18" charset="0"/>
              </a:rPr>
              <a:t> tindakan menjalankan program komputer, serangkaian program atau operasi lainnya untuk menilai kinerja relatif sebuah objek, biasanya dengan menjalankan sejumlah test dan percobaan pada objek tersebut. Evaluasi dengan benchmark ini biasanya akan menghasilkan hasil akhir berupa angka (skor</a:t>
            </a:r>
            <a:r>
              <a:rPr lang="id-ID" dirty="0" smtClean="0">
                <a:solidFill>
                  <a:schemeClr val="tx1"/>
                </a:solidFill>
                <a:latin typeface="Times New Roman" panose="02020603050405020304" pitchFamily="18" charset="0"/>
                <a:cs typeface="Times New Roman" panose="02020603050405020304" pitchFamily="18" charset="0"/>
              </a:rPr>
              <a:t>).</a:t>
            </a:r>
            <a:endParaRPr lang="id-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4852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1006" y="1410712"/>
            <a:ext cx="9601196" cy="3318936"/>
          </a:xfrm>
        </p:spPr>
        <p:txBody>
          <a:bodyPr>
            <a:normAutofit lnSpcReduction="10000"/>
          </a:bodyPr>
          <a:lstStyle/>
          <a:p>
            <a:pPr algn="just">
              <a:buFont typeface="Wingdings" panose="05000000000000000000" pitchFamily="2" charset="2"/>
              <a:buChar char="Ø"/>
            </a:pPr>
            <a:r>
              <a:rPr lang="id-ID" dirty="0">
                <a:solidFill>
                  <a:schemeClr val="tx1"/>
                </a:solidFill>
                <a:latin typeface="Times New Roman" panose="02020603050405020304" pitchFamily="18" charset="0"/>
                <a:cs typeface="Times New Roman" panose="02020603050405020304" pitchFamily="18" charset="0"/>
              </a:rPr>
              <a:t>Embedded system adalah sistem komputer yang dirancang khusus untuk tujuan tertentu demi meningkatkan fungsi suatu mesin. Sesuai artinya, “embedded” yang berarti “mencocokkan”, maka bagian yang dicocokan meliputi peranti keras dan bagian mekanis lain. Hal ini berlawanan dengan sistem umum seperti yang kita kenal dengan Personal Computer (PC) yang bisa menjalankan banyak perintah sekaligus tergantung pada pemrogramannya. Embedded system ini didedikasikan untuk perintah spesifik, seperti rancangan desain untuk mengoptimasi mesin, pengurangan ukuran dan biaya produk, atau meningkatkan performa kerja.</a:t>
            </a:r>
          </a:p>
          <a:p>
            <a:pPr marL="0" indent="0" algn="just">
              <a:buNone/>
            </a:pPr>
            <a:endParaRPr lang="en-US" dirty="0"/>
          </a:p>
        </p:txBody>
      </p:sp>
    </p:spTree>
    <p:extLst>
      <p:ext uri="{BB962C8B-B14F-4D97-AF65-F5344CB8AC3E}">
        <p14:creationId xmlns:p14="http://schemas.microsoft.com/office/powerpoint/2010/main" val="2962038620"/>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latin typeface="Times New Roman" panose="02020603050405020304" pitchFamily="18" charset="0"/>
                <a:cs typeface="Times New Roman" panose="02020603050405020304" pitchFamily="18" charset="0"/>
              </a:rPr>
              <a:t>Perbedaan utama teknologi CIRS dan RIS</a:t>
            </a:r>
            <a:endParaRPr lang="en-US" dirty="0"/>
          </a:p>
        </p:txBody>
      </p:sp>
      <p:sp>
        <p:nvSpPr>
          <p:cNvPr id="3" name="Content Placeholder 2"/>
          <p:cNvSpPr>
            <a:spLocks noGrp="1"/>
          </p:cNvSpPr>
          <p:nvPr>
            <p:ph idx="1"/>
          </p:nvPr>
        </p:nvSpPr>
        <p:spPr/>
        <p:txBody>
          <a:bodyPr>
            <a:normAutofit fontScale="85000" lnSpcReduction="10000"/>
          </a:bodyPr>
          <a:lstStyle/>
          <a:p>
            <a:pPr algn="just">
              <a:buClr>
                <a:schemeClr val="tx1"/>
              </a:buCl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CISC </a:t>
            </a:r>
            <a:r>
              <a:rPr lang="en-US" dirty="0" err="1">
                <a:solidFill>
                  <a:schemeClr val="tx1"/>
                </a:solidFill>
                <a:latin typeface="Times New Roman" panose="02020603050405020304" pitchFamily="18" charset="0"/>
                <a:cs typeface="Times New Roman" panose="02020603050405020304" pitchFamily="18" charset="0"/>
              </a:rPr>
              <a:t>dan</a:t>
            </a:r>
            <a:r>
              <a:rPr lang="en-US" dirty="0">
                <a:solidFill>
                  <a:schemeClr val="tx1"/>
                </a:solidFill>
                <a:latin typeface="Times New Roman" panose="02020603050405020304" pitchFamily="18" charset="0"/>
                <a:cs typeface="Times New Roman" panose="02020603050405020304" pitchFamily="18" charset="0"/>
              </a:rPr>
              <a:t> RISC </a:t>
            </a:r>
            <a:r>
              <a:rPr lang="en-US" dirty="0" err="1">
                <a:solidFill>
                  <a:schemeClr val="tx1"/>
                </a:solidFill>
                <a:latin typeface="Times New Roman" panose="02020603050405020304" pitchFamily="18" charset="0"/>
                <a:cs typeface="Times New Roman" panose="02020603050405020304" pitchFamily="18" charset="0"/>
              </a:rPr>
              <a:t>perbedaannya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signifikan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jika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dilihat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terminologi</a:t>
            </a:r>
            <a:r>
              <a:rPr lang="en-US" dirty="0">
                <a:solidFill>
                  <a:schemeClr val="tx1"/>
                </a:solidFill>
                <a:latin typeface="Times New Roman" panose="02020603050405020304" pitchFamily="18" charset="0"/>
                <a:cs typeface="Times New Roman" panose="02020603050405020304" pitchFamily="18" charset="0"/>
              </a:rPr>
              <a:t> set</a:t>
            </a:r>
            <a:r>
              <a:rPr lang="id-ID"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instruksinya</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kompleks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atau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(reduced). </a:t>
            </a:r>
            <a:r>
              <a:rPr lang="en-US" dirty="0" err="1">
                <a:solidFill>
                  <a:schemeClr val="tx1"/>
                </a:solidFill>
                <a:latin typeface="Times New Roman" panose="02020603050405020304" pitchFamily="18" charset="0"/>
                <a:cs typeface="Times New Roman" panose="02020603050405020304" pitchFamily="18" charset="0"/>
              </a:rPr>
              <a:t>Lebih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itu</a:t>
            </a:r>
            <a:r>
              <a:rPr lang="en-US" dirty="0">
                <a:solidFill>
                  <a:schemeClr val="tx1"/>
                </a:solidFill>
                <a:latin typeface="Times New Roman" panose="02020603050405020304" pitchFamily="18" charset="0"/>
                <a:cs typeface="Times New Roman" panose="02020603050405020304" pitchFamily="18" charset="0"/>
              </a:rPr>
              <a:t>, RISC </a:t>
            </a:r>
            <a:r>
              <a:rPr lang="en-US" dirty="0" err="1">
                <a:solidFill>
                  <a:schemeClr val="tx1"/>
                </a:solidFill>
                <a:latin typeface="Times New Roman" panose="02020603050405020304" pitchFamily="18" charset="0"/>
                <a:cs typeface="Times New Roman" panose="02020603050405020304" pitchFamily="18" charset="0"/>
              </a:rPr>
              <a:t>dan</a:t>
            </a:r>
            <a:r>
              <a:rPr lang="en-US" dirty="0">
                <a:solidFill>
                  <a:schemeClr val="tx1"/>
                </a:solidFill>
                <a:latin typeface="Times New Roman" panose="02020603050405020304" pitchFamily="18" charset="0"/>
                <a:cs typeface="Times New Roman" panose="02020603050405020304" pitchFamily="18" charset="0"/>
              </a:rPr>
              <a:t> CISC </a:t>
            </a:r>
            <a:r>
              <a:rPr lang="en-US" dirty="0" err="1">
                <a:solidFill>
                  <a:schemeClr val="tx1"/>
                </a:solidFill>
                <a:latin typeface="Times New Roman" panose="02020603050405020304" pitchFamily="18" charset="0"/>
                <a:cs typeface="Times New Roman" panose="02020603050405020304" pitchFamily="18" charset="0"/>
              </a:rPr>
              <a:t>berbeda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filosofi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arsitekturnya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Filosofi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arsitektur</a:t>
            </a:r>
            <a:r>
              <a:rPr lang="en-US" dirty="0">
                <a:solidFill>
                  <a:schemeClr val="tx1"/>
                </a:solidFill>
                <a:latin typeface="Times New Roman" panose="02020603050405020304" pitchFamily="18" charset="0"/>
                <a:cs typeface="Times New Roman" panose="02020603050405020304" pitchFamily="18" charset="0"/>
              </a:rPr>
              <a:t> CISC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memindahkan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kerumitan</a:t>
            </a:r>
            <a:r>
              <a:rPr lang="en-US" dirty="0">
                <a:solidFill>
                  <a:schemeClr val="tx1"/>
                </a:solidFill>
                <a:latin typeface="Times New Roman" panose="02020603050405020304" pitchFamily="18" charset="0"/>
                <a:cs typeface="Times New Roman" panose="02020603050405020304" pitchFamily="18" charset="0"/>
              </a:rPr>
              <a:t> software </a:t>
            </a:r>
            <a:r>
              <a:rPr lang="en-US" dirty="0" err="1">
                <a:solidFill>
                  <a:schemeClr val="tx1"/>
                </a:solidFill>
                <a:latin typeface="Times New Roman" panose="02020603050405020304" pitchFamily="18" charset="0"/>
                <a:cs typeface="Times New Roman" panose="02020603050405020304" pitchFamily="18" charset="0"/>
              </a:rPr>
              <a:t>ke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hardware.</a:t>
            </a:r>
            <a:r>
              <a:rPr lang="id-ID"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Teknologi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pembuatan</a:t>
            </a:r>
            <a:r>
              <a:rPr lang="en-US" dirty="0">
                <a:solidFill>
                  <a:schemeClr val="tx1"/>
                </a:solidFill>
                <a:latin typeface="Times New Roman" panose="02020603050405020304" pitchFamily="18" charset="0"/>
                <a:cs typeface="Times New Roman" panose="02020603050405020304" pitchFamily="18" charset="0"/>
              </a:rPr>
              <a:t> IC </a:t>
            </a:r>
            <a:r>
              <a:rPr lang="en-US" dirty="0" err="1">
                <a:solidFill>
                  <a:schemeClr val="tx1"/>
                </a:solidFill>
                <a:latin typeface="Times New Roman" panose="02020603050405020304" pitchFamily="18" charset="0"/>
                <a:cs typeface="Times New Roman" panose="02020603050405020304" pitchFamily="18" charset="0"/>
              </a:rPr>
              <a:t>saat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id-ID"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memungkinkan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menamam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ribuan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bahkan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jutaan</a:t>
            </a:r>
            <a:r>
              <a:rPr lang="en-US" dirty="0">
                <a:solidFill>
                  <a:schemeClr val="tx1"/>
                </a:solidFill>
                <a:latin typeface="Times New Roman" panose="02020603050405020304" pitchFamily="18" charset="0"/>
                <a:cs typeface="Times New Roman" panose="02020603050405020304" pitchFamily="18" charset="0"/>
              </a:rPr>
              <a:t> transistor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satu</a:t>
            </a:r>
            <a:r>
              <a:rPr lang="en-US" dirty="0">
                <a:solidFill>
                  <a:schemeClr val="tx1"/>
                </a:solidFill>
                <a:latin typeface="Times New Roman" panose="02020603050405020304" pitchFamily="18" charset="0"/>
                <a:cs typeface="Times New Roman" panose="02020603050405020304" pitchFamily="18" charset="0"/>
              </a:rPr>
              <a:t> </a:t>
            </a:r>
            <a:r>
              <a:rPr lang="id-ID" dirty="0">
                <a:solidFill>
                  <a:schemeClr val="tx1"/>
                </a:solidFill>
                <a:latin typeface="Times New Roman" panose="02020603050405020304" pitchFamily="18" charset="0"/>
                <a:cs typeface="Times New Roman" panose="02020603050405020304" pitchFamily="18" charset="0"/>
              </a:rPr>
              <a:t>D</a:t>
            </a:r>
            <a:r>
              <a:rPr lang="en-US" dirty="0" err="1">
                <a:solidFill>
                  <a:schemeClr val="tx1"/>
                </a:solidFill>
                <a:latin typeface="Times New Roman" panose="02020603050405020304" pitchFamily="18" charset="0"/>
                <a:cs typeface="Times New Roman" panose="02020603050405020304" pitchFamily="18" charset="0"/>
              </a:rPr>
              <a:t>ie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Bermacam-macam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instruksi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mendekati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bahasa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pemrogram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tinggi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dapat</a:t>
            </a:r>
            <a:r>
              <a:rPr lang="id-ID"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tujuan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memudahkan</a:t>
            </a:r>
            <a:r>
              <a:rPr lang="en-US" dirty="0">
                <a:solidFill>
                  <a:schemeClr val="tx1"/>
                </a:solidFill>
                <a:latin typeface="Times New Roman" panose="02020603050405020304" pitchFamily="18" charset="0"/>
                <a:cs typeface="Times New Roman" panose="02020603050405020304" pitchFamily="18" charset="0"/>
              </a:rPr>
              <a:t> programmer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programnya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Beberapa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prosesor</a:t>
            </a:r>
            <a:r>
              <a:rPr lang="en-US" dirty="0">
                <a:solidFill>
                  <a:schemeClr val="tx1"/>
                </a:solidFill>
                <a:latin typeface="Times New Roman" panose="02020603050405020304" pitchFamily="18" charset="0"/>
                <a:cs typeface="Times New Roman" panose="02020603050405020304" pitchFamily="18" charset="0"/>
              </a:rPr>
              <a:t> CISC </a:t>
            </a:r>
            <a:r>
              <a:rPr lang="en-US" dirty="0" err="1">
                <a:solidFill>
                  <a:schemeClr val="tx1"/>
                </a:solidFill>
                <a:latin typeface="Times New Roman" panose="02020603050405020304" pitchFamily="18" charset="0"/>
                <a:cs typeface="Times New Roman" panose="02020603050405020304" pitchFamily="18" charset="0"/>
              </a:rPr>
              <a:t>umumnya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memiliki</a:t>
            </a:r>
            <a:r>
              <a:rPr lang="en-US" dirty="0">
                <a:solidFill>
                  <a:schemeClr val="tx1"/>
                </a:solidFill>
                <a:latin typeface="Times New Roman" panose="02020603050405020304" pitchFamily="18" charset="0"/>
                <a:cs typeface="Times New Roman" panose="02020603050405020304" pitchFamily="18" charset="0"/>
              </a:rPr>
              <a:t> microcode </a:t>
            </a:r>
            <a:r>
              <a:rPr lang="en-US" dirty="0" err="1">
                <a:solidFill>
                  <a:schemeClr val="tx1"/>
                </a:solidFill>
                <a:latin typeface="Times New Roman" panose="02020603050405020304" pitchFamily="18" charset="0"/>
                <a:cs typeface="Times New Roman" panose="02020603050405020304" pitchFamily="18" charset="0"/>
              </a:rPr>
              <a:t>berupa</a:t>
            </a:r>
            <a:r>
              <a:rPr lang="en-US" dirty="0">
                <a:solidFill>
                  <a:schemeClr val="tx1"/>
                </a:solidFill>
                <a:latin typeface="Times New Roman" panose="02020603050405020304" pitchFamily="18" charset="0"/>
                <a:cs typeface="Times New Roman" panose="02020603050405020304" pitchFamily="18" charset="0"/>
              </a:rPr>
              <a:t> firmware internal </a:t>
            </a:r>
            <a:r>
              <a:rPr lang="en-US" dirty="0" err="1">
                <a:solidFill>
                  <a:schemeClr val="tx1"/>
                </a:solidFill>
                <a:latin typeface="Times New Roman" panose="02020603050405020304" pitchFamily="18" charset="0"/>
                <a:cs typeface="Times New Roman" panose="02020603050405020304" pitchFamily="18" charset="0"/>
              </a:rPr>
              <a:t>didalam</a:t>
            </a:r>
            <a:r>
              <a:rPr lang="en-US" dirty="0">
                <a:solidFill>
                  <a:schemeClr val="tx1"/>
                </a:solidFill>
                <a:latin typeface="Times New Roman" panose="02020603050405020304" pitchFamily="18" charset="0"/>
                <a:cs typeface="Times New Roman" panose="02020603050405020304" pitchFamily="18" charset="0"/>
              </a:rPr>
              <a:t> chip-</a:t>
            </a:r>
            <a:r>
              <a:rPr lang="en-US" dirty="0" err="1">
                <a:solidFill>
                  <a:schemeClr val="tx1"/>
                </a:solidFill>
                <a:latin typeface="Times New Roman" panose="02020603050405020304" pitchFamily="18" charset="0"/>
                <a:cs typeface="Times New Roman" panose="02020603050405020304" pitchFamily="18" charset="0"/>
              </a:rPr>
              <a:t>nya</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berguna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menterjemahkan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instruksi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makro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Mekanisme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memperlambat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eksekusi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instruksi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namun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efektif</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instruksi-instruksi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kompleks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aplikasi-aplikasi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tertentu</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membutuhkan</a:t>
            </a:r>
            <a:r>
              <a:rPr lang="en-US" dirty="0">
                <a:solidFill>
                  <a:schemeClr val="tx1"/>
                </a:solidFill>
                <a:latin typeface="Times New Roman" panose="02020603050405020304" pitchFamily="18" charset="0"/>
                <a:cs typeface="Times New Roman" panose="02020603050405020304" pitchFamily="18" charset="0"/>
              </a:rPr>
              <a:t> single chip </a:t>
            </a:r>
            <a:r>
              <a:rPr lang="en-US" dirty="0" err="1">
                <a:solidFill>
                  <a:schemeClr val="tx1"/>
                </a:solidFill>
                <a:latin typeface="Times New Roman" panose="02020603050405020304" pitchFamily="18" charset="0"/>
                <a:cs typeface="Times New Roman" panose="02020603050405020304" pitchFamily="18" charset="0"/>
              </a:rPr>
              <a:t>komputer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prosesor</a:t>
            </a:r>
            <a:r>
              <a:rPr lang="en-US" dirty="0">
                <a:solidFill>
                  <a:schemeClr val="tx1"/>
                </a:solidFill>
                <a:latin typeface="Times New Roman" panose="02020603050405020304" pitchFamily="18" charset="0"/>
                <a:cs typeface="Times New Roman" panose="02020603050405020304" pitchFamily="18" charset="0"/>
              </a:rPr>
              <a:t> CISC </a:t>
            </a:r>
            <a:r>
              <a:rPr lang="en-US" dirty="0" err="1">
                <a:solidFill>
                  <a:schemeClr val="tx1"/>
                </a:solidFill>
                <a:latin typeface="Times New Roman" panose="02020603050405020304" pitchFamily="18" charset="0"/>
                <a:cs typeface="Times New Roman" panose="02020603050405020304" pitchFamily="18" charset="0"/>
              </a:rPr>
              <a:t>bisa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menjadi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pilihan</a:t>
            </a:r>
            <a:r>
              <a:rPr lang="en-US" dirty="0">
                <a:solidFill>
                  <a:schemeClr val="tx1"/>
                </a:solidFill>
                <a:latin typeface="Times New Roman" panose="02020603050405020304" pitchFamily="18" charset="0"/>
                <a:cs typeface="Times New Roman" panose="02020603050405020304" pitchFamily="18" charset="0"/>
              </a:rPr>
              <a:t>.</a:t>
            </a:r>
            <a:endParaRPr lang="id-ID" dirty="0">
              <a:solidFill>
                <a:schemeClr val="tx1"/>
              </a:solidFill>
              <a:latin typeface="Times New Roman" panose="02020603050405020304" pitchFamily="18" charset="0"/>
              <a:cs typeface="Times New Roman" panose="02020603050405020304" pitchFamily="18" charset="0"/>
            </a:endParaRPr>
          </a:p>
          <a:p>
            <a:pPr marL="0" indent="0" algn="just">
              <a:buClr>
                <a:schemeClr val="tx1"/>
              </a:buClr>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37439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223493"/>
            <a:ext cx="9601196" cy="4652375"/>
          </a:xfrm>
        </p:spPr>
        <p:txBody>
          <a:bodyPr>
            <a:normAutofit/>
          </a:bodyPr>
          <a:lstStyle/>
          <a:p>
            <a:pPr>
              <a:buFont typeface="Wingdings" panose="05000000000000000000" pitchFamily="2" charset="2"/>
              <a:buChar char="v"/>
            </a:pPr>
            <a:r>
              <a:rPr lang="en-US" dirty="0" err="1">
                <a:solidFill>
                  <a:schemeClr val="tx1"/>
                </a:solidFill>
                <a:latin typeface="Times New Roman" panose="02020603050405020304" pitchFamily="18" charset="0"/>
                <a:cs typeface="Times New Roman" panose="02020603050405020304" pitchFamily="18" charset="0"/>
              </a:rPr>
              <a:t>Sebaliknya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filosofi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arsitektur</a:t>
            </a:r>
            <a:r>
              <a:rPr lang="en-US" dirty="0">
                <a:solidFill>
                  <a:schemeClr val="tx1"/>
                </a:solidFill>
                <a:latin typeface="Times New Roman" panose="02020603050405020304" pitchFamily="18" charset="0"/>
                <a:cs typeface="Times New Roman" panose="02020603050405020304" pitchFamily="18" charset="0"/>
              </a:rPr>
              <a:t> RISC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arsitektur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prosesor</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rumit</a:t>
            </a:r>
            <a:r>
              <a:rPr lang="id-ID"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membatasi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jumlah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instruksi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instruksi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dasar</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diperlukan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saja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Kerumitan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program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bahasa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mesin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diatasi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bahasa</a:t>
            </a:r>
            <a:r>
              <a:rPr lang="en-US" dirty="0">
                <a:solidFill>
                  <a:schemeClr val="tx1"/>
                </a:solidFill>
                <a:latin typeface="Times New Roman" panose="02020603050405020304" pitchFamily="18" charset="0"/>
                <a:cs typeface="Times New Roman" panose="02020603050405020304" pitchFamily="18" charset="0"/>
              </a:rPr>
              <a:t> program </a:t>
            </a:r>
            <a:r>
              <a:rPr lang="en-US" dirty="0" err="1">
                <a:solidFill>
                  <a:schemeClr val="tx1"/>
                </a:solidFill>
                <a:latin typeface="Times New Roman" panose="02020603050405020304" pitchFamily="18" charset="0"/>
                <a:cs typeface="Times New Roman" panose="02020603050405020304" pitchFamily="18" charset="0"/>
              </a:rPr>
              <a:t>tingkat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tinggi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dan</a:t>
            </a:r>
            <a:r>
              <a:rPr lang="en-US" dirty="0">
                <a:solidFill>
                  <a:schemeClr val="tx1"/>
                </a:solidFill>
                <a:latin typeface="Times New Roman" panose="02020603050405020304" pitchFamily="18" charset="0"/>
                <a:cs typeface="Times New Roman" panose="02020603050405020304" pitchFamily="18" charset="0"/>
              </a:rPr>
              <a:t> compiler yang </a:t>
            </a:r>
            <a:r>
              <a:rPr lang="en-US" dirty="0" err="1">
                <a:solidFill>
                  <a:schemeClr val="tx1"/>
                </a:solidFill>
                <a:latin typeface="Times New Roman" panose="02020603050405020304" pitchFamily="18" charset="0"/>
                <a:cs typeface="Times New Roman" panose="02020603050405020304" pitchFamily="18" charset="0"/>
              </a:rPr>
              <a:t>sesuai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Karena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rumit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teorinya</a:t>
            </a:r>
            <a:r>
              <a:rPr lang="id-ID"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mikroprosesor</a:t>
            </a:r>
            <a:r>
              <a:rPr lang="en-US" dirty="0">
                <a:solidFill>
                  <a:schemeClr val="tx1"/>
                </a:solidFill>
                <a:latin typeface="Times New Roman" panose="02020603050405020304" pitchFamily="18" charset="0"/>
                <a:cs typeface="Times New Roman" panose="02020603050405020304" pitchFamily="18" charset="0"/>
              </a:rPr>
              <a:t> RISC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mikroprosesor</a:t>
            </a:r>
            <a:r>
              <a:rPr lang="en-US" dirty="0">
                <a:solidFill>
                  <a:schemeClr val="tx1"/>
                </a:solidFill>
                <a:latin typeface="Times New Roman" panose="02020603050405020304" pitchFamily="18" charset="0"/>
                <a:cs typeface="Times New Roman" panose="02020603050405020304" pitchFamily="18" charset="0"/>
              </a:rPr>
              <a:t> yang low-cost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arti</a:t>
            </a:r>
            <a:r>
              <a:rPr lang="en-US" dirty="0">
                <a:solidFill>
                  <a:schemeClr val="tx1"/>
                </a:solidFill>
                <a:latin typeface="Times New Roman" panose="02020603050405020304" pitchFamily="18" charset="0"/>
                <a:cs typeface="Times New Roman" panose="02020603050405020304" pitchFamily="18" charset="0"/>
              </a:rPr>
              <a:t> yang</a:t>
            </a:r>
            <a:r>
              <a:rPr lang="id-ID"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sebenarnya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Namun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demikian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kelebihan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ruang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prosesor</a:t>
            </a:r>
            <a:r>
              <a:rPr lang="en-US" dirty="0">
                <a:solidFill>
                  <a:schemeClr val="tx1"/>
                </a:solidFill>
                <a:latin typeface="Times New Roman" panose="02020603050405020304" pitchFamily="18" charset="0"/>
                <a:cs typeface="Times New Roman" panose="02020603050405020304" pitchFamily="18" charset="0"/>
              </a:rPr>
              <a:t> RISC </a:t>
            </a:r>
            <a:r>
              <a:rPr lang="en-US" dirty="0" err="1">
                <a:solidFill>
                  <a:schemeClr val="tx1"/>
                </a:solidFill>
                <a:latin typeface="Times New Roman" panose="02020603050405020304" pitchFamily="18" charset="0"/>
                <a:cs typeface="Times New Roman" panose="02020603050405020304" pitchFamily="18" charset="0"/>
              </a:rPr>
              <a:t>dimanfaatkan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membuat</a:t>
            </a:r>
            <a:r>
              <a:rPr lang="id-ID"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sistem-sistem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tambahan</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ada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prosesor</a:t>
            </a:r>
            <a:r>
              <a:rPr lang="en-US" dirty="0">
                <a:solidFill>
                  <a:schemeClr val="tx1"/>
                </a:solidFill>
                <a:latin typeface="Times New Roman" panose="02020603050405020304" pitchFamily="18" charset="0"/>
                <a:cs typeface="Times New Roman" panose="02020603050405020304" pitchFamily="18" charset="0"/>
              </a:rPr>
              <a:t> modern </a:t>
            </a:r>
            <a:r>
              <a:rPr lang="en-US" dirty="0" err="1">
                <a:solidFill>
                  <a:schemeClr val="tx1"/>
                </a:solidFill>
                <a:latin typeface="Times New Roman" panose="02020603050405020304" pitchFamily="18" charset="0"/>
                <a:cs typeface="Times New Roman" panose="02020603050405020304" pitchFamily="18" charset="0"/>
              </a:rPr>
              <a:t>saat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Banyak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prosesor</a:t>
            </a:r>
            <a:r>
              <a:rPr lang="en-US" dirty="0">
                <a:solidFill>
                  <a:schemeClr val="tx1"/>
                </a:solidFill>
                <a:latin typeface="Times New Roman" panose="02020603050405020304" pitchFamily="18" charset="0"/>
                <a:cs typeface="Times New Roman" panose="02020603050405020304" pitchFamily="18" charset="0"/>
              </a:rPr>
              <a:t> RISC yang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chip-</a:t>
            </a:r>
            <a:r>
              <a:rPr lang="en-US" dirty="0" err="1">
                <a:solidFill>
                  <a:schemeClr val="tx1"/>
                </a:solidFill>
                <a:latin typeface="Times New Roman" panose="02020603050405020304" pitchFamily="18" charset="0"/>
                <a:cs typeface="Times New Roman" panose="02020603050405020304" pitchFamily="18" charset="0"/>
              </a:rPr>
              <a:t>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dilengkapi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superscalar, pipelining, caches memory, register-register </a:t>
            </a:r>
            <a:r>
              <a:rPr lang="en-US" dirty="0" err="1">
                <a:solidFill>
                  <a:schemeClr val="tx1"/>
                </a:solidFill>
                <a:latin typeface="Times New Roman" panose="02020603050405020304" pitchFamily="18" charset="0"/>
                <a:cs typeface="Times New Roman" panose="02020603050405020304" pitchFamily="18" charset="0"/>
              </a:rPr>
              <a:t>dan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sebagainya</a:t>
            </a:r>
            <a:r>
              <a:rPr lang="en-US" dirty="0">
                <a:solidFill>
                  <a:schemeClr val="tx1"/>
                </a:solidFill>
                <a:latin typeface="Times New Roman" panose="02020603050405020304" pitchFamily="18" charset="0"/>
                <a:cs typeface="Times New Roman" panose="02020603050405020304" pitchFamily="18" charset="0"/>
              </a:rPr>
              <a:t>, yang</a:t>
            </a:r>
            <a:r>
              <a:rPr lang="id-ID"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tujuannya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prosesor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menjadi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semakin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cepat</a:t>
            </a:r>
            <a:r>
              <a:rPr lang="en-US" dirty="0">
                <a:solidFill>
                  <a:schemeClr val="tx1"/>
                </a:solidFill>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2882297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TotalTime>
  <Words>520</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Times New Roman</vt:lpstr>
      <vt:lpstr>Wingdings</vt:lpstr>
      <vt:lpstr>Organic</vt:lpstr>
      <vt:lpstr>ARSITEKTUR DATA Dosen : M. Imam Ghozali M.Kom</vt:lpstr>
      <vt:lpstr>Metode untuk mengatasi peredaan perkembangan antara prosesor dan komponen komputer </vt:lpstr>
      <vt:lpstr>PowerPoint Presentation</vt:lpstr>
      <vt:lpstr>BENCHMARKS DAN EMBEDED SYSTEM</vt:lpstr>
      <vt:lpstr>PowerPoint Presentation</vt:lpstr>
      <vt:lpstr>Perbedaan utama teknologi CIRS dan RIS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ARSITEKTUR DATA Dosen : M. Imam Ghozali M.Kom</dc:title>
  <dc:creator>Windows User</dc:creator>
  <cp:lastModifiedBy>Windows User</cp:lastModifiedBy>
  <cp:revision>5</cp:revision>
  <dcterms:created xsi:type="dcterms:W3CDTF">2019-03-29T12:22:06Z</dcterms:created>
  <dcterms:modified xsi:type="dcterms:W3CDTF">2019-03-29T13:11:42Z</dcterms:modified>
</cp:coreProperties>
</file>