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68" r:id="rId3"/>
    <p:sldId id="270" r:id="rId4"/>
    <p:sldId id="269" r:id="rId5"/>
    <p:sldId id="257" r:id="rId6"/>
    <p:sldId id="258" r:id="rId7"/>
    <p:sldId id="272" r:id="rId8"/>
    <p:sldId id="273" r:id="rId9"/>
    <p:sldId id="287" r:id="rId10"/>
    <p:sldId id="259" r:id="rId11"/>
    <p:sldId id="274" r:id="rId12"/>
    <p:sldId id="275" r:id="rId13"/>
    <p:sldId id="288" r:id="rId14"/>
    <p:sldId id="260" r:id="rId15"/>
    <p:sldId id="276" r:id="rId16"/>
    <p:sldId id="277" r:id="rId17"/>
    <p:sldId id="261" r:id="rId18"/>
    <p:sldId id="278" r:id="rId19"/>
    <p:sldId id="279" r:id="rId20"/>
    <p:sldId id="280" r:id="rId21"/>
    <p:sldId id="262" r:id="rId22"/>
    <p:sldId id="290" r:id="rId23"/>
    <p:sldId id="289" r:id="rId24"/>
    <p:sldId id="263" r:id="rId25"/>
    <p:sldId id="271" r:id="rId26"/>
    <p:sldId id="264" r:id="rId27"/>
    <p:sldId id="281" r:id="rId28"/>
    <p:sldId id="265" r:id="rId29"/>
    <p:sldId id="282" r:id="rId30"/>
    <p:sldId id="283" r:id="rId31"/>
    <p:sldId id="285" r:id="rId32"/>
    <p:sldId id="286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/>
    <p:restoredTop sz="88779" autoAdjust="0"/>
  </p:normalViewPr>
  <p:slideViewPr>
    <p:cSldViewPr>
      <p:cViewPr varScale="1">
        <p:scale>
          <a:sx n="87" d="100"/>
          <a:sy n="87" d="100"/>
        </p:scale>
        <p:origin x="2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fld id="{FD1EEAE2-DBCE-EF42-B852-80F890A558A8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AE8B3-A9BA-0740-AB51-0A0951F1B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7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D319A-2976-DE48-A52F-7D0652C4CC91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B3581-FFAF-2C4A-AE3F-AADF31A5A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86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591F5-A4EE-884D-B79C-1E4342622C2B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50848-8CFC-1F4A-B910-56DF2A993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92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en-US" sz="8000">
                <a:solidFill>
                  <a:srgbClr val="EF53A5"/>
                </a:solidFill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en-US" sz="8000">
                <a:solidFill>
                  <a:srgbClr val="EF53A5"/>
                </a:solidFill>
              </a:rPr>
              <a:t>”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D7094F2-8989-E542-820E-42EA356FDDBC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0EB3DB5-0B55-BA4E-97A4-A480ECC9B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32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C9BD9-83C9-2D4C-AE20-F74C63E0A6C8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94B0B-45DC-E946-B4DC-A08560FE1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84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90F44BCD-3DB6-444D-B3AA-0CB2F9A991B0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5C20EAAD-4B3B-7942-B403-0CF970017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78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618038DC-C80D-8340-A8F6-AF2EBD67E40A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486FE2B1-13E3-EA42-A4EB-FC5CDF4B1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6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fld id="{A7478A45-2443-4F46-B199-5088E236DDE1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1B83E-C716-B74C-B740-85B8F9F64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1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41131C-E328-394C-B915-29BFD0FBDD5B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199DC-1441-CB49-8F82-47C09AA6F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5E5480-DDB1-094A-B5A9-B7F47E563610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6A224-4E34-2349-98A3-4AB6AAC2FF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9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9833A-6C4C-0A4B-9894-733C8438CDEE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1F57-400B-674B-8242-A9103AF72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70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87F5C1-8805-F54F-9985-4206A39D4ABF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310AC-D1EE-6447-9A38-232F5F758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07D52-4DB1-6D43-8456-BF2F59511C94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BB1B0-F4A7-3E48-AE59-E7FCFEF8D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1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FE966F-604E-7043-AB3F-18C3E10B0078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86754-0A5E-EC44-BBC8-A6C67996A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63020-12B1-FD4A-B7A8-56D3846AC34E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728E3-B7E8-744E-8B66-2E0C05318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7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38EED5-3B61-F141-B3F9-6C07E8A376C5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3136-0F07-0C4B-8F2C-BBB86B5F0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48BED-40D2-E644-A28D-B39D6D60BAE1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BBD50-2AD5-F543-BDF6-E2CB4F8CD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3FBB1E4F-4B72-4142-8566-BA2C1D82CE1D}" type="datetimeFigureOut">
              <a:rPr lang="en-US" altLang="en-US"/>
              <a:pPr/>
              <a:t>11/2/18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chemeClr val="accent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8E102A6-0C5E-194A-AE04-FCD092FC51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3" r:id="rId2"/>
    <p:sldLayoutId id="2147484048" r:id="rId3"/>
    <p:sldLayoutId id="2147484044" r:id="rId4"/>
    <p:sldLayoutId id="2147484045" r:id="rId5"/>
    <p:sldLayoutId id="2147484046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4" Type="http://schemas.openxmlformats.org/officeDocument/2006/relationships/hyperlink" Target="http://en.wikipedia.org/wiki/Semiconductor" TargetMode="External"/><Relationship Id="rId5" Type="http://schemas.openxmlformats.org/officeDocument/2006/relationships/hyperlink" Target="http://en.wikipedia.org/wiki/Communication" TargetMode="External"/><Relationship Id="rId6" Type="http://schemas.openxmlformats.org/officeDocument/2006/relationships/hyperlink" Target="http://en.wikipedia.org/wiki/Microprocessor" TargetMode="External"/><Relationship Id="rId7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ntegrated_circu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1000125" y="428625"/>
            <a:ext cx="7429500" cy="1500188"/>
          </a:xfrm>
        </p:spPr>
        <p:txBody>
          <a:bodyPr/>
          <a:lstStyle/>
          <a:p>
            <a:pPr eaLnBrk="1" hangingPunct="1"/>
            <a:r>
              <a:rPr lang="id-ID" altLang="en-US" sz="4000"/>
              <a:t>SISTEM OPERASI</a:t>
            </a:r>
            <a:br>
              <a:rPr lang="id-ID" altLang="en-US" sz="4000"/>
            </a:br>
            <a:r>
              <a:rPr lang="id-ID" altLang="en-US" sz="4000"/>
              <a:t>PERTEMUAN 4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143000" y="3000375"/>
            <a:ext cx="7639050" cy="582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smtClean="0"/>
              <a:t>TRI LISTYORINI,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Berlapis</a:t>
            </a:r>
            <a:endParaRPr lang="en-US" altLang="en-US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Sistem operasi dibentuk secara hirarki berdasarkan lapisan-lapisan , dalam hal ini lapisan-lapisan bawah memberi layanan untuk lapisan lebih atas.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Berlapis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823200" cy="4140200"/>
          </a:xfrm>
        </p:spPr>
        <p:txBody>
          <a:bodyPr rtlCol="0">
            <a:normAutofit fontScale="70000" lnSpcReduction="2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Dibentuk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berlapis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Lapisan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bawah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lapisan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atasnya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lapisan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ruang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alamat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sendiri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lapisan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fungsional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muka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masukan-keluaran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dg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lapisan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yg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bersebelahan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Keunggulan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(+)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Modular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Menyederhanakan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Kelemahan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(-)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cermat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fungsi2 OS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masing2lapisan</a:t>
            </a:r>
            <a:endParaRPr lang="id-ID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97180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Contoh sistem operasi : 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(</a:t>
            </a: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Dijkstra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mahasiswa-mahasiswanya</a:t>
            </a:r>
            <a:r>
              <a:rPr lang="en-US" sz="2000" dirty="0"/>
              <a:t>.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Berlapis</a:t>
            </a:r>
            <a:endParaRPr lang="en-US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79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id-ID" altLang="en-US"/>
              <a:t>Sistem Berlapis</a:t>
            </a:r>
          </a:p>
        </p:txBody>
      </p:sp>
      <p:pic>
        <p:nvPicPr>
          <p:cNvPr id="317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9650" y="2438400"/>
            <a:ext cx="419735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Client Server</a:t>
            </a:r>
            <a:endParaRPr lang="en-US" altLang="en-US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Sistem operasi merupakan kumpulan proses, dalam hal ini proses-proses dikategorikan menjadi </a:t>
            </a:r>
            <a:r>
              <a:rPr lang="id-ID" altLang="en-US" b="1" i="1"/>
              <a:t>server</a:t>
            </a:r>
            <a:r>
              <a:rPr lang="id-ID" altLang="en-US"/>
              <a:t> dan </a:t>
            </a:r>
            <a:r>
              <a:rPr lang="id-ID" altLang="en-US" b="1" i="1"/>
              <a:t>client.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Client Server</a:t>
            </a:r>
            <a:endParaRPr lang="en-US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823200" cy="4140200"/>
          </a:xfrm>
        </p:spPr>
        <p:txBody>
          <a:bodyPr rtlCol="0"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Server, proses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Client, proses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Dg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arsitektur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client/ server,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diangkat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level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tinggi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kecil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diangkat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mjd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level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pemakai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kernel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hanyamengatur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komunikasi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ukuran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kecil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mikrokernel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Keunggulan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(+)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Pengembangan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modular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merusak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keseluruhan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diadaptasi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tersebar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Kelemahan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(-)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lambat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Bottleneck</a:t>
            </a:r>
            <a:endParaRPr lang="id-ID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97180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dirty="0"/>
              <a:t>Contoh sistem operasi : Windows 2000 Server, </a:t>
            </a:r>
            <a:r>
              <a:rPr lang="id-ID" dirty="0" smtClean="0"/>
              <a:t>Linux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6343650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Client Server</a:t>
            </a:r>
            <a:endParaRPr lang="en-US" altLang="en-US"/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6294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Mesin Maya</a:t>
            </a:r>
            <a:endParaRPr lang="en-US" altLang="en-US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Awalnya struktur ini membuat seolah-olah semua pemakai mempunyai seluruh komputer sendirian. Teknik yang digunakan adalah dengan atas pemroses yang digunakan.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Mesin Maya</a:t>
            </a:r>
            <a:endParaRPr lang="en-US" altLang="en-US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7000" cy="3530600"/>
          </a:xfrm>
        </p:spPr>
        <p:txBody>
          <a:bodyPr/>
          <a:lstStyle/>
          <a:p>
            <a:pPr algn="just" eaLnBrk="1" hangingPunct="1"/>
            <a:r>
              <a:rPr lang="en-US" altLang="en-US"/>
              <a:t>Dengan simulasi atas prosesor yg digunakan</a:t>
            </a:r>
          </a:p>
          <a:p>
            <a:pPr algn="just" eaLnBrk="1" hangingPunct="1"/>
            <a:r>
              <a:rPr lang="en-US" altLang="en-US"/>
              <a:t>OS melakukan simulasi banyak mesin nyata</a:t>
            </a:r>
          </a:p>
          <a:p>
            <a:pPr algn="just" eaLnBrk="1" hangingPunct="1"/>
            <a:r>
              <a:rPr lang="en-US" altLang="en-US"/>
              <a:t>Mesin maya (virtual machine) digunakanpemakai.</a:t>
            </a:r>
          </a:p>
          <a:p>
            <a:pPr algn="just" eaLnBrk="1" hangingPunct="1"/>
            <a:r>
              <a:rPr lang="en-US" altLang="en-US"/>
              <a:t>Fleksibilitas tinggi </a:t>
            </a:r>
            <a:r>
              <a:rPr lang="en-US" altLang="en-US">
                <a:sym typeface="Wingdings" charset="2"/>
              </a:rPr>
              <a:t> s</a:t>
            </a:r>
            <a:r>
              <a:rPr lang="en-US" altLang="en-US"/>
              <a:t>istem operasi ygberbeda dpt dijalankan di mesin maya</a:t>
            </a:r>
            <a:endParaRPr lang="id-ID" altLang="en-US"/>
          </a:p>
          <a:p>
            <a:pPr algn="just" eaLnBrk="1" hangingPunct="1"/>
            <a:r>
              <a:rPr lang="id-ID" altLang="en-US"/>
              <a:t>Contoh sistem operasi : Windows NT, Linux dengan DOSEMU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6343650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Mesin Maya</a:t>
            </a:r>
            <a:endParaRPr lang="en-US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334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600"/>
              <a:t>Layanan yang diberikan oleh SO</a:t>
            </a:r>
            <a:endParaRPr lang="en-US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Pembuatan program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menyediakan berbagai fasilitas dan layanan bagi programmer. Berbentuk program utilitas.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Eksekusi program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Sejumlah tugas perlu dilakukan untuk mengeksekusi program. OS menangani semua ini utkpemakai/ pemrogram.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Pengaksesan perangkat I/O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mengambil alih detil rincian pengaksesan perangkat I/O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Pengaksesan terkendali terhadap file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menyediakan mekanisme proteksi untuk mengendalikan pengaksesan thd file (secarabersama-sama)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838200" y="862013"/>
            <a:ext cx="6343650" cy="709612"/>
          </a:xfrm>
        </p:spPr>
        <p:txBody>
          <a:bodyPr/>
          <a:lstStyle/>
          <a:p>
            <a:pPr eaLnBrk="1" hangingPunct="1"/>
            <a:r>
              <a:rPr lang="id-ID" altLang="en-US"/>
              <a:t>Sistem Mesin Maya</a:t>
            </a:r>
            <a:endParaRPr lang="en-US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626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Berorientasi Objek</a:t>
            </a:r>
            <a:endParaRPr lang="en-US" altLang="en-US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518400" cy="3530600"/>
          </a:xfrm>
        </p:spPr>
        <p:txBody>
          <a:bodyPr/>
          <a:lstStyle/>
          <a:p>
            <a:pPr algn="just" eaLnBrk="1" hangingPunct="1"/>
            <a:r>
              <a:rPr lang="id-ID" altLang="en-US"/>
              <a:t>Sistem operasi yang merealisasikan layanan sebagai kumpulan proses disebut sistem operasi bermodel proses. </a:t>
            </a:r>
            <a:endParaRPr lang="en-US" altLang="en-US"/>
          </a:p>
          <a:p>
            <a:pPr algn="just" eaLnBrk="1" hangingPunct="1"/>
            <a:r>
              <a:rPr lang="en-US" altLang="en-US"/>
              <a:t>Distrukturkan berdasarkan paradigma objek</a:t>
            </a:r>
          </a:p>
          <a:p>
            <a:pPr algn="just" eaLnBrk="1" hangingPunct="1"/>
            <a:r>
              <a:rPr lang="en-US" altLang="en-US"/>
              <a:t>Layanan diimplementasikan sebagai</a:t>
            </a:r>
            <a:r>
              <a:rPr lang="id-ID" altLang="en-US"/>
              <a:t> </a:t>
            </a:r>
            <a:r>
              <a:rPr lang="en-US" altLang="en-US"/>
              <a:t>kumpulan objek</a:t>
            </a:r>
          </a:p>
          <a:p>
            <a:pPr algn="just" eaLnBrk="1" hangingPunct="1"/>
            <a:r>
              <a:rPr lang="en-US" altLang="en-US"/>
              <a:t>Properti : proses, direktori, berkas, dsb</a:t>
            </a:r>
            <a:endParaRPr lang="id-ID" altLang="en-US"/>
          </a:p>
          <a:p>
            <a:pPr algn="just" eaLnBrk="1" hangingPunct="1"/>
            <a:r>
              <a:rPr lang="id-ID" altLang="en-US"/>
              <a:t>Contoh sistem operasi : Amoeba, Eden, X-Kernel, Windows 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id-ID" altLang="en-US"/>
              <a:t>Sistem Berorientasi Objek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47725" y="2514600"/>
            <a:ext cx="7762875" cy="3530600"/>
          </a:xfrm>
        </p:spPr>
        <p:txBody>
          <a:bodyPr/>
          <a:lstStyle/>
          <a:p>
            <a:r>
              <a:rPr lang="id-ID" altLang="en-US" sz="2000"/>
              <a:t>Keuntungan :</a:t>
            </a:r>
          </a:p>
          <a:p>
            <a:pPr lvl="1"/>
            <a:r>
              <a:rPr lang="id-ID" altLang="en-US" sz="1800"/>
              <a:t>Terstruktur dan memisahkan antara layanan yang disediakan dan implementasinya.</a:t>
            </a:r>
          </a:p>
          <a:p>
            <a:r>
              <a:rPr lang="id-ID" altLang="en-US" sz="2000"/>
              <a:t>Kerugian :</a:t>
            </a:r>
          </a:p>
          <a:p>
            <a:pPr lvl="1"/>
            <a:r>
              <a:rPr lang="id-ID" altLang="en-US" sz="1800"/>
              <a:t>Sistem operasi MS Windows NT telah mengadopsi beberapa teknologi berorientasi objek tetapi belum keseluruhan.</a:t>
            </a:r>
          </a:p>
          <a:p>
            <a:endParaRPr lang="id-ID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id-ID" altLang="en-US"/>
              <a:t>Sistem Berorientasi Objek</a:t>
            </a: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9688" y="1905000"/>
            <a:ext cx="3821112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115300" cy="4114800"/>
          </a:xfrm>
        </p:spPr>
        <p:txBody>
          <a:bodyPr rtlCol="0">
            <a:normAutofit fontScale="85000"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id-ID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Generasi I (1945-1955) : Vaccum Tubes dan Plugboard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Mesin berukuran besar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Terdiri dari ribuan transistor berukuran besar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Pengoperasian mesin dilakukan dengan sebuah plugboard yang sudah dirancang oleh programmer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Masalah-masalah yang diselesaikan berupa perhitungan-perhitungan yang berurutan (misalnya tabel sinus)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kartu plong pada pertengahan 1950 untuk membuat program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74320" algn="just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ENIAC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288" y="2209800"/>
            <a:ext cx="75438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Generasi II (1955-1965) : Transistor dan batch system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 mulai diproduksi untuk keperluan komersil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Dikenal pengolahan dengan system batch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Mempermudahkan tugas operator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0866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15300" cy="4525963"/>
          </a:xfrm>
        </p:spPr>
        <p:txBody>
          <a:bodyPr/>
          <a:lstStyle/>
          <a:p>
            <a:pPr algn="just" eaLnBrk="1" hangingPunct="1"/>
            <a:r>
              <a:rPr lang="id-ID" altLang="en-US" sz="3200" b="1"/>
              <a:t>Generasi III (1965-1980) : IC dan Multiprogramming</a:t>
            </a:r>
            <a:endParaRPr lang="en-US" altLang="en-US" sz="3200"/>
          </a:p>
          <a:p>
            <a:pPr lvl="1" algn="just" eaLnBrk="1" hangingPunct="1"/>
            <a:r>
              <a:rPr lang="id-ID" altLang="en-US" sz="2400"/>
              <a:t>Digunakan integrated circuit untuk merancang hardware</a:t>
            </a:r>
            <a:endParaRPr lang="en-US" altLang="en-US" sz="2400"/>
          </a:p>
          <a:p>
            <a:pPr lvl="1" algn="just" eaLnBrk="1" hangingPunct="1"/>
            <a:r>
              <a:rPr lang="id-ID" altLang="en-US" sz="2400"/>
              <a:t>Dikenal multiprogramming yang mengerjakan banyak job dalam satu memory dan waktu yang sama</a:t>
            </a:r>
          </a:p>
          <a:p>
            <a:pPr lvl="1" algn="just" eaLnBrk="1" hangingPunct="1"/>
            <a:r>
              <a:rPr lang="id-ID" altLang="en-US" sz="2400"/>
              <a:t>Dikenal Spooling (simultaneous peripheral operation on-line), sistem antrian untuk job-job yang harus dikerjakan</a:t>
            </a:r>
            <a:endParaRPr lang="en-US" altLang="en-US" sz="2400"/>
          </a:p>
          <a:p>
            <a:pPr algn="just" eaLnBrk="1" hangingPunct="1"/>
            <a:endParaRPr lang="en-US" altLang="en-US" sz="3200"/>
          </a:p>
          <a:p>
            <a:pPr algn="just" eaLnBrk="1" hangingPunct="1"/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1054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Layanan yang diberikan oleh SO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Pengaksesan sistem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 sistem publik atau shared system, OS mengendalikan pengaksesan resources secarakeseluruhan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Deteksi dan memberi tanggapan thd kesalahan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memberi tanggapan thd kondisi kesalahan, dg dampak terkecil bagi aplikasi2 yg sdgberjalan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Akunting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Mengumpulkan data statistik penggunaan beragam resources dan memonitor parameterkinerja.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 sz="3600"/>
              <a:t>Uniprogramming vs Multiprogramming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Uniprogramming </a:t>
            </a:r>
            <a:r>
              <a:rPr lang="en-US" altLang="en-US">
                <a:sym typeface="Wingdings" charset="2"/>
              </a:rPr>
              <a:t> </a:t>
            </a:r>
            <a:r>
              <a:rPr lang="en-US" altLang="en-US"/>
              <a:t>Processor must wait for I/O instruction to complete before preceding</a:t>
            </a:r>
          </a:p>
          <a:p>
            <a:pPr algn="just" eaLnBrk="1" hangingPunct="1"/>
            <a:endParaRPr lang="en-US" altLang="en-US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0184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Uniprogramming vs Multiprogramming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Multiprogramming </a:t>
            </a:r>
            <a:r>
              <a:rPr lang="en-US" altLang="en-US">
                <a:sym typeface="Wingdings" charset="2"/>
              </a:rPr>
              <a:t> When one job needs to wait for I/O, theprocessor can switch to the other job</a:t>
            </a:r>
            <a:endParaRPr lang="en-US" altLang="en-US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7358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Uniprogramming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Multiprogramming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788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Generasi IV (1980-1990) : PC</a:t>
            </a:r>
            <a:endParaRPr lang="en-US" sz="36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LSI (large scale IC)</a:t>
            </a:r>
            <a:endParaRPr lang="en-US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 mengacu pada user friendly (mudah digunakan)</a:t>
            </a:r>
            <a:endParaRPr lang="en-US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Dikenal network operation system dan distributed operating system</a:t>
            </a:r>
            <a:endParaRPr lang="en-US" sz="2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Sejarah Sistem Operasi</a:t>
            </a:r>
            <a:endParaRPr lang="en-US" altLang="en-US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670800" cy="4140200"/>
          </a:xfrm>
        </p:spPr>
        <p:txBody>
          <a:bodyPr/>
          <a:lstStyle/>
          <a:p>
            <a:pPr algn="just" eaLnBrk="1" hangingPunct="1"/>
            <a:r>
              <a:rPr lang="id-ID" altLang="en-US" sz="2400" b="1"/>
              <a:t>Generasi V (1990-      ) : RISC, VLSI</a:t>
            </a:r>
            <a:endParaRPr lang="en-US" altLang="en-US" sz="2400"/>
          </a:p>
          <a:p>
            <a:pPr lvl="1" algn="just" eaLnBrk="1" hangingPunct="1"/>
            <a:r>
              <a:rPr lang="id-ID" altLang="en-US" sz="2000"/>
              <a:t>Menyederhanakan set instruksi</a:t>
            </a:r>
            <a:endParaRPr lang="en-US" altLang="en-US" sz="2000"/>
          </a:p>
          <a:p>
            <a:pPr lvl="1" algn="just" eaLnBrk="1" hangingPunct="1"/>
            <a:r>
              <a:rPr lang="id-ID" altLang="en-US" sz="2000"/>
              <a:t>Pengembangan kecepatan proses melalui VLSI (very large scale IC)</a:t>
            </a:r>
          </a:p>
          <a:p>
            <a:pPr lvl="1" algn="just" eaLnBrk="1" hangingPunct="1"/>
            <a:r>
              <a:rPr lang="id-ID" altLang="en-US" sz="2000" b="1"/>
              <a:t>Very-large-scale integration</a:t>
            </a:r>
            <a:r>
              <a:rPr lang="id-ID" altLang="en-US" sz="2000"/>
              <a:t> (</a:t>
            </a:r>
            <a:r>
              <a:rPr lang="id-ID" altLang="en-US" sz="2000" b="1"/>
              <a:t>VLSI</a:t>
            </a:r>
            <a:r>
              <a:rPr lang="id-ID" altLang="en-US" sz="2000"/>
              <a:t>) is the process of creating an </a:t>
            </a:r>
            <a:r>
              <a:rPr lang="id-ID" altLang="en-US" sz="2000">
                <a:hlinkClick r:id="rId2" tooltip="Integrated circuit"/>
              </a:rPr>
              <a:t>integrated circuit</a:t>
            </a:r>
            <a:r>
              <a:rPr lang="id-ID" altLang="en-US" sz="2000"/>
              <a:t> (IC) by combining thousands of </a:t>
            </a:r>
            <a:r>
              <a:rPr lang="id-ID" altLang="en-US" sz="2000">
                <a:hlinkClick r:id="rId3" tooltip="Transistors"/>
              </a:rPr>
              <a:t>transistors</a:t>
            </a:r>
            <a:r>
              <a:rPr lang="id-ID" altLang="en-US" sz="2000"/>
              <a:t> into a single chip. VLSI began in the 1970s when complex </a:t>
            </a:r>
            <a:r>
              <a:rPr lang="id-ID" altLang="en-US" sz="2000">
                <a:hlinkClick r:id="rId4" tooltip="Semiconductor"/>
              </a:rPr>
              <a:t>semiconductor</a:t>
            </a:r>
            <a:r>
              <a:rPr lang="id-ID" altLang="en-US" sz="2000"/>
              <a:t> and </a:t>
            </a:r>
            <a:r>
              <a:rPr lang="id-ID" altLang="en-US" sz="2000">
                <a:hlinkClick r:id="rId5" tooltip="Communication"/>
              </a:rPr>
              <a:t>communication</a:t>
            </a:r>
            <a:r>
              <a:rPr lang="id-ID" altLang="en-US" sz="2000"/>
              <a:t> technologies were being developed. The </a:t>
            </a:r>
            <a:r>
              <a:rPr lang="id-ID" altLang="en-US" sz="2000">
                <a:hlinkClick r:id="rId6" tooltip="Microprocessor"/>
              </a:rPr>
              <a:t>microprocessor</a:t>
            </a:r>
            <a:r>
              <a:rPr lang="id-ID" altLang="en-US" sz="2000"/>
              <a:t> is a VLSI device (wikipedia)</a:t>
            </a:r>
            <a:endParaRPr lang="en-US" altLang="en-US" sz="2000"/>
          </a:p>
        </p:txBody>
      </p:sp>
      <p:pic>
        <p:nvPicPr>
          <p:cNvPr id="53251" name="Picture 5" descr="http://techupdates.in/wp-content/uploads/2014/07/Very-Large-Scale-Integration-technology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82700"/>
            <a:ext cx="2200275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Fungsi Minor Sistem Operasi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 antarmuka untuk pemakai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Memungkinkan pemakaian bersama perangkat keras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Memungkinkan pemakaian data secara bersama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Mencegah pengguna2 saling mengganggu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Menjadwalkan pemakaian sumber daya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 fasilitas I/O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Memulihkan kesalahan - kesalahan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Menghitung penggunaan sumber daya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Mengorganisasi data agar aman dan cepat diakses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Menangani komunikasi jaringan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Arsitektur sistem operasi</a:t>
            </a:r>
            <a:endParaRPr lang="en-US" alt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Arsitektur sistem operasi antara lain :</a:t>
            </a:r>
            <a:endParaRPr lang="en-US" altLang="en-US"/>
          </a:p>
          <a:p>
            <a:pPr lvl="1" eaLnBrk="1" hangingPunct="1"/>
            <a:r>
              <a:rPr lang="id-ID" altLang="en-US"/>
              <a:t>Sistem monolitik</a:t>
            </a:r>
            <a:endParaRPr lang="en-US" altLang="en-US"/>
          </a:p>
          <a:p>
            <a:pPr lvl="1" eaLnBrk="1" hangingPunct="1"/>
            <a:r>
              <a:rPr lang="id-ID" altLang="en-US"/>
              <a:t>Sistem berlapis</a:t>
            </a:r>
            <a:endParaRPr lang="en-US" altLang="en-US"/>
          </a:p>
          <a:p>
            <a:pPr lvl="1" eaLnBrk="1" hangingPunct="1"/>
            <a:r>
              <a:rPr lang="id-ID" altLang="en-US"/>
              <a:t>Sistem </a:t>
            </a:r>
            <a:r>
              <a:rPr lang="id-ID" altLang="en-US" i="1"/>
              <a:t>client / server</a:t>
            </a:r>
            <a:endParaRPr lang="en-US" altLang="en-US"/>
          </a:p>
          <a:p>
            <a:pPr lvl="1" eaLnBrk="1" hangingPunct="1"/>
            <a:r>
              <a:rPr lang="id-ID" altLang="en-US"/>
              <a:t>Sistem mesin maya</a:t>
            </a:r>
            <a:endParaRPr lang="en-US" altLang="en-US"/>
          </a:p>
          <a:p>
            <a:pPr lvl="1" eaLnBrk="1" hangingPunct="1"/>
            <a:r>
              <a:rPr lang="id-ID" altLang="en-US"/>
              <a:t>Sistem berorientasi objek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Monolitik</a:t>
            </a:r>
            <a:endParaRPr lang="en-US" altLang="en-US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Sistem operasi sebagai kumpulan prosedur bahwa prosedur-prosedur di dalamnya dapat saling memanggil apabila perlu.</a:t>
            </a:r>
          </a:p>
          <a:p>
            <a:pPr algn="just" eaLnBrk="1" hangingPunct="1"/>
            <a:r>
              <a:rPr lang="id-ID" altLang="en-US"/>
              <a:t>Contoh sistem operasi : Unix.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Monolitik</a:t>
            </a:r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Ciri-ciri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sbg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kumpulan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prosedur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memanggil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berisi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Seluruh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ruang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alamat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Kelemahan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(-)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Pengujian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penghilangan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sulit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dipisahkan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dandilokalisasi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Sulit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pengamanan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fleksibel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menjalankan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kernel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monolitik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bagian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kernel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menyebabkan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seluruh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Keunggulan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(+)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sgt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berstruktur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monolitik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namun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berlapis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(modular)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loadable kernel modules</a:t>
            </a:r>
          </a:p>
          <a:p>
            <a:pPr marL="960120" lvl="2" algn="just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id-ID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adalah suatu perangkat lunak yang menjadi bagian utama dari sebuah sistem operasi.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Tugasnya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melayani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bermacam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mengakses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/>
              <a:t>Sistem Monolitik</a:t>
            </a:r>
            <a:endParaRPr lang="en-US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85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id-ID" altLang="en-US"/>
              <a:t>Sistem Monolitik</a:t>
            </a:r>
          </a:p>
        </p:txBody>
      </p:sp>
      <p:pic>
        <p:nvPicPr>
          <p:cNvPr id="276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1148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524</TotalTime>
  <Words>962</Words>
  <Application>Microsoft Macintosh PowerPoint</Application>
  <PresentationFormat>On-screen Show (4:3)</PresentationFormat>
  <Paragraphs>146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Century Gothic</vt:lpstr>
      <vt:lpstr>Wingdings</vt:lpstr>
      <vt:lpstr>Wingdings 2</vt:lpstr>
      <vt:lpstr>Wingdings 3</vt:lpstr>
      <vt:lpstr>Arial</vt:lpstr>
      <vt:lpstr>Ion Boardroom</vt:lpstr>
      <vt:lpstr>SISTEM OPERASI PERTEMUAN 4</vt:lpstr>
      <vt:lpstr>Layanan yang diberikan oleh SO</vt:lpstr>
      <vt:lpstr>Layanan yang diberikan oleh SO</vt:lpstr>
      <vt:lpstr>Fungsi Minor Sistem Operasi</vt:lpstr>
      <vt:lpstr>Arsitektur sistem operasi</vt:lpstr>
      <vt:lpstr>Sistem Monolitik</vt:lpstr>
      <vt:lpstr>Sistem Monolitik</vt:lpstr>
      <vt:lpstr>Sistem Monolitik</vt:lpstr>
      <vt:lpstr>Sistem Monolitik</vt:lpstr>
      <vt:lpstr>Sistem Berlapis</vt:lpstr>
      <vt:lpstr>Sistem Berlapis</vt:lpstr>
      <vt:lpstr>Sistem Berlapis</vt:lpstr>
      <vt:lpstr>Sistem Berlapis</vt:lpstr>
      <vt:lpstr>Sistem Client Server</vt:lpstr>
      <vt:lpstr>Sistem Client Server</vt:lpstr>
      <vt:lpstr>Sistem Client Server</vt:lpstr>
      <vt:lpstr>Sistem Mesin Maya</vt:lpstr>
      <vt:lpstr>Sistem Mesin Maya</vt:lpstr>
      <vt:lpstr>Sistem Mesin Maya</vt:lpstr>
      <vt:lpstr>Sistem Mesin Maya</vt:lpstr>
      <vt:lpstr>Sistem Berorientasi Objek</vt:lpstr>
      <vt:lpstr>Sistem Berorientasi Objek</vt:lpstr>
      <vt:lpstr>Sistem Berorientasi Objek</vt:lpstr>
      <vt:lpstr>Sejarah Sistem Operasi</vt:lpstr>
      <vt:lpstr>Sejarah Sistem Operasi</vt:lpstr>
      <vt:lpstr>Sejarah Sistem Operasi</vt:lpstr>
      <vt:lpstr>Sejarah Sistem Operasi</vt:lpstr>
      <vt:lpstr>Sejarah Sistem Operasi</vt:lpstr>
      <vt:lpstr>Sejarah Sistem Operasi</vt:lpstr>
      <vt:lpstr>Uniprogramming vs Multiprogramming</vt:lpstr>
      <vt:lpstr>Uniprogramming vs Multiprogramming</vt:lpstr>
      <vt:lpstr>Uniprogramming vs Multiprogramming</vt:lpstr>
      <vt:lpstr>Sejarah Sistem Operasi</vt:lpstr>
      <vt:lpstr>Sejarah Sistem Operasi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 PERTEMUAN 3</dc:title>
  <dc:creator>Tri Listyorini</dc:creator>
  <cp:lastModifiedBy>Tri Listyorini</cp:lastModifiedBy>
  <cp:revision>58</cp:revision>
  <dcterms:created xsi:type="dcterms:W3CDTF">2012-09-16T04:43:35Z</dcterms:created>
  <dcterms:modified xsi:type="dcterms:W3CDTF">2018-11-02T13:50:13Z</dcterms:modified>
</cp:coreProperties>
</file>