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4180" r:id="rId1"/>
  </p:sldMasterIdLst>
  <p:notesMasterIdLst>
    <p:notesMasterId r:id="rId28"/>
  </p:notesMasterIdLst>
  <p:sldIdLst>
    <p:sldId id="302" r:id="rId2"/>
    <p:sldId id="278" r:id="rId3"/>
    <p:sldId id="277" r:id="rId4"/>
    <p:sldId id="285" r:id="rId5"/>
    <p:sldId id="284" r:id="rId6"/>
    <p:sldId id="283" r:id="rId7"/>
    <p:sldId id="282" r:id="rId8"/>
    <p:sldId id="281" r:id="rId9"/>
    <p:sldId id="280" r:id="rId10"/>
    <p:sldId id="279" r:id="rId11"/>
    <p:sldId id="290" r:id="rId12"/>
    <p:sldId id="289" r:id="rId13"/>
    <p:sldId id="288" r:id="rId14"/>
    <p:sldId id="287" r:id="rId15"/>
    <p:sldId id="286" r:id="rId16"/>
    <p:sldId id="276" r:id="rId17"/>
    <p:sldId id="296" r:id="rId18"/>
    <p:sldId id="295" r:id="rId19"/>
    <p:sldId id="294" r:id="rId20"/>
    <p:sldId id="293" r:id="rId21"/>
    <p:sldId id="292" r:id="rId22"/>
    <p:sldId id="291" r:id="rId23"/>
    <p:sldId id="297" r:id="rId24"/>
    <p:sldId id="298" r:id="rId25"/>
    <p:sldId id="301" r:id="rId26"/>
    <p:sldId id="300" r:id="rId27"/>
  </p:sldIdLst>
  <p:sldSz cx="9144000" cy="6858000" type="screen4x3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2574"/>
  </p:normalViewPr>
  <p:slideViewPr>
    <p:cSldViewPr>
      <p:cViewPr varScale="1">
        <p:scale>
          <a:sx n="92" d="100"/>
          <a:sy n="92" d="100"/>
        </p:scale>
        <p:origin x="2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834C50-2588-4342-96CC-919C9FEE8D4C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ACADC2-59F2-D34D-8490-F26EBC96424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7776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A2A9743F-7637-F841-BE7C-C86115BB332A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939CD16-C5FC-D34F-A624-C6BCD57BB6E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246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7A878-D799-AB4D-801A-1BD42115987D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15A0DD4-17FF-4142-96ED-AB7B3290ADD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1698C-CF35-AF42-BBA4-AA6F76C7A2F2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353DAE7-89D9-944A-B16E-0F223516CB6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113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ea typeface="Arial" charset="0"/>
                <a:cs typeface="Arial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ea typeface="Arial" charset="0"/>
                <a:cs typeface="Arial" charset="0"/>
              </a:rPr>
              <a:t>”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260AA-3909-5E40-82FD-2494B07536A6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94FF5DC-F84F-1548-B46E-97B09E99767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23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147483646 h 9621"/>
                <a:gd name="T4" fmla="*/ 0 w 10000"/>
                <a:gd name="T5" fmla="*/ 2147483646 h 9621"/>
                <a:gd name="T6" fmla="*/ 0 w 10000"/>
                <a:gd name="T7" fmla="*/ 2147483646 h 9621"/>
                <a:gd name="T8" fmla="*/ 2147483646 w 10000"/>
                <a:gd name="T9" fmla="*/ 2147483646 h 9621"/>
                <a:gd name="T10" fmla="*/ 2147483646 w 10000"/>
                <a:gd name="T11" fmla="*/ 2147483646 h 9621"/>
                <a:gd name="T12" fmla="*/ 2147483646 w 10000"/>
                <a:gd name="T13" fmla="*/ 2147483646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2147483646 h 9621"/>
                <a:gd name="T20" fmla="*/ 2147483646 w 10000"/>
                <a:gd name="T21" fmla="*/ 2147483646 h 9621"/>
                <a:gd name="T22" fmla="*/ 2147483646 w 10000"/>
                <a:gd name="T23" fmla="*/ 2147483646 h 9621"/>
                <a:gd name="T24" fmla="*/ 2147483646 w 10000"/>
                <a:gd name="T25" fmla="*/ 2147483646 h 9621"/>
                <a:gd name="T26" fmla="*/ 2147483646 w 10000"/>
                <a:gd name="T27" fmla="*/ 2147483646 h 9621"/>
                <a:gd name="T28" fmla="*/ 2147483646 w 10000"/>
                <a:gd name="T29" fmla="*/ 2147483646 h 9621"/>
                <a:gd name="T30" fmla="*/ 2147483646 w 10000"/>
                <a:gd name="T31" fmla="*/ 2147483646 h 9621"/>
                <a:gd name="T32" fmla="*/ 2147483646 w 10000"/>
                <a:gd name="T33" fmla="*/ 2147483646 h 9621"/>
                <a:gd name="T34" fmla="*/ 2147483646 w 10000"/>
                <a:gd name="T35" fmla="*/ 2147483646 h 9621"/>
                <a:gd name="T36" fmla="*/ 2147483646 w 10000"/>
                <a:gd name="T37" fmla="*/ 2147483646 h 9621"/>
                <a:gd name="T38" fmla="*/ 2147483646 w 10000"/>
                <a:gd name="T39" fmla="*/ 2147483646 h 9621"/>
                <a:gd name="T40" fmla="*/ 2147483646 w 10000"/>
                <a:gd name="T41" fmla="*/ 2147483646 h 9621"/>
                <a:gd name="T42" fmla="*/ 2147483646 w 10000"/>
                <a:gd name="T43" fmla="*/ 2147483646 h 9621"/>
                <a:gd name="T44" fmla="*/ 2147483646 w 10000"/>
                <a:gd name="T45" fmla="*/ 2147483646 h 9621"/>
                <a:gd name="T46" fmla="*/ 2147483646 w 10000"/>
                <a:gd name="T47" fmla="*/ 2147483646 h 9621"/>
                <a:gd name="T48" fmla="*/ 2147483646 w 10000"/>
                <a:gd name="T49" fmla="*/ 2147483646 h 9621"/>
                <a:gd name="T50" fmla="*/ 2147483646 w 10000"/>
                <a:gd name="T51" fmla="*/ 2147483646 h 9621"/>
                <a:gd name="T52" fmla="*/ 2147483646 w 10000"/>
                <a:gd name="T53" fmla="*/ 2147483646 h 9621"/>
                <a:gd name="T54" fmla="*/ 2147483646 w 10000"/>
                <a:gd name="T55" fmla="*/ 2147483646 h 9621"/>
                <a:gd name="T56" fmla="*/ 2147483646 w 10000"/>
                <a:gd name="T57" fmla="*/ 2147483646 h 9621"/>
                <a:gd name="T58" fmla="*/ 2147483646 w 10000"/>
                <a:gd name="T59" fmla="*/ 2147483646 h 9621"/>
                <a:gd name="T60" fmla="*/ 2147483646 w 10000"/>
                <a:gd name="T61" fmla="*/ 2147483646 h 9621"/>
                <a:gd name="T62" fmla="*/ 2147483646 w 10000"/>
                <a:gd name="T63" fmla="*/ 2147483646 h 9621"/>
                <a:gd name="T64" fmla="*/ 2147483646 w 10000"/>
                <a:gd name="T65" fmla="*/ 214748364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1124-7596-1744-926E-E3F70CCD37C0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023D6E1-046C-6741-AB0A-FE08D226C19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42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F9DBB-6B31-C946-B6F7-CFF7261C08E9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D2B5D08-8DA2-B349-97B5-042EEF12679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163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39426-0FE9-FF4E-A128-CE5ED6A82811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C75E534-3ACE-7246-B8CA-80247F9AB2C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525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469E7-9F45-8545-BA1F-D0E57246ACD5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099C689-B861-514E-98EB-5DD3A1BA16C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2050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5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2147483646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2147483646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2147483646 h 2752"/>
              <a:gd name="T20" fmla="*/ 2147483646 w 4960"/>
              <a:gd name="T21" fmla="*/ 2147483646 h 2752"/>
              <a:gd name="T22" fmla="*/ 2147483646 w 4960"/>
              <a:gd name="T23" fmla="*/ 2147483646 h 2752"/>
              <a:gd name="T24" fmla="*/ 2147483646 w 4960"/>
              <a:gd name="T25" fmla="*/ 2147483646 h 2752"/>
              <a:gd name="T26" fmla="*/ 2147483646 w 4960"/>
              <a:gd name="T27" fmla="*/ 2147483646 h 2752"/>
              <a:gd name="T28" fmla="*/ 2147483646 w 4960"/>
              <a:gd name="T29" fmla="*/ 2147483646 h 2752"/>
              <a:gd name="T30" fmla="*/ 2147483646 w 4960"/>
              <a:gd name="T31" fmla="*/ 2147483646 h 2752"/>
              <a:gd name="T32" fmla="*/ 2147483646 w 4960"/>
              <a:gd name="T33" fmla="*/ 2147483646 h 2752"/>
              <a:gd name="T34" fmla="*/ 2147483646 w 4960"/>
              <a:gd name="T35" fmla="*/ 2147483646 h 2752"/>
              <a:gd name="T36" fmla="*/ 2147483646 w 4960"/>
              <a:gd name="T37" fmla="*/ 2147483646 h 2752"/>
              <a:gd name="T38" fmla="*/ 2147483646 w 4960"/>
              <a:gd name="T39" fmla="*/ 2147483646 h 2752"/>
              <a:gd name="T40" fmla="*/ 2147483646 w 4960"/>
              <a:gd name="T41" fmla="*/ 2147483646 h 2752"/>
              <a:gd name="T42" fmla="*/ 2147483646 w 4960"/>
              <a:gd name="T43" fmla="*/ 2147483646 h 2752"/>
              <a:gd name="T44" fmla="*/ 2147483646 w 4960"/>
              <a:gd name="T45" fmla="*/ 2147483646 h 2752"/>
              <a:gd name="T46" fmla="*/ 2147483646 w 4960"/>
              <a:gd name="T47" fmla="*/ 2147483646 h 2752"/>
              <a:gd name="T48" fmla="*/ 2147483646 w 4960"/>
              <a:gd name="T49" fmla="*/ 2147483646 h 2752"/>
              <a:gd name="T50" fmla="*/ 2147483646 w 4960"/>
              <a:gd name="T51" fmla="*/ 2147483646 h 2752"/>
              <a:gd name="T52" fmla="*/ 2147483646 w 4960"/>
              <a:gd name="T53" fmla="*/ 2147483646 h 2752"/>
              <a:gd name="T54" fmla="*/ 2147483646 w 4960"/>
              <a:gd name="T55" fmla="*/ 2147483646 h 2752"/>
              <a:gd name="T56" fmla="*/ 2147483646 w 4960"/>
              <a:gd name="T57" fmla="*/ 2147483646 h 2752"/>
              <a:gd name="T58" fmla="*/ 2147483646 w 4960"/>
              <a:gd name="T59" fmla="*/ 2147483646 h 2752"/>
              <a:gd name="T60" fmla="*/ 2147483646 w 4960"/>
              <a:gd name="T61" fmla="*/ 2147483646 h 2752"/>
              <a:gd name="T62" fmla="*/ 2147483646 w 4960"/>
              <a:gd name="T63" fmla="*/ 2147483646 h 2752"/>
              <a:gd name="T64" fmla="*/ 2147483646 w 4960"/>
              <a:gd name="T65" fmla="*/ 214748364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2147483646 w 5760"/>
              <a:gd name="T13" fmla="*/ 2147483646 h 4320"/>
              <a:gd name="T14" fmla="*/ 2147483646 w 5760"/>
              <a:gd name="T15" fmla="*/ 2147483646 h 4320"/>
              <a:gd name="T16" fmla="*/ 2147483646 w 5760"/>
              <a:gd name="T17" fmla="*/ 2147483646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1A6F2-5EDA-0B48-B585-24C0B6A4F9C4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B979770-C7B5-2B4C-85A3-64E62D96449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141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4DF96-CC87-034B-9CEE-FCF07C0731C9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1EEA-B627-B44C-81E1-C6C4D0F267A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77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7021A-A261-D94C-BD7C-A02D619FAC5A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5321858-C39E-E84C-9D11-2680C64C6E3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476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9BB36-560F-1844-911C-BA30B34520A6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6F1AB-76E2-4944-BA43-BD2249EF57B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5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7CCA-C20E-B140-8586-6B59A1DCC3B2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89845-251D-5745-AAD8-DE2FCDEE1E0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5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68407-97D9-D24B-959D-545BF4151F89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D0353-0561-B646-B40F-4E898B4FE88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3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34293-9050-C143-810D-E8A1AF1CF99F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342A9FA2-1B5B-1540-B714-AFBB3F0F97D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645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C9D10-0DF9-7241-BBAB-5C5B12A19B8C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D47934D9-07BF-4546-B399-5C519B1C169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34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BD153-36FF-1B4E-8A80-3DD94A9AA8D9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6BFE7A67-D387-704B-952B-C920F97C0DE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966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2147483646 w 10000"/>
                <a:gd name="T1" fmla="*/ 2147483646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2147483646 h 5291"/>
                <a:gd name="T10" fmla="*/ 2147483646 w 10000"/>
                <a:gd name="T11" fmla="*/ 2147483646 h 5291"/>
                <a:gd name="T12" fmla="*/ 2147483646 w 10000"/>
                <a:gd name="T13" fmla="*/ 2147483646 h 5291"/>
                <a:gd name="T14" fmla="*/ 2147483646 w 10000"/>
                <a:gd name="T15" fmla="*/ 2147483646 h 5291"/>
                <a:gd name="T16" fmla="*/ 2147483646 w 10000"/>
                <a:gd name="T17" fmla="*/ 2147483646 h 5291"/>
                <a:gd name="T18" fmla="*/ 2147483646 w 10000"/>
                <a:gd name="T19" fmla="*/ 2147483646 h 5291"/>
                <a:gd name="T20" fmla="*/ 2147483646 w 10000"/>
                <a:gd name="T21" fmla="*/ 2147483646 h 5291"/>
                <a:gd name="T22" fmla="*/ 2147483646 w 10000"/>
                <a:gd name="T23" fmla="*/ 2147483646 h 5291"/>
                <a:gd name="T24" fmla="*/ 2147483646 w 10000"/>
                <a:gd name="T25" fmla="*/ 2147483646 h 5291"/>
                <a:gd name="T26" fmla="*/ 2147483646 w 10000"/>
                <a:gd name="T27" fmla="*/ 2147483646 h 5291"/>
                <a:gd name="T28" fmla="*/ 2147483646 w 10000"/>
                <a:gd name="T29" fmla="*/ 2147483646 h 5291"/>
                <a:gd name="T30" fmla="*/ 2147483646 w 10000"/>
                <a:gd name="T31" fmla="*/ 2147483646 h 5291"/>
                <a:gd name="T32" fmla="*/ 2147483646 w 10000"/>
                <a:gd name="T33" fmla="*/ 2147483646 h 5291"/>
                <a:gd name="T34" fmla="*/ 2147483646 w 10000"/>
                <a:gd name="T35" fmla="*/ 2147483646 h 5291"/>
                <a:gd name="T36" fmla="*/ 2147483646 w 10000"/>
                <a:gd name="T37" fmla="*/ 2147483646 h 5291"/>
                <a:gd name="T38" fmla="*/ 2147483646 w 10000"/>
                <a:gd name="T39" fmla="*/ 2147483646 h 5291"/>
                <a:gd name="T40" fmla="*/ 2147483646 w 10000"/>
                <a:gd name="T41" fmla="*/ 2147483646 h 5291"/>
                <a:gd name="T42" fmla="*/ 2147483646 w 10000"/>
                <a:gd name="T43" fmla="*/ 2147483646 h 5291"/>
                <a:gd name="T44" fmla="*/ 2147483646 w 10000"/>
                <a:gd name="T45" fmla="*/ 2147483646 h 5291"/>
                <a:gd name="T46" fmla="*/ 2147483646 w 10000"/>
                <a:gd name="T47" fmla="*/ 2147483646 h 5291"/>
                <a:gd name="T48" fmla="*/ 2147483646 w 10000"/>
                <a:gd name="T49" fmla="*/ 2147483646 h 5291"/>
                <a:gd name="T50" fmla="*/ 2147483646 w 10000"/>
                <a:gd name="T51" fmla="*/ 2147483646 h 5291"/>
                <a:gd name="T52" fmla="*/ 2147483646 w 10000"/>
                <a:gd name="T53" fmla="*/ 2147483646 h 5291"/>
                <a:gd name="T54" fmla="*/ 2147483646 w 10000"/>
                <a:gd name="T55" fmla="*/ 2147483646 h 5291"/>
                <a:gd name="T56" fmla="*/ 2147483646 w 10000"/>
                <a:gd name="T57" fmla="*/ 2147483646 h 5291"/>
                <a:gd name="T58" fmla="*/ 2147483646 w 10000"/>
                <a:gd name="T59" fmla="*/ 2147483646 h 5291"/>
                <a:gd name="T60" fmla="*/ 2147483646 w 10000"/>
                <a:gd name="T61" fmla="*/ 2147483646 h 5291"/>
                <a:gd name="T62" fmla="*/ 2147483646 w 10000"/>
                <a:gd name="T63" fmla="*/ 2147483646 h 5291"/>
                <a:gd name="T64" fmla="*/ 2147483646 w 10000"/>
                <a:gd name="T65" fmla="*/ 2147483646 h 5291"/>
                <a:gd name="T66" fmla="*/ 2147483646 w 10000"/>
                <a:gd name="T67" fmla="*/ 2147483646 h 5291"/>
                <a:gd name="T68" fmla="*/ 0 w 10000"/>
                <a:gd name="T69" fmla="*/ 2147483646 h 5291"/>
                <a:gd name="T70" fmla="*/ 2147483646 w 10000"/>
                <a:gd name="T71" fmla="*/ 2147483646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2147483646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2147483646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2147483646 h 2752"/>
                <a:gd name="T20" fmla="*/ 2147483646 w 4960"/>
                <a:gd name="T21" fmla="*/ 2147483646 h 2752"/>
                <a:gd name="T22" fmla="*/ 2147483646 w 4960"/>
                <a:gd name="T23" fmla="*/ 2147483646 h 2752"/>
                <a:gd name="T24" fmla="*/ 2147483646 w 4960"/>
                <a:gd name="T25" fmla="*/ 2147483646 h 2752"/>
                <a:gd name="T26" fmla="*/ 2147483646 w 4960"/>
                <a:gd name="T27" fmla="*/ 2147483646 h 2752"/>
                <a:gd name="T28" fmla="*/ 2147483646 w 4960"/>
                <a:gd name="T29" fmla="*/ 2147483646 h 2752"/>
                <a:gd name="T30" fmla="*/ 2147483646 w 4960"/>
                <a:gd name="T31" fmla="*/ 2147483646 h 2752"/>
                <a:gd name="T32" fmla="*/ 2147483646 w 4960"/>
                <a:gd name="T33" fmla="*/ 2147483646 h 2752"/>
                <a:gd name="T34" fmla="*/ 2147483646 w 4960"/>
                <a:gd name="T35" fmla="*/ 2147483646 h 2752"/>
                <a:gd name="T36" fmla="*/ 2147483646 w 4960"/>
                <a:gd name="T37" fmla="*/ 2147483646 h 2752"/>
                <a:gd name="T38" fmla="*/ 2147483646 w 4960"/>
                <a:gd name="T39" fmla="*/ 2147483646 h 2752"/>
                <a:gd name="T40" fmla="*/ 2147483646 w 4960"/>
                <a:gd name="T41" fmla="*/ 2147483646 h 2752"/>
                <a:gd name="T42" fmla="*/ 2147483646 w 4960"/>
                <a:gd name="T43" fmla="*/ 2147483646 h 2752"/>
                <a:gd name="T44" fmla="*/ 2147483646 w 4960"/>
                <a:gd name="T45" fmla="*/ 2147483646 h 2752"/>
                <a:gd name="T46" fmla="*/ 2147483646 w 4960"/>
                <a:gd name="T47" fmla="*/ 2147483646 h 2752"/>
                <a:gd name="T48" fmla="*/ 2147483646 w 4960"/>
                <a:gd name="T49" fmla="*/ 2147483646 h 2752"/>
                <a:gd name="T50" fmla="*/ 2147483646 w 4960"/>
                <a:gd name="T51" fmla="*/ 2147483646 h 2752"/>
                <a:gd name="T52" fmla="*/ 2147483646 w 4960"/>
                <a:gd name="T53" fmla="*/ 2147483646 h 2752"/>
                <a:gd name="T54" fmla="*/ 2147483646 w 4960"/>
                <a:gd name="T55" fmla="*/ 2147483646 h 2752"/>
                <a:gd name="T56" fmla="*/ 2147483646 w 4960"/>
                <a:gd name="T57" fmla="*/ 2147483646 h 2752"/>
                <a:gd name="T58" fmla="*/ 2147483646 w 4960"/>
                <a:gd name="T59" fmla="*/ 2147483646 h 2752"/>
                <a:gd name="T60" fmla="*/ 2147483646 w 4960"/>
                <a:gd name="T61" fmla="*/ 2147483646 h 2752"/>
                <a:gd name="T62" fmla="*/ 2147483646 w 4960"/>
                <a:gd name="T63" fmla="*/ 2147483646 h 2752"/>
                <a:gd name="T64" fmla="*/ 2147483646 w 4960"/>
                <a:gd name="T65" fmla="*/ 214748364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2147483646 w 5760"/>
                <a:gd name="T13" fmla="*/ 2147483646 h 4320"/>
                <a:gd name="T14" fmla="*/ 2147483646 w 5760"/>
                <a:gd name="T15" fmla="*/ 2147483646 h 4320"/>
                <a:gd name="T16" fmla="*/ 2147483646 w 5760"/>
                <a:gd name="T17" fmla="*/ 2147483646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9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24E5D1-7A18-AE41-A660-C283235F89F7}" type="datetimeFigureOut">
              <a:rPr lang="id-ID"/>
              <a:pPr>
                <a:defRPr/>
              </a:pPr>
              <a:t>02/11/18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9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6940" dir="5400000" rotWithShape="0">
              <a:srgbClr val="00000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hangingPunct="1"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B62476-8484-A64A-BDBF-EBEE2FB783E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1" r:id="rId2"/>
    <p:sldLayoutId id="2147484336" r:id="rId3"/>
    <p:sldLayoutId id="2147484332" r:id="rId4"/>
    <p:sldLayoutId id="2147484333" r:id="rId5"/>
    <p:sldLayoutId id="2147484334" r:id="rId6"/>
    <p:sldLayoutId id="2147484337" r:id="rId7"/>
    <p:sldLayoutId id="2147484338" r:id="rId8"/>
    <p:sldLayoutId id="2147484339" r:id="rId9"/>
    <p:sldLayoutId id="2147484340" r:id="rId10"/>
    <p:sldLayoutId id="2147484341" r:id="rId11"/>
    <p:sldLayoutId id="2147484342" r:id="rId12"/>
    <p:sldLayoutId id="2147484343" r:id="rId13"/>
    <p:sldLayoutId id="2147484344" r:id="rId14"/>
    <p:sldLayoutId id="2147484345" r:id="rId15"/>
    <p:sldLayoutId id="2147484346" r:id="rId16"/>
    <p:sldLayoutId id="2147484347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ctrTitle"/>
          </p:nvPr>
        </p:nvSpPr>
        <p:spPr>
          <a:xfrm>
            <a:off x="1000125" y="428625"/>
            <a:ext cx="7429500" cy="1500188"/>
          </a:xfrm>
        </p:spPr>
        <p:txBody>
          <a:bodyPr/>
          <a:lstStyle/>
          <a:p>
            <a:pPr eaLnBrk="1" hangingPunct="1"/>
            <a:r>
              <a:rPr lang="id-ID" altLang="en-US" sz="4000"/>
              <a:t>SISTEM OPERASI</a:t>
            </a:r>
            <a:br>
              <a:rPr lang="id-ID" altLang="en-US" sz="4000"/>
            </a:br>
            <a:r>
              <a:rPr lang="id-ID" altLang="en-US" sz="4000"/>
              <a:t>PERTEMUAN 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000125" y="3000375"/>
            <a:ext cx="7781925" cy="5826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id-ID" smtClean="0"/>
              <a:t>TRI LISTYORINI, M.Kom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7594600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Diagram State Dasar (tiga keadaan)</a:t>
            </a:r>
            <a:endParaRPr lang="en-US" altLang="en-US" b="1"/>
          </a:p>
        </p:txBody>
      </p:sp>
      <p:sp>
        <p:nvSpPr>
          <p:cNvPr id="4" name="Rounded Rectangle 3"/>
          <p:cNvSpPr/>
          <p:nvPr/>
        </p:nvSpPr>
        <p:spPr>
          <a:xfrm>
            <a:off x="1497013" y="3852863"/>
            <a:ext cx="1857375" cy="78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sz="2800" dirty="0"/>
              <a:t>Ready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854700" y="3852863"/>
            <a:ext cx="1857375" cy="78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sz="2800" dirty="0"/>
              <a:t>Running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640138" y="5710238"/>
            <a:ext cx="1857375" cy="78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sz="2800" dirty="0"/>
              <a:t>Blocked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354388" y="4244975"/>
            <a:ext cx="250031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407988" y="4235450"/>
            <a:ext cx="1089025" cy="95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12075" y="4281488"/>
            <a:ext cx="1089025" cy="95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3"/>
          </p:cNvCxnSpPr>
          <p:nvPr/>
        </p:nvCxnSpPr>
        <p:spPr>
          <a:xfrm rot="5400000">
            <a:off x="5407819" y="4728369"/>
            <a:ext cx="1465263" cy="128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4" idx="2"/>
          </p:cNvCxnSpPr>
          <p:nvPr/>
        </p:nvCxnSpPr>
        <p:spPr>
          <a:xfrm rot="10800000">
            <a:off x="2425700" y="4638675"/>
            <a:ext cx="1214438" cy="14652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0"/>
          </p:cNvCxnSpPr>
          <p:nvPr/>
        </p:nvCxnSpPr>
        <p:spPr>
          <a:xfrm rot="16200000" flipV="1">
            <a:off x="5711825" y="2781300"/>
            <a:ext cx="1071563" cy="10715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068638" y="2781300"/>
            <a:ext cx="2643187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0"/>
          </p:cNvCxnSpPr>
          <p:nvPr/>
        </p:nvCxnSpPr>
        <p:spPr>
          <a:xfrm rot="5400000">
            <a:off x="2211387" y="2995613"/>
            <a:ext cx="1071563" cy="642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TextBox 27"/>
          <p:cNvSpPr txBox="1">
            <a:spLocks noChangeArrowheads="1"/>
          </p:cNvSpPr>
          <p:nvPr/>
        </p:nvSpPr>
        <p:spPr bwMode="auto">
          <a:xfrm>
            <a:off x="496888" y="3852863"/>
            <a:ext cx="903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/>
              <a:t>Submit</a:t>
            </a:r>
            <a:endParaRPr lang="en-US" altLang="en-US"/>
          </a:p>
        </p:txBody>
      </p:sp>
      <p:sp>
        <p:nvSpPr>
          <p:cNvPr id="29710" name="TextBox 28"/>
          <p:cNvSpPr txBox="1">
            <a:spLocks noChangeArrowheads="1"/>
          </p:cNvSpPr>
          <p:nvPr/>
        </p:nvSpPr>
        <p:spPr bwMode="auto">
          <a:xfrm>
            <a:off x="3854450" y="2352675"/>
            <a:ext cx="1009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/>
              <a:t>Timeout</a:t>
            </a:r>
            <a:endParaRPr lang="en-US" altLang="en-US"/>
          </a:p>
        </p:txBody>
      </p:sp>
      <p:sp>
        <p:nvSpPr>
          <p:cNvPr id="29711" name="TextBox 29"/>
          <p:cNvSpPr txBox="1">
            <a:spLocks noChangeArrowheads="1"/>
          </p:cNvSpPr>
          <p:nvPr/>
        </p:nvSpPr>
        <p:spPr bwMode="auto">
          <a:xfrm>
            <a:off x="3559175" y="3852863"/>
            <a:ext cx="2295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/>
              <a:t>Dispatch</a:t>
            </a:r>
            <a:r>
              <a:rPr lang="en-US" altLang="en-US"/>
              <a:t>/pengiriman</a:t>
            </a:r>
          </a:p>
        </p:txBody>
      </p:sp>
      <p:sp>
        <p:nvSpPr>
          <p:cNvPr id="29712" name="TextBox 30"/>
          <p:cNvSpPr txBox="1">
            <a:spLocks noChangeArrowheads="1"/>
          </p:cNvSpPr>
          <p:nvPr/>
        </p:nvSpPr>
        <p:spPr bwMode="auto">
          <a:xfrm>
            <a:off x="7783513" y="3852863"/>
            <a:ext cx="135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/>
              <a:t>Completion</a:t>
            </a:r>
            <a:endParaRPr lang="en-US" altLang="en-US"/>
          </a:p>
        </p:txBody>
      </p:sp>
      <p:sp>
        <p:nvSpPr>
          <p:cNvPr id="29713" name="TextBox 31"/>
          <p:cNvSpPr txBox="1">
            <a:spLocks noChangeArrowheads="1"/>
          </p:cNvSpPr>
          <p:nvPr/>
        </p:nvSpPr>
        <p:spPr bwMode="auto">
          <a:xfrm>
            <a:off x="2997200" y="4924425"/>
            <a:ext cx="151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/>
              <a:t>Event occurs</a:t>
            </a:r>
            <a:endParaRPr lang="en-US" altLang="en-US"/>
          </a:p>
        </p:txBody>
      </p:sp>
      <p:sp>
        <p:nvSpPr>
          <p:cNvPr id="29714" name="TextBox 32"/>
          <p:cNvSpPr txBox="1">
            <a:spLocks noChangeArrowheads="1"/>
          </p:cNvSpPr>
          <p:nvPr/>
        </p:nvSpPr>
        <p:spPr bwMode="auto">
          <a:xfrm>
            <a:off x="6426200" y="4995863"/>
            <a:ext cx="124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d-ID" altLang="en-US"/>
              <a:t>Event wait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7307262" cy="709613"/>
          </a:xfrm>
        </p:spPr>
        <p:txBody>
          <a:bodyPr/>
          <a:lstStyle/>
          <a:p>
            <a:pPr eaLnBrk="1" hangingPunct="1"/>
            <a:r>
              <a:rPr lang="id-ID" altLang="en-US" sz="3600" b="1"/>
              <a:t>Tabel tiga state dasar proses</a:t>
            </a:r>
            <a:endParaRPr lang="en-US" altLang="en-US" sz="3600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8888" y="2565400"/>
          <a:ext cx="7072312" cy="3121025"/>
        </p:xfrm>
        <a:graphic>
          <a:graphicData uri="http://schemas.openxmlformats.org/drawingml/2006/table">
            <a:tbl>
              <a:tblPr/>
              <a:tblGrid>
                <a:gridCol w="1657350"/>
                <a:gridCol w="5414962"/>
              </a:tblGrid>
              <a:tr h="37143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Status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charset="0"/>
                        </a:rPr>
                        <a:t>Deskripsi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3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Running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Pemroses sedang mengeksekusi proses ini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Ready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E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Proses siap (ready) dieksekusi tapi pemroses tidak mengeksekusi proses ini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EA"/>
                    </a:solidFill>
                  </a:tcPr>
                </a:tc>
              </a:tr>
              <a:tr h="1738116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Blocked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charset="0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6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1pPr>
                      <a:lvl2pPr marL="742950" indent="-28575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4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2pPr>
                      <a:lvl3pPr marL="11430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2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3pPr>
                      <a:lvl4pPr marL="16002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4pPr>
                      <a:lvl5pPr marL="2057400" indent="-228600"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defRPr sz="1000">
                          <a:solidFill>
                            <a:srgbClr val="404040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Proses menunggu kejadian tertentu selesai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Contoh :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 Selesainya operasi perangkat masukan/keluaran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 Tersedianya memori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id-ID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charset="0"/>
                        </a:rPr>
                        <a:t> Tibanya pesan jawaban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C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Proses Control Block (PCB)</a:t>
            </a:r>
            <a:endParaRPr lang="en-US" altLang="en-US" b="1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operasi memerlukan banyak informasi mengenai proses untuk dapat melakukan pengelolaan proses secara benar.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Informasi ini berada di struktur data PCB.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 data PCB menyimpan informasi lengkap mengenai proses sehingga sistem operasi dapat mengelola seluruh siklus hidup semua proses di sistem</a:t>
            </a:r>
            <a:endParaRPr lang="en-US" sz="2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Operasi-operasi pada proses</a:t>
            </a:r>
            <a:endParaRPr lang="en-US" altLang="en-US" b="1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operasi dalam mengelola proses dapat melakukan operasi-operasi terhadap proses. Operasi-operasi yang dapat dilakukan terhadap proses diantaranya :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Penciptaan proses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Penghancuran / terminasi proses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Penundaan proses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Pelanjutan kembali proses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Pengubahan prioritas proses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Mem-</a:t>
            </a:r>
            <a:r>
              <a:rPr lang="id-ID" sz="18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proses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Menjadwalkan proses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Memungkinkan proses berkomunikasi dengan proses lain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sz="3600" b="1"/>
              <a:t>Kedudukan sistem operasi</a:t>
            </a:r>
            <a:endParaRPr lang="en-US" altLang="en-US" sz="3600" b="1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operasi pada dasarnya adalah seperti perangkat lunak yang lain, yaitu program yang perlu dieksekusi pemroses.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Kedudukan sistem operasi dibanding proses-proses lain dapat beraneka ragam antara lain :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operasi sebagai kernel tersendiri yang berbeda dengan proses-proses lain (kernel sebagai non-proses)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Fungsi-fungsi sistem operasi dieksekusi dalam proses pemakai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operasi juga sebagai kumpulan proses </a:t>
            </a:r>
            <a:endParaRPr lang="en-US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Implementasi Proses</a:t>
            </a:r>
            <a:endParaRPr lang="en-US" altLang="en-US" b="1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2276475"/>
            <a:ext cx="8186738" cy="3849688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Masing-masing proses di sistem mempunyai state yang perlu diperhatikan sistem operasi.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operasi mencatat state proses dengan baragam tabel antara lain :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Tabel informasi manajemen memori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Tabel informasi manajemen masukan/keluaran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Tabel informasi sistem file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Tabel proses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Keempat tabel saling berhubungan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7523162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Tabel informasi manajemen memori</a:t>
            </a:r>
            <a:endParaRPr lang="en-US" altLang="en-US" b="1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Tabel informasi manajemen memori untuk menjaga keutuhan memori utama dan memori sekunder. Tabel ini memuat informasi berikut :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Alokasi memori utama yang dipakai proses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Alokasi memori sekunder yang dipakai proses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Atribut segmen memori utama dan sekunder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Informasi-informasi lain yang digunakan untuk pengelolaan memori</a:t>
            </a:r>
            <a:endParaRPr lang="en-US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sz="2800" b="1"/>
              <a:t>Tabel informasi manajemen masukan/keluaran</a:t>
            </a:r>
            <a:endParaRPr lang="en-US" altLang="en-US" sz="2800" b="1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Tabel ini untuk mengelola perangkat masukan/keluaran.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Pada satu saat perangkat masukan/keluaran digunakan proses tertentu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operasi perlu mengetahui status operasi masukan/keluaran dan lokasi memori utama uang digunakan untuk transfer data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Tabel informasi sistem file</a:t>
            </a:r>
            <a:endParaRPr lang="en-US" altLang="en-US" b="1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740650" cy="3819525"/>
          </a:xfrm>
        </p:spPr>
        <p:txBody>
          <a:bodyPr/>
          <a:lstStyle/>
          <a:p>
            <a:pPr algn="just" eaLnBrk="1" hangingPunct="1"/>
            <a:r>
              <a:rPr lang="id-ID" altLang="en-US" sz="2800"/>
              <a:t>Tabel ini berisi informasi mengenai ekstensi file, lokasi pada memori sekunder, status saat itu dan menyimpan atribut-atribut file lainnya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Tabel proses</a:t>
            </a:r>
            <a:endParaRPr lang="en-US" altLang="en-US" b="1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altLang="en-US"/>
              <a:t>Tabel proses mengelola informasi proses di sistem operasi, lokasinya di memori</a:t>
            </a:r>
          </a:p>
          <a:p>
            <a:pPr algn="just" eaLnBrk="1" hangingPunct="1"/>
            <a:r>
              <a:rPr lang="id-ID" altLang="en-US"/>
              <a:t>Tabel juga berisi status dan atribut-atribut proses yang lain.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Struktur Sistem Operasi</a:t>
            </a:r>
            <a:endParaRPr lang="en-US" altLang="en-US" b="1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596188" cy="3963988"/>
          </a:xfrm>
        </p:spPr>
        <p:txBody>
          <a:bodyPr rtlCol="0">
            <a:normAutofit fontScale="77500" lnSpcReduction="20000"/>
          </a:bodyPr>
          <a:lstStyle/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Pada kenyataannya tidak semua sistem operasi mempunyai struktur yang sama. Namun menurut Avi Silberschatz, Peter Galvinm dan Greg Gagne, umumnya sebuah sistem operasi modern mempunyai komponen sebagai berikut :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Manajemen proses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Manajemen memori utama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Manajemen secondary storage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Manajemen sistem I/O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Manajemen berkas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proteksi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Jaringan 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intepreter system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sz="2800" b="1"/>
              <a:t>Tahap – tahap penciptaan proses</a:t>
            </a:r>
            <a:endParaRPr lang="en-US" altLang="en-US" sz="2800" b="1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Diberikan satu indentifier unik ke proses baru. Isian baru ditambahkan ke tabel proses utama yang berisi satu isian per proses.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Dialokasikan ruang untuk proses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PCB harus diinisalisasi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Kaitan-kaitan antartabel dan senarai yang cocok dibuat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Apabila diperlukan struktur data lain maka segera dibuat struktur data itu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Pengalihan proses</a:t>
            </a:r>
            <a:endParaRPr lang="en-US" altLang="en-US" b="1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altLang="en-US" sz="2800"/>
              <a:t>Kelihatannya pengalihan proses adalah sepele. </a:t>
            </a:r>
          </a:p>
          <a:p>
            <a:pPr algn="just" eaLnBrk="1" hangingPunct="1"/>
            <a:r>
              <a:rPr lang="id-ID" altLang="en-US" sz="2800"/>
              <a:t>Pada suatu saat, proses running diinterupasi dan sistem operasi memberi proses lain state running dan menggilir kendali ke proses itu.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Pengalihan proses</a:t>
            </a:r>
            <a:endParaRPr lang="en-US" altLang="en-US" b="1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altLang="en-US"/>
              <a:t>Kejadian-kejadian yang dapat menyebabkan terjadinya alih proses adalah :</a:t>
            </a:r>
          </a:p>
          <a:p>
            <a:pPr lvl="1" algn="just" eaLnBrk="1" hangingPunct="1"/>
            <a:r>
              <a:rPr lang="id-ID" altLang="en-US"/>
              <a:t>Interupsi sistem</a:t>
            </a:r>
          </a:p>
          <a:p>
            <a:pPr lvl="1" algn="just" eaLnBrk="1" hangingPunct="1"/>
            <a:r>
              <a:rPr lang="id-ID" altLang="en-US"/>
              <a:t>Trap</a:t>
            </a:r>
          </a:p>
          <a:p>
            <a:pPr lvl="1" algn="just" eaLnBrk="1" hangingPunct="1"/>
            <a:r>
              <a:rPr lang="id-ID" altLang="en-US"/>
              <a:t>Supervisor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Interupsi sistem</a:t>
            </a:r>
            <a:endParaRPr lang="en-US" altLang="en-US" b="1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Insterupsi sistem disebabkan kejadian eksternal dan tidak tergantung proses yang saat itu sedang dalam state running.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Contoh : selesainya operasi masukan / keluaran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Tipe-tipe interupsi anatar lain :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Interupsi clock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Interupsi masukan/keluaran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Page/memory fault</a:t>
            </a:r>
            <a:endParaRPr lang="en-US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3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Interupsi sistem</a:t>
            </a:r>
            <a:endParaRPr lang="en-US" altLang="en-US" b="1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68313" y="2205038"/>
            <a:ext cx="8043862" cy="4525962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Interupsi clock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operasi (penjadwal) menentukan apakah proses yang sedang running telah dieksekusi selama jatah waktunya. Jika telah mencapai jatahnya maka proses dialihkan ke state ready dan proses lain dijadwalkan untuk running.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Interupsi masukan/keluaran</a:t>
            </a: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Kejadian dimana peralatan masukan/keluaran melakukan interupsi meminta layanan sistem operasi. Sistem operasi menentukan aksi-aksi masukan/keluaran yang harus dilakukan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Page/memory fault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Pemroses menemui pengacuan alamat memori maya yang tidak terdapat di memori utama (fisik). Sistem operasi segera memerintahkan untuk mengambil page yang terdapat alamat yang dimaksud untuk dipindah ke memori utama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611188" y="620713"/>
            <a:ext cx="7467600" cy="1143000"/>
          </a:xfrm>
        </p:spPr>
        <p:txBody>
          <a:bodyPr/>
          <a:lstStyle/>
          <a:p>
            <a:pPr eaLnBrk="1" hangingPunct="1"/>
            <a:r>
              <a:rPr lang="id-ID" altLang="en-US" b="1"/>
              <a:t>Trap</a:t>
            </a:r>
            <a:endParaRPr lang="en-US" altLang="en-US" b="1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214313" y="2349500"/>
            <a:ext cx="8501062" cy="4222750"/>
          </a:xfrm>
        </p:spPr>
        <p:txBody>
          <a:bodyPr/>
          <a:lstStyle/>
          <a:p>
            <a:pPr algn="just" eaLnBrk="1" hangingPunct="1"/>
            <a:r>
              <a:rPr lang="id-ID" altLang="en-US" sz="2000"/>
              <a:t>Trap adalah interupsi karena terjadinya kesalahan atau kondisi kecualian (exception conditions) yang dihasilkan proses yang running, seperti usaha illegal dalam mengakses file.</a:t>
            </a:r>
          </a:p>
          <a:p>
            <a:pPr algn="just" eaLnBrk="1" hangingPunct="1"/>
            <a:r>
              <a:rPr lang="id-ID" altLang="en-US" sz="2000"/>
              <a:t>Dengan adanya trap, sistem operasi menentukan apakah kesalaha yang dibuat merupakan kesalahan fatal?</a:t>
            </a:r>
          </a:p>
          <a:p>
            <a:pPr lvl="1" algn="just" eaLnBrk="1" hangingPunct="1"/>
            <a:r>
              <a:rPr lang="id-ID" altLang="en-US" sz="1800"/>
              <a:t>Jika merupakan kesalahan yang fatal, proses yang saat itu running</a:t>
            </a:r>
          </a:p>
          <a:p>
            <a:pPr lvl="1" algn="just" eaLnBrk="1" hangingPunct="1"/>
            <a:r>
              <a:rPr lang="id-ID" altLang="en-US" sz="1800"/>
              <a:t>Jika merupakan kesalahan yang tidak fatal maka bergantung sifat kesalahan dan rancangan sistem operasi. Kemungkinan yang dilakukan adalah menjalankan prosedur pemulihan atau memperingatkan ke pemakai.</a:t>
            </a:r>
          </a:p>
          <a:p>
            <a:pPr algn="just" eaLnBrk="1" hangingPunct="1"/>
            <a:r>
              <a:rPr lang="id-ID" altLang="en-US" sz="2000"/>
              <a:t>Saat terjadi trap, mungkin terjadi pengaliha proses mungkin pula resume terhadap proses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>
                <a:solidFill>
                  <a:srgbClr val="7B9899"/>
                </a:solidFill>
              </a:rPr>
              <a:t>Supervisor call</a:t>
            </a:r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altLang="en-US"/>
              <a:t>Supervisor call yaitu panggilan meminta atau megaktifkan bagian sistem operasi.</a:t>
            </a:r>
          </a:p>
          <a:p>
            <a:pPr algn="just" eaLnBrk="1" hangingPunct="1"/>
            <a:r>
              <a:rPr lang="id-ID" altLang="en-US"/>
              <a:t>Contoh :</a:t>
            </a:r>
          </a:p>
          <a:p>
            <a:pPr lvl="1" algn="just" eaLnBrk="1" hangingPunct="1"/>
            <a:r>
              <a:rPr lang="id-ID" altLang="en-US"/>
              <a:t>Proses pemakai running meminta layanan masukan/keluaran seperti membuka file. Panggilan ini menghasilkan transfer ke rutin bagian sistem operasi. Biasanya penggunaan system call membuat proses pemakai blocked karena diaktifkannya proses sistem operasi.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Manajemen Proses</a:t>
            </a:r>
            <a:endParaRPr lang="en-US" altLang="en-US" b="1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69213" cy="3676650"/>
          </a:xfrm>
        </p:spPr>
        <p:txBody>
          <a:bodyPr/>
          <a:lstStyle/>
          <a:p>
            <a:pPr algn="just" eaLnBrk="1" hangingPunct="1"/>
            <a:r>
              <a:rPr lang="id-ID" altLang="en-US" sz="2400"/>
              <a:t>Proses adalah keadaan ketika sebuah program sedang di eksekusi. Sebuah proses membutuhkan beberapa sumber daya untuk menyelesaikan tugasnya. Sumber daya tersebut dapat berupa CPU time, memori, berkas-berkas, dan perangkat-perangkat I/O.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Manajemen Proses</a:t>
            </a:r>
            <a:endParaRPr lang="en-US" altLang="en-US" b="1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operasi bertanggung jawab atas aktivitas aktivitas yang berkaitan  dengan manajemen proses seperti 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Pembuatan dan penghapusan proses pengguna dan sistem proses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Menunda atau melanjutkan proses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Menyediakan mekanisme untuk proses sinkronisasi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Menyediakan mekanisme untuk proses komunikasi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algn="just" eaLnBrk="1" fontAlgn="auto" hangingPunct="1">
              <a:spcAft>
                <a:spcPts val="0"/>
              </a:spcAft>
              <a:defRPr/>
            </a:pPr>
            <a:r>
              <a:rPr 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Menyediakan mekanisme untuk penanganan </a:t>
            </a:r>
            <a:r>
              <a:rPr lang="id-ID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deadlock</a:t>
            </a:r>
            <a:r>
              <a:rPr lang="id-ID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(proses yang tidak bisa berjalan)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Proses</a:t>
            </a:r>
            <a:endParaRPr lang="en-US" altLang="en-US" b="1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altLang="en-US"/>
              <a:t>Beberapa istilah penting berkaitan dengan proses, antara lain :</a:t>
            </a:r>
          </a:p>
          <a:p>
            <a:pPr lvl="1" algn="just" eaLnBrk="1" hangingPunct="1"/>
            <a:r>
              <a:rPr lang="id-ID" altLang="en-US"/>
              <a:t>Multiprogramming (multitasking)</a:t>
            </a:r>
          </a:p>
          <a:p>
            <a:pPr lvl="1" algn="just" eaLnBrk="1" hangingPunct="1"/>
            <a:r>
              <a:rPr lang="id-ID" altLang="en-US"/>
              <a:t>Multiprocessing</a:t>
            </a:r>
          </a:p>
          <a:p>
            <a:pPr lvl="1" algn="just" eaLnBrk="1" hangingPunct="1"/>
            <a:r>
              <a:rPr lang="id-ID" altLang="en-US"/>
              <a:t>Distributed processing / computing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Multiprogramming</a:t>
            </a:r>
            <a:endParaRPr lang="en-US" altLang="en-US" b="1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Multiprogramming (multitasking) adalah manajemen banyak proses di satu pemroses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Saat ini, kebanyakan komputer pribadi, workstation adalah sistem pemroses tunggal yang menjalankan sistem operasi multiprogramming (multitasking) seperti MS-Windows 98, MS-Windows NT, MS-Windows XP dan machintosh system 7</a:t>
            </a:r>
            <a:endParaRPr lang="en-US" sz="2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Multiprocessing </a:t>
            </a:r>
            <a:endParaRPr lang="en-US" altLang="en-US" b="1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8313" y="2205038"/>
            <a:ext cx="8043862" cy="4525962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ltiprocessing adalah manajemen banyak proses di komputer multiprocessor (banyak proses di dalamnya)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Dulunya multiprocessor hanya terdapat di sistem besar yaitu sistem mainframe dan minikomputer, saat ini komouter workstationpun telah dapat dilengkapi multiprocessor.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Multiprocessor dimaksudkan untuk peningkatan kinerja dan dapat memberikan kemampuan </a:t>
            </a:r>
            <a:r>
              <a:rPr lang="id-ID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fault tolerant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 operasi yang telah menyediakan dukungan multiprocessing antara lain Window NT, UNIX, Linux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Distributed Processing</a:t>
            </a:r>
            <a:endParaRPr lang="en-US" altLang="en-US" b="1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740650" cy="3530600"/>
          </a:xfrm>
        </p:spPr>
        <p:txBody>
          <a:bodyPr/>
          <a:lstStyle/>
          <a:p>
            <a:pPr algn="just" eaLnBrk="1" hangingPunct="1"/>
            <a:r>
              <a:rPr lang="id-ID" altLang="en-US" sz="2400"/>
              <a:t>Distributed processing adalah manajemen banyak proses yang dieksekusi di banyak sistem komputer yang tersebar (terdistribusi) di satu jaringan.</a:t>
            </a:r>
          </a:p>
          <a:p>
            <a:pPr algn="just" eaLnBrk="1" hangingPunct="1"/>
            <a:r>
              <a:rPr lang="id-ID" altLang="en-US" sz="2400"/>
              <a:t>Banyak riset dan pengembangan sistem operasi tersebar diantaranya MACH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id-ID" altLang="en-US" b="1"/>
              <a:t>Diagram State Proses</a:t>
            </a:r>
            <a:endParaRPr lang="en-US" altLang="en-US" b="1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69213" cy="3530600"/>
          </a:xfrm>
        </p:spPr>
        <p:txBody>
          <a:bodyPr/>
          <a:lstStyle/>
          <a:p>
            <a:pPr algn="just" eaLnBrk="1" hangingPunct="1"/>
            <a:r>
              <a:rPr lang="id-ID" altLang="en-US" sz="2400"/>
              <a:t>Proses melewati serangkaian state diskrit. Beragam kejadian dapat menyebabkan perubahan / berpindahnya state proses</a:t>
            </a:r>
          </a:p>
          <a:p>
            <a:pPr algn="just" eaLnBrk="1" hangingPunct="1"/>
            <a:endParaRPr lang="id-ID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1338</TotalTime>
  <Words>1096</Words>
  <Application>Microsoft Macintosh PowerPoint</Application>
  <PresentationFormat>On-screen Show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Century Gothic</vt:lpstr>
      <vt:lpstr>Wingdings 3</vt:lpstr>
      <vt:lpstr>Calibri</vt:lpstr>
      <vt:lpstr>Wingdings 2</vt:lpstr>
      <vt:lpstr>Wingdings</vt:lpstr>
      <vt:lpstr>Ion Boardroom</vt:lpstr>
      <vt:lpstr>SISTEM OPERASI PERTEMUAN 5</vt:lpstr>
      <vt:lpstr>Struktur Sistem Operasi</vt:lpstr>
      <vt:lpstr>Manajemen Proses</vt:lpstr>
      <vt:lpstr>Manajemen Proses</vt:lpstr>
      <vt:lpstr>Proses</vt:lpstr>
      <vt:lpstr>Multiprogramming</vt:lpstr>
      <vt:lpstr>Multiprocessing </vt:lpstr>
      <vt:lpstr>Distributed Processing</vt:lpstr>
      <vt:lpstr>Diagram State Proses</vt:lpstr>
      <vt:lpstr>Diagram State Dasar (tiga keadaan)</vt:lpstr>
      <vt:lpstr>Tabel tiga state dasar proses</vt:lpstr>
      <vt:lpstr>Proses Control Block (PCB)</vt:lpstr>
      <vt:lpstr>Operasi-operasi pada proses</vt:lpstr>
      <vt:lpstr>Kedudukan sistem operasi</vt:lpstr>
      <vt:lpstr>Implementasi Proses</vt:lpstr>
      <vt:lpstr>Tabel informasi manajemen memori</vt:lpstr>
      <vt:lpstr>Tabel informasi manajemen masukan/keluaran</vt:lpstr>
      <vt:lpstr>Tabel informasi sistem file</vt:lpstr>
      <vt:lpstr>Tabel proses</vt:lpstr>
      <vt:lpstr>Tahap – tahap penciptaan proses</vt:lpstr>
      <vt:lpstr>Pengalihan proses</vt:lpstr>
      <vt:lpstr>Pengalihan proses</vt:lpstr>
      <vt:lpstr>Interupsi sistem</vt:lpstr>
      <vt:lpstr>Interupsi sistem</vt:lpstr>
      <vt:lpstr>Trap</vt:lpstr>
      <vt:lpstr>Supervisor call</vt:lpstr>
    </vt:vector>
  </TitlesOfParts>
  <Company>VANTASY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&amp; ORGANISASI KOMPUTER</dc:title>
  <dc:creator>RINI</dc:creator>
  <cp:lastModifiedBy>Tri Listyorini</cp:lastModifiedBy>
  <cp:revision>399</cp:revision>
  <cp:lastPrinted>2015-11-16T03:26:00Z</cp:lastPrinted>
  <dcterms:created xsi:type="dcterms:W3CDTF">2011-02-24T15:57:31Z</dcterms:created>
  <dcterms:modified xsi:type="dcterms:W3CDTF">2018-11-02T12:53:29Z</dcterms:modified>
</cp:coreProperties>
</file>