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8" r:id="rId1"/>
  </p:sldMasterIdLst>
  <p:notesMasterIdLst>
    <p:notesMasterId r:id="rId17"/>
  </p:notesMasterIdLst>
  <p:sldIdLst>
    <p:sldId id="303" r:id="rId2"/>
    <p:sldId id="257" r:id="rId3"/>
    <p:sldId id="258" r:id="rId4"/>
    <p:sldId id="259" r:id="rId5"/>
    <p:sldId id="304" r:id="rId6"/>
    <p:sldId id="305" r:id="rId7"/>
    <p:sldId id="306" r:id="rId8"/>
    <p:sldId id="263" r:id="rId9"/>
    <p:sldId id="264" r:id="rId10"/>
    <p:sldId id="265" r:id="rId11"/>
    <p:sldId id="266" r:id="rId12"/>
    <p:sldId id="310" r:id="rId13"/>
    <p:sldId id="307" r:id="rId14"/>
    <p:sldId id="308" r:id="rId15"/>
    <p:sldId id="309" r:id="rId16"/>
  </p:sldIdLst>
  <p:sldSz cx="9144000" cy="6858000" type="screen4x3"/>
  <p:notesSz cx="6858000" cy="9144000"/>
  <p:defaultTextStyle>
    <a:defPPr>
      <a:defRPr lang="id-ID"/>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92574"/>
  </p:normalViewPr>
  <p:slideViewPr>
    <p:cSldViewPr>
      <p:cViewPr varScale="1">
        <p:scale>
          <a:sx n="42" d="100"/>
          <a:sy n="42" d="100"/>
        </p:scale>
        <p:origin x="50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8925195-DAD9-A94F-8DA3-0863E1EF0DC3}" type="datetimeFigureOut">
              <a:rPr lang="id-ID"/>
              <a:pPr>
                <a:defRPr/>
              </a:pPr>
              <a:t>27/12/2018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7F703E5-EF5F-2A40-9DCC-ACB6BFF62B7D}" type="slidenum">
              <a:rPr lang="id-ID"/>
              <a:pPr>
                <a:defRPr/>
              </a:pPr>
              <a:t>‹#›</a:t>
            </a:fld>
            <a:endParaRPr lang="id-ID"/>
          </a:p>
        </p:txBody>
      </p:sp>
    </p:spTree>
    <p:extLst>
      <p:ext uri="{BB962C8B-B14F-4D97-AF65-F5344CB8AC3E}">
        <p14:creationId xmlns:p14="http://schemas.microsoft.com/office/powerpoint/2010/main" val="828080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3"/>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fld id="{34E063D3-C5AA-654E-862E-ECED506B964B}" type="datetimeFigureOut">
              <a:rPr lang="id-ID"/>
              <a:pPr>
                <a:defRPr/>
              </a:pPr>
              <a:t>27/12/2018</a:t>
            </a:fld>
            <a:endParaRPr lang="id-ID"/>
          </a:p>
        </p:txBody>
      </p:sp>
      <p:sp>
        <p:nvSpPr>
          <p:cNvPr id="14" name="Footer Placeholder 4"/>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endParaRPr lang="id-ID"/>
          </a:p>
        </p:txBody>
      </p:sp>
      <p:sp>
        <p:nvSpPr>
          <p:cNvPr id="15" name="Slide Number Placeholder 5"/>
          <p:cNvSpPr>
            <a:spLocks noGrp="1"/>
          </p:cNvSpPr>
          <p:nvPr>
            <p:ph type="sldNum" sz="quarter" idx="12"/>
          </p:nvPr>
        </p:nvSpPr>
        <p:spPr/>
        <p:txBody>
          <a:bodyPr/>
          <a:lstStyle>
            <a:lvl1pPr algn="ctr">
              <a:defRPr sz="2800"/>
            </a:lvl1pPr>
          </a:lstStyle>
          <a:p>
            <a:pPr>
              <a:defRPr/>
            </a:pPr>
            <a:fld id="{BD6E996E-1C2F-7B45-952B-27B6B4A61B5B}" type="slidenum">
              <a:rPr lang="id-ID"/>
              <a:pPr>
                <a:defRPr/>
              </a:pPr>
              <a:t>‹#›</a:t>
            </a:fld>
            <a:endParaRPr lang="id-ID"/>
          </a:p>
        </p:txBody>
      </p:sp>
    </p:spTree>
    <p:extLst>
      <p:ext uri="{BB962C8B-B14F-4D97-AF65-F5344CB8AC3E}">
        <p14:creationId xmlns:p14="http://schemas.microsoft.com/office/powerpoint/2010/main" val="18755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204164">
              <a:off x="426788" y="4564241"/>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p:cNvSpPr>
              <a:spLocks/>
            </p:cNvSpPr>
            <p:nvPr/>
          </p:nvSpPr>
          <p:spPr bwMode="gray">
            <a:xfrm rot="10800000">
              <a:off x="485023" y="2670079"/>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F49C87E0-36A1-BC49-8D3A-CCB0C6C30D42}" type="datetimeFigureOut">
              <a:rPr lang="id-ID"/>
              <a:pPr>
                <a:defRPr/>
              </a:pPr>
              <a:t>27/12/2018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8986FC37-6B99-CC4F-853C-569DC538EE9E}" type="slidenum">
              <a:rPr lang="id-ID"/>
              <a:pPr>
                <a:defRPr/>
              </a:pPr>
              <a:t>‹#›</a:t>
            </a:fld>
            <a:endParaRPr lang="id-ID"/>
          </a:p>
        </p:txBody>
      </p:sp>
    </p:spTree>
    <p:extLst>
      <p:ext uri="{BB962C8B-B14F-4D97-AF65-F5344CB8AC3E}">
        <p14:creationId xmlns:p14="http://schemas.microsoft.com/office/powerpoint/2010/main" val="202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6359946" y="2780895"/>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p:cNvSpPr>
              <a:spLocks/>
            </p:cNvSpPr>
            <p:nvPr/>
          </p:nvSpPr>
          <p:spPr bwMode="gray">
            <a:xfrm>
              <a:off x="485023" y="2854646"/>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3"/>
          <p:cNvSpPr>
            <a:spLocks noGrp="1"/>
          </p:cNvSpPr>
          <p:nvPr>
            <p:ph type="dt" sz="half" idx="10"/>
          </p:nvPr>
        </p:nvSpPr>
        <p:spPr/>
        <p:txBody>
          <a:bodyPr/>
          <a:lstStyle>
            <a:lvl1pPr>
              <a:defRPr/>
            </a:lvl1pPr>
          </a:lstStyle>
          <a:p>
            <a:pPr>
              <a:defRPr/>
            </a:pPr>
            <a:fld id="{1ADE0F4A-5116-484E-BEEA-0CE99FC4477D}" type="datetimeFigureOut">
              <a:rPr lang="id-ID"/>
              <a:pPr>
                <a:defRPr/>
              </a:pPr>
              <a:t>27/12/2018</a:t>
            </a:fld>
            <a:endParaRPr lang="id-ID"/>
          </a:p>
        </p:txBody>
      </p:sp>
      <p:sp>
        <p:nvSpPr>
          <p:cNvPr id="18" name="Footer Placeholder 4"/>
          <p:cNvSpPr>
            <a:spLocks noGrp="1"/>
          </p:cNvSpPr>
          <p:nvPr>
            <p:ph type="ftr" sz="quarter" idx="11"/>
          </p:nvPr>
        </p:nvSpPr>
        <p:spPr/>
        <p:txBody>
          <a:bodyPr/>
          <a:lstStyle>
            <a:lvl1pPr>
              <a:defRPr/>
            </a:lvl1pPr>
          </a:lstStyle>
          <a:p>
            <a:pPr>
              <a:defRPr/>
            </a:pPr>
            <a:endParaRPr lang="id-ID"/>
          </a:p>
        </p:txBody>
      </p:sp>
      <p:sp>
        <p:nvSpPr>
          <p:cNvPr id="19" name="Slide Number Placeholder 5"/>
          <p:cNvSpPr>
            <a:spLocks noGrp="1"/>
          </p:cNvSpPr>
          <p:nvPr>
            <p:ph type="sldNum" sz="quarter" idx="12"/>
          </p:nvPr>
        </p:nvSpPr>
        <p:spPr/>
        <p:txBody>
          <a:bodyPr/>
          <a:lstStyle>
            <a:lvl1pPr algn="ctr">
              <a:defRPr sz="2800"/>
            </a:lvl1pPr>
          </a:lstStyle>
          <a:p>
            <a:pPr>
              <a:defRPr/>
            </a:pPr>
            <a:fld id="{87F3C0FA-8B6A-8046-91BD-7871A3168E35}" type="slidenum">
              <a:rPr lang="id-ID"/>
              <a:pPr>
                <a:defRPr/>
              </a:pPr>
              <a:t>‹#›</a:t>
            </a:fld>
            <a:endParaRPr lang="id-ID"/>
          </a:p>
        </p:txBody>
      </p:sp>
    </p:spTree>
    <p:extLst>
      <p:ext uri="{BB962C8B-B14F-4D97-AF65-F5344CB8AC3E}">
        <p14:creationId xmlns:p14="http://schemas.microsoft.com/office/powerpoint/2010/main" val="1850725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6359946" y="4309201"/>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4"/>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p:cNvSpPr txBox="1">
            <a:spLocks noChangeArrowheads="1"/>
          </p:cNvSpPr>
          <p:nvPr/>
        </p:nvSpPr>
        <p:spPr bwMode="gray">
          <a:xfrm>
            <a:off x="647700" y="652463"/>
            <a:ext cx="60166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8000">
                <a:solidFill>
                  <a:srgbClr val="EF53A5"/>
                </a:solidFill>
                <a:ea typeface="Arial" charset="0"/>
                <a:cs typeface="Arial" charset="0"/>
              </a:rPr>
              <a:t>“</a:t>
            </a:r>
          </a:p>
        </p:txBody>
      </p:sp>
      <p:sp>
        <p:nvSpPr>
          <p:cNvPr id="18" name="TextBox 37"/>
          <p:cNvSpPr txBox="1">
            <a:spLocks noChangeArrowheads="1"/>
          </p:cNvSpPr>
          <p:nvPr/>
        </p:nvSpPr>
        <p:spPr bwMode="gray">
          <a:xfrm>
            <a:off x="7069138" y="2900363"/>
            <a:ext cx="619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8000">
                <a:solidFill>
                  <a:srgbClr val="EF53A5"/>
                </a:solidFill>
                <a:ea typeface="Arial" charset="0"/>
                <a:cs typeface="Arial" charset="0"/>
              </a:rPr>
              <a:t>”</a:t>
            </a:r>
          </a:p>
        </p:txBody>
      </p:sp>
      <p:sp>
        <p:nvSpPr>
          <p:cNvPr id="19" name="Rectangle 18"/>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1128060" y="927099"/>
            <a:ext cx="6160385" cy="2882179"/>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Date Placeholder 3"/>
          <p:cNvSpPr>
            <a:spLocks noGrp="1"/>
          </p:cNvSpPr>
          <p:nvPr>
            <p:ph type="dt" sz="half" idx="14"/>
          </p:nvPr>
        </p:nvSpPr>
        <p:spPr/>
        <p:txBody>
          <a:bodyPr/>
          <a:lstStyle>
            <a:lvl1pPr>
              <a:defRPr/>
            </a:lvl1pPr>
          </a:lstStyle>
          <a:p>
            <a:pPr>
              <a:defRPr/>
            </a:pPr>
            <a:fld id="{731313A0-21A8-4747-80D0-ACA4685D7FC6}" type="datetimeFigureOut">
              <a:rPr lang="id-ID"/>
              <a:pPr>
                <a:defRPr/>
              </a:pPr>
              <a:t>27/12/2018</a:t>
            </a:fld>
            <a:endParaRPr lang="id-ID"/>
          </a:p>
        </p:txBody>
      </p:sp>
      <p:sp>
        <p:nvSpPr>
          <p:cNvPr id="21" name="Footer Placeholder 4"/>
          <p:cNvSpPr>
            <a:spLocks noGrp="1"/>
          </p:cNvSpPr>
          <p:nvPr>
            <p:ph type="ftr" sz="quarter" idx="15"/>
          </p:nvPr>
        </p:nvSpPr>
        <p:spPr/>
        <p:txBody>
          <a:bodyPr/>
          <a:lstStyle>
            <a:lvl1pPr>
              <a:defRPr/>
            </a:lvl1pPr>
          </a:lstStyle>
          <a:p>
            <a:pPr>
              <a:defRPr/>
            </a:pPr>
            <a:endParaRPr lang="id-ID"/>
          </a:p>
        </p:txBody>
      </p:sp>
      <p:sp>
        <p:nvSpPr>
          <p:cNvPr id="22" name="Slide Number Placeholder 5"/>
          <p:cNvSpPr>
            <a:spLocks noGrp="1"/>
          </p:cNvSpPr>
          <p:nvPr>
            <p:ph type="sldNum" sz="quarter" idx="16"/>
          </p:nvPr>
        </p:nvSpPr>
        <p:spPr/>
        <p:txBody>
          <a:bodyPr/>
          <a:lstStyle>
            <a:lvl1pPr algn="ctr">
              <a:defRPr sz="2800"/>
            </a:lvl1pPr>
          </a:lstStyle>
          <a:p>
            <a:pPr>
              <a:defRPr/>
            </a:pPr>
            <a:fld id="{52706977-9581-744E-9903-5C34C4931166}" type="slidenum">
              <a:rPr lang="id-ID"/>
              <a:pPr>
                <a:defRPr/>
              </a:pPr>
              <a:t>‹#›</a:t>
            </a:fld>
            <a:endParaRPr lang="id-ID"/>
          </a:p>
        </p:txBody>
      </p:sp>
    </p:spTree>
    <p:extLst>
      <p:ext uri="{BB962C8B-B14F-4D97-AF65-F5344CB8AC3E}">
        <p14:creationId xmlns:p14="http://schemas.microsoft.com/office/powerpoint/2010/main" val="98719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6359946" y="431124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4"/>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Date Placeholder 3"/>
          <p:cNvSpPr>
            <a:spLocks noGrp="1"/>
          </p:cNvSpPr>
          <p:nvPr>
            <p:ph type="dt" sz="half" idx="10"/>
          </p:nvPr>
        </p:nvSpPr>
        <p:spPr/>
        <p:txBody>
          <a:bodyPr/>
          <a:lstStyle>
            <a:lvl1pPr>
              <a:defRPr/>
            </a:lvl1pPr>
          </a:lstStyle>
          <a:p>
            <a:pPr>
              <a:defRPr/>
            </a:pPr>
            <a:fld id="{46FE2201-1F6C-4146-8C20-B5FEC52AF6EE}" type="datetimeFigureOut">
              <a:rPr lang="id-ID"/>
              <a:pPr>
                <a:defRPr/>
              </a:pPr>
              <a:t>27/12/2018</a:t>
            </a:fld>
            <a:endParaRPr lang="id-ID"/>
          </a:p>
        </p:txBody>
      </p:sp>
      <p:sp>
        <p:nvSpPr>
          <p:cNvPr id="16" name="Footer Placeholder 4"/>
          <p:cNvSpPr>
            <a:spLocks noGrp="1"/>
          </p:cNvSpPr>
          <p:nvPr>
            <p:ph type="ftr" sz="quarter" idx="11"/>
          </p:nvPr>
        </p:nvSpPr>
        <p:spPr/>
        <p:txBody>
          <a:bodyPr/>
          <a:lstStyle>
            <a:lvl1pPr>
              <a:defRPr/>
            </a:lvl1pPr>
          </a:lstStyle>
          <a:p>
            <a:pPr>
              <a:defRPr/>
            </a:pPr>
            <a:endParaRPr lang="id-ID"/>
          </a:p>
        </p:txBody>
      </p:sp>
      <p:sp>
        <p:nvSpPr>
          <p:cNvPr id="17" name="Slide Number Placeholder 5"/>
          <p:cNvSpPr>
            <a:spLocks noGrp="1"/>
          </p:cNvSpPr>
          <p:nvPr>
            <p:ph type="sldNum" sz="quarter" idx="12"/>
          </p:nvPr>
        </p:nvSpPr>
        <p:spPr/>
        <p:txBody>
          <a:bodyPr/>
          <a:lstStyle>
            <a:lvl1pPr algn="ctr">
              <a:defRPr sz="2800"/>
            </a:lvl1pPr>
          </a:lstStyle>
          <a:p>
            <a:pPr>
              <a:defRPr/>
            </a:pPr>
            <a:fld id="{3B7FD210-C5C0-4549-8DD9-78E0172012C9}" type="slidenum">
              <a:rPr lang="id-ID"/>
              <a:pPr>
                <a:defRPr/>
              </a:pPr>
              <a:t>‹#›</a:t>
            </a:fld>
            <a:endParaRPr lang="id-ID"/>
          </a:p>
        </p:txBody>
      </p:sp>
    </p:spTree>
    <p:extLst>
      <p:ext uri="{BB962C8B-B14F-4D97-AF65-F5344CB8AC3E}">
        <p14:creationId xmlns:p14="http://schemas.microsoft.com/office/powerpoint/2010/main" val="28473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6"/>
          <p:cNvSpPr>
            <a:spLocks noGrp="1"/>
          </p:cNvSpPr>
          <p:nvPr>
            <p:ph type="dt" sz="half" idx="18"/>
          </p:nvPr>
        </p:nvSpPr>
        <p:spPr/>
        <p:txBody>
          <a:bodyPr/>
          <a:lstStyle>
            <a:lvl1pPr>
              <a:defRPr/>
            </a:lvl1pPr>
          </a:lstStyle>
          <a:p>
            <a:pPr>
              <a:defRPr/>
            </a:pPr>
            <a:fld id="{560B4797-A170-C14E-BDCC-C77E24A43A04}" type="datetimeFigureOut">
              <a:rPr lang="id-ID"/>
              <a:pPr>
                <a:defRPr/>
              </a:pPr>
              <a:t>27/12/2018</a:t>
            </a:fld>
            <a:endParaRPr lang="id-ID"/>
          </a:p>
        </p:txBody>
      </p:sp>
      <p:sp>
        <p:nvSpPr>
          <p:cNvPr id="12" name="Footer Placeholder 7"/>
          <p:cNvSpPr>
            <a:spLocks noGrp="1"/>
          </p:cNvSpPr>
          <p:nvPr>
            <p:ph type="ftr" sz="quarter" idx="19"/>
          </p:nvPr>
        </p:nvSpPr>
        <p:spPr/>
        <p:txBody>
          <a:bodyPr/>
          <a:lstStyle>
            <a:lvl1pPr>
              <a:defRPr/>
            </a:lvl1pPr>
          </a:lstStyle>
          <a:p>
            <a:pPr>
              <a:defRPr/>
            </a:pPr>
            <a:endParaRPr lang="id-ID"/>
          </a:p>
        </p:txBody>
      </p:sp>
      <p:sp>
        <p:nvSpPr>
          <p:cNvPr id="13" name="Slide Number Placeholder 8"/>
          <p:cNvSpPr>
            <a:spLocks noGrp="1"/>
          </p:cNvSpPr>
          <p:nvPr>
            <p:ph type="sldNum" sz="quarter" idx="20"/>
          </p:nvPr>
        </p:nvSpPr>
        <p:spPr/>
        <p:txBody>
          <a:bodyPr/>
          <a:lstStyle>
            <a:lvl1pPr algn="ctr">
              <a:defRPr sz="2800"/>
            </a:lvl1pPr>
          </a:lstStyle>
          <a:p>
            <a:pPr>
              <a:defRPr/>
            </a:pPr>
            <a:fld id="{A9ACC911-B736-9C44-833E-4A8F82EC376D}" type="slidenum">
              <a:rPr lang="id-ID"/>
              <a:pPr>
                <a:defRPr/>
              </a:pPr>
              <a:t>‹#›</a:t>
            </a:fld>
            <a:endParaRPr lang="id-ID"/>
          </a:p>
        </p:txBody>
      </p:sp>
    </p:spTree>
    <p:extLst>
      <p:ext uri="{BB962C8B-B14F-4D97-AF65-F5344CB8AC3E}">
        <p14:creationId xmlns:p14="http://schemas.microsoft.com/office/powerpoint/2010/main" val="91025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6"/>
          <p:cNvSpPr>
            <a:spLocks noGrp="1"/>
          </p:cNvSpPr>
          <p:nvPr>
            <p:ph type="dt" sz="half" idx="23"/>
          </p:nvPr>
        </p:nvSpPr>
        <p:spPr/>
        <p:txBody>
          <a:bodyPr/>
          <a:lstStyle>
            <a:lvl1pPr>
              <a:defRPr/>
            </a:lvl1pPr>
          </a:lstStyle>
          <a:p>
            <a:pPr>
              <a:defRPr/>
            </a:pPr>
            <a:fld id="{324545FF-15E2-2747-ABC5-D6A1706C4C81}" type="datetimeFigureOut">
              <a:rPr lang="id-ID"/>
              <a:pPr>
                <a:defRPr/>
              </a:pPr>
              <a:t>27/12/2018</a:t>
            </a:fld>
            <a:endParaRPr lang="id-ID"/>
          </a:p>
        </p:txBody>
      </p:sp>
      <p:sp>
        <p:nvSpPr>
          <p:cNvPr id="16" name="Footer Placeholder 7"/>
          <p:cNvSpPr>
            <a:spLocks noGrp="1"/>
          </p:cNvSpPr>
          <p:nvPr>
            <p:ph type="ftr" sz="quarter" idx="24"/>
          </p:nvPr>
        </p:nvSpPr>
        <p:spPr/>
        <p:txBody>
          <a:bodyPr/>
          <a:lstStyle>
            <a:lvl1pPr>
              <a:defRPr/>
            </a:lvl1pPr>
          </a:lstStyle>
          <a:p>
            <a:pPr>
              <a:defRPr/>
            </a:pPr>
            <a:endParaRPr lang="id-ID"/>
          </a:p>
        </p:txBody>
      </p:sp>
      <p:sp>
        <p:nvSpPr>
          <p:cNvPr id="17" name="Slide Number Placeholder 8"/>
          <p:cNvSpPr>
            <a:spLocks noGrp="1"/>
          </p:cNvSpPr>
          <p:nvPr>
            <p:ph type="sldNum" sz="quarter" idx="25"/>
          </p:nvPr>
        </p:nvSpPr>
        <p:spPr/>
        <p:txBody>
          <a:bodyPr/>
          <a:lstStyle>
            <a:lvl1pPr algn="ctr">
              <a:defRPr sz="2800"/>
            </a:lvl1pPr>
          </a:lstStyle>
          <a:p>
            <a:pPr>
              <a:defRPr/>
            </a:pPr>
            <a:fld id="{85130848-3725-F349-9787-96866F9E80FC}" type="slidenum">
              <a:rPr lang="id-ID"/>
              <a:pPr>
                <a:defRPr/>
              </a:pPr>
              <a:t>‹#›</a:t>
            </a:fld>
            <a:endParaRPr lang="id-ID"/>
          </a:p>
        </p:txBody>
      </p:sp>
    </p:spTree>
    <p:extLst>
      <p:ext uri="{BB962C8B-B14F-4D97-AF65-F5344CB8AC3E}">
        <p14:creationId xmlns:p14="http://schemas.microsoft.com/office/powerpoint/2010/main" val="206484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588" y="6388100"/>
            <a:ext cx="990600" cy="228600"/>
          </a:xfrm>
        </p:spPr>
        <p:txBody>
          <a:bodyPr/>
          <a:lstStyle>
            <a:lvl1pPr>
              <a:defRPr/>
            </a:lvl1pPr>
          </a:lstStyle>
          <a:p>
            <a:pPr>
              <a:defRPr/>
            </a:pPr>
            <a:fld id="{56EEC843-3C75-D049-8FD9-84CFC88376C4}" type="datetimeFigureOut">
              <a:rPr lang="id-ID"/>
              <a:pPr>
                <a:defRPr/>
              </a:pPr>
              <a:t>27/12/2018</a:t>
            </a:fld>
            <a:endParaRPr lang="id-ID"/>
          </a:p>
        </p:txBody>
      </p:sp>
      <p:sp>
        <p:nvSpPr>
          <p:cNvPr id="5" name="Footer Placeholder 4"/>
          <p:cNvSpPr>
            <a:spLocks noGrp="1"/>
          </p:cNvSpPr>
          <p:nvPr>
            <p:ph type="ftr" sz="quarter" idx="11"/>
          </p:nvPr>
        </p:nvSpPr>
        <p:spPr>
          <a:xfrm>
            <a:off x="515938" y="6388100"/>
            <a:ext cx="3859212" cy="228600"/>
          </a:xfrm>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lgn="ctr">
              <a:defRPr sz="2800"/>
            </a:lvl1pPr>
          </a:lstStyle>
          <a:p>
            <a:pPr>
              <a:defRPr/>
            </a:pPr>
            <a:fld id="{8B1C1409-8648-5E46-B346-5056A6D4CD95}" type="slidenum">
              <a:rPr lang="id-ID"/>
              <a:pPr>
                <a:defRPr/>
              </a:pPr>
              <a:t>‹#›</a:t>
            </a:fld>
            <a:endParaRPr lang="id-ID"/>
          </a:p>
        </p:txBody>
      </p:sp>
    </p:spTree>
    <p:extLst>
      <p:ext uri="{BB962C8B-B14F-4D97-AF65-F5344CB8AC3E}">
        <p14:creationId xmlns:p14="http://schemas.microsoft.com/office/powerpoint/2010/main" val="463388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20188" cy="6861175"/>
            <a:chOff x="-1588" y="0"/>
            <a:chExt cx="9120420"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4966650">
              <a:off x="4673046" y="5107506"/>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a:spLocks/>
          </p:cNvSpPr>
          <p:nvPr/>
        </p:nvSpPr>
        <p:spPr bwMode="gray">
          <a:xfrm rot="5400000">
            <a:off x="1298575" y="1765301"/>
            <a:ext cx="5997575" cy="3327400"/>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Vertical Title 1"/>
          <p:cNvSpPr>
            <a:spLocks noGrp="1"/>
          </p:cNvSpPr>
          <p:nvPr>
            <p:ph type="title" orient="vert"/>
          </p:nvPr>
        </p:nvSpPr>
        <p:spPr>
          <a:xfrm>
            <a:off x="6174928" y="1447799"/>
            <a:ext cx="1113516" cy="45720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33CD64DC-E3EA-DC43-ADB9-034740F39A0E}" type="datetimeFigureOut">
              <a:rPr lang="id-ID"/>
              <a:pPr>
                <a:defRPr/>
              </a:pPr>
              <a:t>27/12/2018</a:t>
            </a:fld>
            <a:endParaRPr lang="id-ID"/>
          </a:p>
        </p:txBody>
      </p:sp>
      <p:sp>
        <p:nvSpPr>
          <p:cNvPr id="17" name="Footer Placeholder 4"/>
          <p:cNvSpPr>
            <a:spLocks noGrp="1"/>
          </p:cNvSpPr>
          <p:nvPr>
            <p:ph type="ftr" sz="quarter" idx="11"/>
          </p:nvPr>
        </p:nvSpPr>
        <p:spPr>
          <a:xfrm>
            <a:off x="538163" y="6365875"/>
            <a:ext cx="3860800" cy="228600"/>
          </a:xfrm>
        </p:spPr>
        <p:txBody>
          <a:bodyPr/>
          <a:lstStyle>
            <a:lvl1pPr>
              <a:defRPr/>
            </a:lvl1pPr>
          </a:lstStyle>
          <a:p>
            <a:pPr>
              <a:defRPr/>
            </a:pPr>
            <a:endParaRPr lang="id-ID"/>
          </a:p>
        </p:txBody>
      </p:sp>
      <p:sp>
        <p:nvSpPr>
          <p:cNvPr id="18" name="Slide Number Placeholder 5"/>
          <p:cNvSpPr>
            <a:spLocks noGrp="1"/>
          </p:cNvSpPr>
          <p:nvPr>
            <p:ph type="sldNum" sz="quarter" idx="12"/>
          </p:nvPr>
        </p:nvSpPr>
        <p:spPr/>
        <p:txBody>
          <a:bodyPr/>
          <a:lstStyle>
            <a:lvl1pPr algn="ctr">
              <a:defRPr sz="2800"/>
            </a:lvl1pPr>
          </a:lstStyle>
          <a:p>
            <a:pPr>
              <a:defRPr/>
            </a:pPr>
            <a:fld id="{A48BD7C7-E882-6741-8059-EBA33681E681}" type="slidenum">
              <a:rPr lang="id-ID"/>
              <a:pPr>
                <a:defRPr/>
              </a:pPr>
              <a:t>‹#›</a:t>
            </a:fld>
            <a:endParaRPr lang="id-ID"/>
          </a:p>
        </p:txBody>
      </p:sp>
    </p:spTree>
    <p:extLst>
      <p:ext uri="{BB962C8B-B14F-4D97-AF65-F5344CB8AC3E}">
        <p14:creationId xmlns:p14="http://schemas.microsoft.com/office/powerpoint/2010/main" val="139861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ACBB249-7CEF-1C43-BF9E-FFABB3AC048B}" type="datetimeFigureOut">
              <a:rPr lang="id-ID"/>
              <a:pPr>
                <a:defRPr/>
              </a:pPr>
              <a:t>27/12/2018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DDABD8CA-58E1-2F48-8139-306460880451}" type="slidenum">
              <a:rPr lang="id-ID"/>
              <a:pPr>
                <a:defRPr/>
              </a:pPr>
              <a:t>‹#›</a:t>
            </a:fld>
            <a:endParaRPr lang="id-ID"/>
          </a:p>
        </p:txBody>
      </p:sp>
    </p:spTree>
    <p:extLst>
      <p:ext uri="{BB962C8B-B14F-4D97-AF65-F5344CB8AC3E}">
        <p14:creationId xmlns:p14="http://schemas.microsoft.com/office/powerpoint/2010/main" val="184659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a:spLocks/>
            </p:cNvSpPr>
            <p:nvPr/>
          </p:nvSpPr>
          <p:spPr bwMode="gray">
            <a:xfrm rot="-5400000">
              <a:off x="3105027"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p:cNvSpPr>
            <p:nvPr/>
          </p:nvSpPr>
          <p:spPr bwMode="gray">
            <a:xfrm rot="-5912394">
              <a:off x="3320102"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6" name="Date Placeholder 3"/>
          <p:cNvSpPr>
            <a:spLocks noGrp="1"/>
          </p:cNvSpPr>
          <p:nvPr>
            <p:ph type="dt" sz="half" idx="10"/>
          </p:nvPr>
        </p:nvSpPr>
        <p:spPr/>
        <p:txBody>
          <a:bodyPr/>
          <a:lstStyle>
            <a:lvl1pPr>
              <a:defRPr/>
            </a:lvl1pPr>
          </a:lstStyle>
          <a:p>
            <a:pPr>
              <a:defRPr/>
            </a:pPr>
            <a:fld id="{7D5A4631-7A48-0E40-9AFC-0E9622165C3C}" type="datetimeFigureOut">
              <a:rPr lang="id-ID"/>
              <a:pPr>
                <a:defRPr/>
              </a:pPr>
              <a:t>27/12/2018</a:t>
            </a:fld>
            <a:endParaRPr lang="id-ID"/>
          </a:p>
        </p:txBody>
      </p:sp>
      <p:sp>
        <p:nvSpPr>
          <p:cNvPr id="17" name="Footer Placeholder 4"/>
          <p:cNvSpPr>
            <a:spLocks noGrp="1"/>
          </p:cNvSpPr>
          <p:nvPr>
            <p:ph type="ftr" sz="quarter" idx="11"/>
          </p:nvPr>
        </p:nvSpPr>
        <p:spPr/>
        <p:txBody>
          <a:bodyPr/>
          <a:lstStyle>
            <a:lvl1pPr>
              <a:defRPr/>
            </a:lvl1pPr>
          </a:lstStyle>
          <a:p>
            <a:pPr>
              <a:defRPr/>
            </a:pPr>
            <a:endParaRPr lang="id-ID"/>
          </a:p>
        </p:txBody>
      </p:sp>
      <p:sp>
        <p:nvSpPr>
          <p:cNvPr id="18" name="Slide Number Placeholder 5"/>
          <p:cNvSpPr>
            <a:spLocks noGrp="1"/>
          </p:cNvSpPr>
          <p:nvPr>
            <p:ph type="sldNum" sz="quarter" idx="12"/>
          </p:nvPr>
        </p:nvSpPr>
        <p:spPr/>
        <p:txBody>
          <a:bodyPr/>
          <a:lstStyle>
            <a:lvl1pPr algn="ctr">
              <a:defRPr sz="2800"/>
            </a:lvl1pPr>
          </a:lstStyle>
          <a:p>
            <a:pPr>
              <a:defRPr/>
            </a:pPr>
            <a:fld id="{6366862A-6273-A445-A319-3AF236174D5E}" type="slidenum">
              <a:rPr lang="id-ID"/>
              <a:pPr>
                <a:defRPr/>
              </a:pPr>
              <a:t>‹#›</a:t>
            </a:fld>
            <a:endParaRPr lang="id-ID"/>
          </a:p>
        </p:txBody>
      </p:sp>
    </p:spTree>
    <p:extLst>
      <p:ext uri="{BB962C8B-B14F-4D97-AF65-F5344CB8AC3E}">
        <p14:creationId xmlns:p14="http://schemas.microsoft.com/office/powerpoint/2010/main" val="191212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83C82C0-6EF7-774F-AC17-C77331DCFF06}" type="datetimeFigureOut">
              <a:rPr lang="id-ID"/>
              <a:pPr>
                <a:defRPr/>
              </a:pPr>
              <a:t>27/12/2018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64B59457-D18D-C642-96DA-D9AD9470A7DE}" type="slidenum">
              <a:rPr lang="id-ID"/>
              <a:pPr>
                <a:defRPr/>
              </a:pPr>
              <a:t>‹#›</a:t>
            </a:fld>
            <a:endParaRPr lang="id-ID"/>
          </a:p>
        </p:txBody>
      </p:sp>
    </p:spTree>
    <p:extLst>
      <p:ext uri="{BB962C8B-B14F-4D97-AF65-F5344CB8AC3E}">
        <p14:creationId xmlns:p14="http://schemas.microsoft.com/office/powerpoint/2010/main" val="28291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87C99219-F1FD-FE44-802D-997027CEB0FD}" type="datetimeFigureOut">
              <a:rPr lang="id-ID"/>
              <a:pPr>
                <a:defRPr/>
              </a:pPr>
              <a:t>27/12/2018</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2DD6A32B-EBDC-4740-ABF9-566B20556A08}" type="slidenum">
              <a:rPr lang="id-ID"/>
              <a:pPr>
                <a:defRPr/>
              </a:pPr>
              <a:t>‹#›</a:t>
            </a:fld>
            <a:endParaRPr lang="id-ID"/>
          </a:p>
        </p:txBody>
      </p:sp>
    </p:spTree>
    <p:extLst>
      <p:ext uri="{BB962C8B-B14F-4D97-AF65-F5344CB8AC3E}">
        <p14:creationId xmlns:p14="http://schemas.microsoft.com/office/powerpoint/2010/main" val="48465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E60FEDB-3561-114E-9E5D-F64FF4831D72}" type="datetimeFigureOut">
              <a:rPr lang="id-ID"/>
              <a:pPr>
                <a:defRPr/>
              </a:pPr>
              <a:t>27/12/2018</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08B38673-9B8E-EB44-A0E5-D83A27EFA034}" type="slidenum">
              <a:rPr lang="id-ID"/>
              <a:pPr>
                <a:defRPr/>
              </a:pPr>
              <a:t>‹#›</a:t>
            </a:fld>
            <a:endParaRPr lang="id-ID"/>
          </a:p>
        </p:txBody>
      </p:sp>
    </p:spTree>
    <p:extLst>
      <p:ext uri="{BB962C8B-B14F-4D97-AF65-F5344CB8AC3E}">
        <p14:creationId xmlns:p14="http://schemas.microsoft.com/office/powerpoint/2010/main" val="16701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3" name="Date Placeholder 1"/>
          <p:cNvSpPr>
            <a:spLocks noGrp="1"/>
          </p:cNvSpPr>
          <p:nvPr>
            <p:ph type="dt" sz="half" idx="10"/>
          </p:nvPr>
        </p:nvSpPr>
        <p:spPr/>
        <p:txBody>
          <a:bodyPr/>
          <a:lstStyle>
            <a:lvl1pPr>
              <a:defRPr/>
            </a:lvl1pPr>
          </a:lstStyle>
          <a:p>
            <a:pPr>
              <a:defRPr/>
            </a:pPr>
            <a:fld id="{7E0E864B-2B0A-A944-9FE7-00CDA6CC2248}" type="datetimeFigureOut">
              <a:rPr lang="id-ID"/>
              <a:pPr>
                <a:defRPr/>
              </a:pPr>
              <a:t>27/12/2018</a:t>
            </a:fld>
            <a:endParaRPr lang="id-ID"/>
          </a:p>
        </p:txBody>
      </p:sp>
      <p:sp>
        <p:nvSpPr>
          <p:cNvPr id="4" name="Footer Placeholder 2"/>
          <p:cNvSpPr>
            <a:spLocks noGrp="1"/>
          </p:cNvSpPr>
          <p:nvPr>
            <p:ph type="ftr" sz="quarter" idx="11"/>
          </p:nvPr>
        </p:nvSpPr>
        <p:spPr/>
        <p:txBody>
          <a:bodyPr/>
          <a:lstStyle>
            <a:lvl1pPr>
              <a:defRPr/>
            </a:lvl1pPr>
          </a:lstStyle>
          <a:p>
            <a:pPr>
              <a:defRPr/>
            </a:pPr>
            <a:endParaRPr lang="id-ID"/>
          </a:p>
        </p:txBody>
      </p:sp>
      <p:sp>
        <p:nvSpPr>
          <p:cNvPr id="5" name="Slide Number Placeholder 3"/>
          <p:cNvSpPr>
            <a:spLocks noGrp="1"/>
          </p:cNvSpPr>
          <p:nvPr>
            <p:ph type="sldNum" sz="quarter" idx="12"/>
          </p:nvPr>
        </p:nvSpPr>
        <p:spPr/>
        <p:txBody>
          <a:bodyPr/>
          <a:lstStyle>
            <a:lvl1pPr algn="ctr">
              <a:defRPr sz="2800"/>
            </a:lvl1pPr>
          </a:lstStyle>
          <a:p>
            <a:pPr>
              <a:defRPr/>
            </a:pPr>
            <a:fld id="{CF60471D-10D7-3E48-9B56-43D472B3EE34}" type="slidenum">
              <a:rPr lang="id-ID"/>
              <a:pPr>
                <a:defRPr/>
              </a:pPr>
              <a:t>‹#›</a:t>
            </a:fld>
            <a:endParaRPr lang="id-ID"/>
          </a:p>
        </p:txBody>
      </p:sp>
    </p:spTree>
    <p:extLst>
      <p:ext uri="{BB962C8B-B14F-4D97-AF65-F5344CB8AC3E}">
        <p14:creationId xmlns:p14="http://schemas.microsoft.com/office/powerpoint/2010/main" val="211112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p:cNvSpPr>
              <a:spLocks/>
            </p:cNvSpPr>
            <p:nvPr/>
          </p:nvSpPr>
          <p:spPr bwMode="gray">
            <a:xfrm rot="-5400000">
              <a:off x="2548536"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p:cNvSpPr>
            <p:nvPr/>
          </p:nvSpPr>
          <p:spPr bwMode="gray">
            <a:xfrm rot="-5912394">
              <a:off x="2769747"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AFCE62F9-3111-264A-88D7-ED55887324B5}" type="datetimeFigureOut">
              <a:rPr lang="id-ID"/>
              <a:pPr>
                <a:defRPr/>
              </a:pPr>
              <a:t>27/12/2018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DFC6ED3A-4B72-EE43-87DB-6D36772259D3}" type="slidenum">
              <a:rPr lang="id-ID"/>
              <a:pPr>
                <a:defRPr/>
              </a:pPr>
              <a:t>‹#›</a:t>
            </a:fld>
            <a:endParaRPr lang="id-ID"/>
          </a:p>
        </p:txBody>
      </p:sp>
    </p:spTree>
    <p:extLst>
      <p:ext uri="{BB962C8B-B14F-4D97-AF65-F5344CB8AC3E}">
        <p14:creationId xmlns:p14="http://schemas.microsoft.com/office/powerpoint/2010/main" val="9873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p:cNvSpPr>
              <a:spLocks/>
            </p:cNvSpPr>
            <p:nvPr/>
          </p:nvSpPr>
          <p:spPr bwMode="gray">
            <a:xfrm rot="-5400000">
              <a:off x="2852610"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p:cNvSpPr>
            <p:nvPr/>
          </p:nvSpPr>
          <p:spPr bwMode="gray">
            <a:xfrm rot="-5912394">
              <a:off x="3074559"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784BF0F7-8BC1-E145-A004-61329699C745}" type="datetimeFigureOut">
              <a:rPr lang="id-ID"/>
              <a:pPr>
                <a:defRPr/>
              </a:pPr>
              <a:t>27/12/2018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7082473D-AE32-AF4A-B17E-5FF65FF238A1}" type="slidenum">
              <a:rPr lang="id-ID"/>
              <a:pPr>
                <a:defRPr/>
              </a:pPr>
              <a:t>‹#›</a:t>
            </a:fld>
            <a:endParaRPr lang="id-ID"/>
          </a:p>
        </p:txBody>
      </p:sp>
    </p:spTree>
    <p:extLst>
      <p:ext uri="{BB962C8B-B14F-4D97-AF65-F5344CB8AC3E}">
        <p14:creationId xmlns:p14="http://schemas.microsoft.com/office/powerpoint/2010/main" val="99292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5"/>
          <p:cNvGrpSpPr>
            <a:grpSpLocks/>
          </p:cNvGrpSpPr>
          <p:nvPr/>
        </p:nvGrpSpPr>
        <p:grpSpPr bwMode="auto">
          <a:xfrm>
            <a:off x="-1588" y="0"/>
            <a:ext cx="9145588" cy="6861175"/>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6359946" y="179029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p:cNvSpPr>
              <a:spLocks/>
            </p:cNvSpPr>
            <p:nvPr/>
          </p:nvSpPr>
          <p:spPr bwMode="gray">
            <a:xfrm>
              <a:off x="485023" y="1856450"/>
              <a:ext cx="8173954" cy="4535226"/>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p:cNvSpPr>
            <a:spLocks noGrp="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hangingPunct="1">
              <a:defRPr sz="900" b="1" i="0">
                <a:solidFill>
                  <a:schemeClr val="accent1"/>
                </a:solidFill>
                <a:latin typeface="Arial" panose="020B0604020202020204" pitchFamily="34" charset="0"/>
              </a:defRPr>
            </a:lvl1pPr>
          </a:lstStyle>
          <a:p>
            <a:pPr>
              <a:defRPr/>
            </a:pPr>
            <a:fld id="{777026E9-01D7-ED46-946C-32D64BCEB138}" type="datetimeFigureOut">
              <a:rPr lang="id-ID"/>
              <a:pPr>
                <a:defRPr/>
              </a:pPr>
              <a:t>27/12/2018</a:t>
            </a:fld>
            <a:endParaRPr lang="id-ID"/>
          </a:p>
        </p:txBody>
      </p:sp>
      <p:sp>
        <p:nvSpPr>
          <p:cNvPr id="5" name="Footer Placeholder 4"/>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hangingPunct="1">
              <a:defRPr sz="900" b="1" i="0">
                <a:solidFill>
                  <a:schemeClr val="accent1"/>
                </a:solidFill>
                <a:latin typeface="Arial" panose="020B0604020202020204" pitchFamily="34" charset="0"/>
              </a:defRPr>
            </a:lvl1pPr>
          </a:lstStyle>
          <a:p>
            <a:pPr>
              <a:defRPr/>
            </a:pPr>
            <a:endParaRPr lang="id-ID"/>
          </a:p>
        </p:txBody>
      </p:sp>
      <p:sp>
        <p:nvSpPr>
          <p:cNvPr id="26" name="Rectangle 2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18" name="Slide Number Placeholder 5"/>
          <p:cNvSpPr>
            <a:spLocks noGrp="1"/>
          </p:cNvSpPr>
          <p:nvPr>
            <p:ph type="sldNum" sz="quarter" idx="4"/>
          </p:nvPr>
        </p:nvSpPr>
        <p:spPr bwMode="gray">
          <a:xfrm>
            <a:off x="7678738" y="295275"/>
            <a:ext cx="790575" cy="768350"/>
          </a:xfrm>
          <a:prstGeom prst="rect">
            <a:avLst/>
          </a:prstGeom>
        </p:spPr>
        <p:txBody>
          <a:bodyPr anchor="b"/>
          <a:lstStyle>
            <a:lvl1pPr algn="ctr" eaLnBrk="1" hangingPunct="1">
              <a:defRPr sz="2800">
                <a:solidFill>
                  <a:schemeClr val="bg1"/>
                </a:solidFill>
                <a:latin typeface="Arial" panose="020B0604020202020204" pitchFamily="34" charset="0"/>
              </a:defRPr>
            </a:lvl1pPr>
          </a:lstStyle>
          <a:p>
            <a:pPr>
              <a:defRPr/>
            </a:pPr>
            <a:fld id="{BAF0BDF3-DDFF-B349-8D00-CF8901A5F4B3}"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4743" r:id="rId1"/>
    <p:sldLayoutId id="2147484739" r:id="rId2"/>
    <p:sldLayoutId id="2147484744" r:id="rId3"/>
    <p:sldLayoutId id="2147484740" r:id="rId4"/>
    <p:sldLayoutId id="2147484741" r:id="rId5"/>
    <p:sldLayoutId id="2147484742" r:id="rId6"/>
    <p:sldLayoutId id="2147484745" r:id="rId7"/>
    <p:sldLayoutId id="2147484746" r:id="rId8"/>
    <p:sldLayoutId id="2147484747" r:id="rId9"/>
    <p:sldLayoutId id="2147484748" r:id="rId10"/>
    <p:sldLayoutId id="2147484749" r:id="rId11"/>
    <p:sldLayoutId id="2147484750" r:id="rId12"/>
    <p:sldLayoutId id="2147484751" r:id="rId13"/>
    <p:sldLayoutId id="2147484752" r:id="rId14"/>
    <p:sldLayoutId id="2147484753" r:id="rId15"/>
    <p:sldLayoutId id="2147484754" r:id="rId16"/>
    <p:sldLayoutId id="2147484755" r:id="rId17"/>
  </p:sldLayoutIdLst>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1000125" y="765175"/>
            <a:ext cx="7429500" cy="1500188"/>
          </a:xfrm>
        </p:spPr>
        <p:txBody>
          <a:bodyPr/>
          <a:lstStyle/>
          <a:p>
            <a:pPr eaLnBrk="1" hangingPunct="1"/>
            <a:r>
              <a:rPr lang="id-ID" altLang="en-US" sz="4000" dirty="0"/>
              <a:t>SISTEM OPERASI</a:t>
            </a:r>
            <a:br>
              <a:rPr lang="id-ID" altLang="en-US" sz="4000" dirty="0"/>
            </a:br>
            <a:r>
              <a:rPr lang="id-ID" altLang="en-US" sz="4000" dirty="0" smtClean="0"/>
              <a:t>MATERI 6</a:t>
            </a:r>
            <a:endParaRPr lang="id-ID" altLang="en-US" sz="4000" dirty="0"/>
          </a:p>
        </p:txBody>
      </p:sp>
      <p:sp>
        <p:nvSpPr>
          <p:cNvPr id="9219" name="Subtitle 2"/>
          <p:cNvSpPr>
            <a:spLocks noGrp="1"/>
          </p:cNvSpPr>
          <p:nvPr>
            <p:ph type="subTitle" idx="1"/>
          </p:nvPr>
        </p:nvSpPr>
        <p:spPr>
          <a:xfrm>
            <a:off x="1000125" y="3000375"/>
            <a:ext cx="7781925" cy="582613"/>
          </a:xfrm>
        </p:spPr>
        <p:txBody>
          <a:bodyPr rtlCol="0">
            <a:normAutofit/>
          </a:bodyPr>
          <a:lstStyle/>
          <a:p>
            <a:pPr eaLnBrk="1" fontAlgn="auto" hangingPunct="1">
              <a:spcAft>
                <a:spcPts val="0"/>
              </a:spcAft>
              <a:buFont typeface="Wingdings 2" panose="05020102010507070707" pitchFamily="18" charset="2"/>
              <a:buNone/>
              <a:defRPr/>
            </a:pPr>
            <a:r>
              <a:rPr lang="id-ID" dirty="0" smtClean="0"/>
              <a:t>TRI LISTYORINI, M.Kom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874713"/>
            <a:ext cx="8258175" cy="725487"/>
          </a:xfrm>
        </p:spPr>
        <p:txBody>
          <a:bodyPr/>
          <a:lstStyle/>
          <a:p>
            <a:pPr eaLnBrk="1" hangingPunct="1"/>
            <a:r>
              <a:rPr lang="id-ID" altLang="en-US" b="1"/>
              <a:t>Penjadwalan jangka menengah</a:t>
            </a:r>
            <a:endParaRPr lang="en-US" altLang="en-US" b="1"/>
          </a:p>
        </p:txBody>
      </p:sp>
      <p:sp>
        <p:nvSpPr>
          <p:cNvPr id="29698" name="Content Placeholder 2"/>
          <p:cNvSpPr>
            <a:spLocks noGrp="1"/>
          </p:cNvSpPr>
          <p:nvPr>
            <p:ph idx="1"/>
          </p:nvPr>
        </p:nvSpPr>
        <p:spPr>
          <a:xfrm>
            <a:off x="457200" y="2276475"/>
            <a:ext cx="8258175" cy="4224338"/>
          </a:xfrm>
        </p:spPr>
        <p:txBody>
          <a:bodyPr/>
          <a:lstStyle/>
          <a:p>
            <a:pPr algn="just" eaLnBrk="1" hangingPunct="1"/>
            <a:r>
              <a:rPr lang="id-ID" altLang="en-US" sz="2400" dirty="0"/>
              <a:t>Penjadwal jangka menengah menangani proses-proses </a:t>
            </a:r>
            <a:r>
              <a:rPr lang="id-ID" altLang="en-US" sz="2400" i="1" dirty="0"/>
              <a:t>swapping</a:t>
            </a:r>
            <a:r>
              <a:rPr lang="id-ID" altLang="en-US" sz="2400" dirty="0"/>
              <a:t>. Proses – proses yang mempunyai kepentingan kecil saat itu adalah proses yang tertunda.</a:t>
            </a:r>
          </a:p>
          <a:p>
            <a:pPr algn="just" eaLnBrk="1" hangingPunct="1"/>
            <a:r>
              <a:rPr lang="id-ID" altLang="en-US" sz="2400"/>
              <a:t>Penjadwal </a:t>
            </a:r>
            <a:r>
              <a:rPr lang="id-ID" altLang="en-US" sz="2400" smtClean="0"/>
              <a:t>jangka menengah </a:t>
            </a:r>
            <a:r>
              <a:rPr lang="id-ID" altLang="en-US" sz="2400" dirty="0"/>
              <a:t>mengendalikan transisi dari suspended ke ready (dari proses yang mengalami swapping)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65188" y="927100"/>
            <a:ext cx="6345237" cy="709613"/>
          </a:xfrm>
        </p:spPr>
        <p:txBody>
          <a:bodyPr/>
          <a:lstStyle/>
          <a:p>
            <a:pPr eaLnBrk="1" hangingPunct="1"/>
            <a:r>
              <a:rPr lang="id-ID" altLang="en-US" b="1"/>
              <a:t>Penjadwal jangka panjang</a:t>
            </a:r>
            <a:endParaRPr lang="en-US" altLang="en-US" b="1"/>
          </a:p>
        </p:txBody>
      </p:sp>
      <p:sp>
        <p:nvSpPr>
          <p:cNvPr id="30722" name="Content Placeholder 2"/>
          <p:cNvSpPr>
            <a:spLocks noGrp="1"/>
          </p:cNvSpPr>
          <p:nvPr>
            <p:ph idx="1"/>
          </p:nvPr>
        </p:nvSpPr>
        <p:spPr>
          <a:xfrm>
            <a:off x="457200" y="2492375"/>
            <a:ext cx="8258175" cy="4008438"/>
          </a:xfrm>
        </p:spPr>
        <p:txBody>
          <a:bodyPr/>
          <a:lstStyle/>
          <a:p>
            <a:pPr algn="just" eaLnBrk="1" hangingPunct="1"/>
            <a:r>
              <a:rPr lang="id-ID" altLang="en-US" sz="2400"/>
              <a:t>Penjadwal jangka panjang bekerja terhadap antrian batch dan memilih batch berikutnya yang harus di eksekusi sistem.</a:t>
            </a:r>
          </a:p>
          <a:p>
            <a:pPr algn="just" eaLnBrk="1" hangingPunct="1"/>
            <a:r>
              <a:rPr lang="id-ID" altLang="en-US" sz="2400"/>
              <a:t>Batch biasanya berupa proses-proses dengan penggunaan sumber daya yang intensif, program-program ini mempunyai prioritas yang rendah dan biasa digunakan sebagai pengisi selama periode aktivitas proses-proses interaktif rendah.</a:t>
            </a: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5188" y="927100"/>
            <a:ext cx="7594600" cy="709613"/>
          </a:xfrm>
        </p:spPr>
        <p:txBody>
          <a:bodyPr/>
          <a:lstStyle/>
          <a:p>
            <a:pPr eaLnBrk="1" hangingPunct="1"/>
            <a:r>
              <a:rPr lang="id-ID" altLang="en-US" b="1"/>
              <a:t>Diagram State Dasar (tiga keadaan)</a:t>
            </a:r>
            <a:endParaRPr lang="en-US" altLang="en-US" b="1"/>
          </a:p>
        </p:txBody>
      </p:sp>
      <p:sp>
        <p:nvSpPr>
          <p:cNvPr id="5" name="Rounded Rectangle 4"/>
          <p:cNvSpPr/>
          <p:nvPr/>
        </p:nvSpPr>
        <p:spPr>
          <a:xfrm>
            <a:off x="1497013" y="3852863"/>
            <a:ext cx="1857375" cy="78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2800" dirty="0"/>
              <a:t>Ready</a:t>
            </a:r>
            <a:endParaRPr lang="en-US" sz="2800" dirty="0"/>
          </a:p>
        </p:txBody>
      </p:sp>
      <p:sp>
        <p:nvSpPr>
          <p:cNvPr id="6" name="Rounded Rectangle 5"/>
          <p:cNvSpPr/>
          <p:nvPr/>
        </p:nvSpPr>
        <p:spPr>
          <a:xfrm>
            <a:off x="5854700" y="3852863"/>
            <a:ext cx="1857375" cy="78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2800" dirty="0"/>
              <a:t>Running</a:t>
            </a:r>
            <a:endParaRPr lang="en-US" sz="2800" dirty="0"/>
          </a:p>
        </p:txBody>
      </p:sp>
      <p:sp>
        <p:nvSpPr>
          <p:cNvPr id="7" name="Rounded Rectangle 6"/>
          <p:cNvSpPr/>
          <p:nvPr/>
        </p:nvSpPr>
        <p:spPr>
          <a:xfrm>
            <a:off x="3640138" y="5710238"/>
            <a:ext cx="1857375" cy="78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2800" dirty="0"/>
              <a:t>Blocked</a:t>
            </a:r>
            <a:endParaRPr lang="en-US" sz="2800" dirty="0"/>
          </a:p>
        </p:txBody>
      </p:sp>
      <p:cxnSp>
        <p:nvCxnSpPr>
          <p:cNvPr id="8" name="Straight Arrow Connector 7"/>
          <p:cNvCxnSpPr>
            <a:stCxn id="6" idx="3"/>
            <a:endCxn id="7" idx="1"/>
          </p:cNvCxnSpPr>
          <p:nvPr/>
        </p:nvCxnSpPr>
        <p:spPr>
          <a:xfrm>
            <a:off x="3354388" y="4244975"/>
            <a:ext cx="250031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407988" y="4235450"/>
            <a:ext cx="1089025"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712075" y="4281488"/>
            <a:ext cx="1089025"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3"/>
          </p:cNvCxnSpPr>
          <p:nvPr/>
        </p:nvCxnSpPr>
        <p:spPr>
          <a:xfrm rot="5400000">
            <a:off x="5407819" y="4728369"/>
            <a:ext cx="1465263" cy="1285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a:endCxn id="6" idx="2"/>
          </p:cNvCxnSpPr>
          <p:nvPr/>
        </p:nvCxnSpPr>
        <p:spPr>
          <a:xfrm rot="10800000">
            <a:off x="2425700" y="4638675"/>
            <a:ext cx="1214438" cy="1465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p:cNvCxnSpPr>
          <p:nvPr/>
        </p:nvCxnSpPr>
        <p:spPr>
          <a:xfrm rot="16200000" flipV="1">
            <a:off x="5711825" y="2781300"/>
            <a:ext cx="1071563" cy="10715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3068638" y="2781300"/>
            <a:ext cx="2643187"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rot="5400000">
            <a:off x="2211387" y="2995613"/>
            <a:ext cx="1071563" cy="642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27"/>
          <p:cNvSpPr txBox="1">
            <a:spLocks noChangeArrowheads="1"/>
          </p:cNvSpPr>
          <p:nvPr/>
        </p:nvSpPr>
        <p:spPr bwMode="auto">
          <a:xfrm>
            <a:off x="496888" y="3852863"/>
            <a:ext cx="903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Submit</a:t>
            </a:r>
            <a:endParaRPr lang="en-US" altLang="en-US"/>
          </a:p>
        </p:txBody>
      </p:sp>
      <p:sp>
        <p:nvSpPr>
          <p:cNvPr id="17" name="TextBox 28"/>
          <p:cNvSpPr txBox="1">
            <a:spLocks noChangeArrowheads="1"/>
          </p:cNvSpPr>
          <p:nvPr/>
        </p:nvSpPr>
        <p:spPr bwMode="auto">
          <a:xfrm>
            <a:off x="3854450" y="2352675"/>
            <a:ext cx="100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Timeout</a:t>
            </a:r>
            <a:endParaRPr lang="en-US" altLang="en-US"/>
          </a:p>
        </p:txBody>
      </p:sp>
      <p:sp>
        <p:nvSpPr>
          <p:cNvPr id="18" name="TextBox 29"/>
          <p:cNvSpPr txBox="1">
            <a:spLocks noChangeArrowheads="1"/>
          </p:cNvSpPr>
          <p:nvPr/>
        </p:nvSpPr>
        <p:spPr bwMode="auto">
          <a:xfrm>
            <a:off x="3559175" y="3852863"/>
            <a:ext cx="2295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Dispatch</a:t>
            </a:r>
            <a:r>
              <a:rPr lang="en-US" altLang="en-US"/>
              <a:t>/pengiriman</a:t>
            </a:r>
          </a:p>
        </p:txBody>
      </p:sp>
      <p:sp>
        <p:nvSpPr>
          <p:cNvPr id="19" name="TextBox 30"/>
          <p:cNvSpPr txBox="1">
            <a:spLocks noChangeArrowheads="1"/>
          </p:cNvSpPr>
          <p:nvPr/>
        </p:nvSpPr>
        <p:spPr bwMode="auto">
          <a:xfrm>
            <a:off x="7783513" y="3852863"/>
            <a:ext cx="135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Completion</a:t>
            </a:r>
            <a:endParaRPr lang="en-US" altLang="en-US"/>
          </a:p>
        </p:txBody>
      </p:sp>
      <p:sp>
        <p:nvSpPr>
          <p:cNvPr id="20" name="TextBox 31"/>
          <p:cNvSpPr txBox="1">
            <a:spLocks noChangeArrowheads="1"/>
          </p:cNvSpPr>
          <p:nvPr/>
        </p:nvSpPr>
        <p:spPr bwMode="auto">
          <a:xfrm>
            <a:off x="2997200" y="4924425"/>
            <a:ext cx="151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Event occurs</a:t>
            </a:r>
            <a:endParaRPr lang="en-US" altLang="en-US"/>
          </a:p>
        </p:txBody>
      </p:sp>
      <p:sp>
        <p:nvSpPr>
          <p:cNvPr id="21" name="TextBox 32"/>
          <p:cNvSpPr txBox="1">
            <a:spLocks noChangeArrowheads="1"/>
          </p:cNvSpPr>
          <p:nvPr/>
        </p:nvSpPr>
        <p:spPr bwMode="auto">
          <a:xfrm>
            <a:off x="6426200" y="4995863"/>
            <a:ext cx="124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altLang="en-US"/>
              <a:t>Event wait</a:t>
            </a:r>
            <a:endParaRPr lang="en-US" altLang="en-US"/>
          </a:p>
        </p:txBody>
      </p:sp>
    </p:spTree>
    <p:extLst>
      <p:ext uri="{BB962C8B-B14F-4D97-AF65-F5344CB8AC3E}">
        <p14:creationId xmlns:p14="http://schemas.microsoft.com/office/powerpoint/2010/main" val="56251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865188" y="927100"/>
            <a:ext cx="6345237" cy="709613"/>
          </a:xfrm>
        </p:spPr>
        <p:txBody>
          <a:bodyPr/>
          <a:lstStyle/>
          <a:p>
            <a:endParaRPr lang="en-US" altLang="en-US"/>
          </a:p>
        </p:txBody>
      </p:sp>
      <p:sp>
        <p:nvSpPr>
          <p:cNvPr id="31746" name="Content Placeholder 2"/>
          <p:cNvSpPr>
            <a:spLocks noGrp="1"/>
          </p:cNvSpPr>
          <p:nvPr>
            <p:ph idx="1"/>
          </p:nvPr>
        </p:nvSpPr>
        <p:spPr>
          <a:xfrm>
            <a:off x="468313" y="2205038"/>
            <a:ext cx="8280400" cy="4248150"/>
          </a:xfrm>
        </p:spPr>
        <p:txBody>
          <a:bodyPr/>
          <a:lstStyle/>
          <a:p>
            <a:pPr algn="just"/>
            <a:r>
              <a:rPr lang="en-US" altLang="en-US"/>
              <a:t>Sasaran penjadwalan berdasarkan kriteria-kriteria optimasi tersebut :</a:t>
            </a:r>
          </a:p>
          <a:p>
            <a:pPr lvl="1" algn="just"/>
            <a:r>
              <a:rPr lang="en-US" altLang="en-US"/>
              <a:t>Menjamin tiap proses mendapat pelayanan dari pemroses yang adil.</a:t>
            </a:r>
          </a:p>
          <a:p>
            <a:pPr lvl="1" algn="just"/>
            <a:r>
              <a:rPr lang="en-US" altLang="en-US"/>
              <a:t>Menjaga agar pemroses tetap dalam keadaan sibuk sehingga efisiensi mencapai maksimum. Pengertian sibuk adalah pemroses tidak menganggur, termasuk waktu yang dihabiskan untuk mengeksekusi program pemakai dan   sistem operasi.</a:t>
            </a:r>
          </a:p>
          <a:p>
            <a:pPr lvl="1" algn="just"/>
            <a:r>
              <a:rPr lang="en-US" altLang="en-US"/>
              <a:t>Meminimalkan waktu tanggap.</a:t>
            </a:r>
          </a:p>
          <a:p>
            <a:pPr lvl="1" algn="just"/>
            <a:r>
              <a:rPr lang="en-US" altLang="en-US"/>
              <a:t>Meminimalkan turn arround time.</a:t>
            </a:r>
          </a:p>
          <a:p>
            <a:pPr lvl="1" algn="just"/>
            <a:r>
              <a:rPr lang="en-US" altLang="en-US"/>
              <a:t>Memaksimalkan jumlah job yang diproses persatu interval waktu.    Lebih besar angka throughput, lebih banyak kerja yang dilakukan sistem.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865188" y="927100"/>
            <a:ext cx="6345237" cy="709613"/>
          </a:xfrm>
        </p:spPr>
        <p:txBody>
          <a:bodyPr/>
          <a:lstStyle/>
          <a:p>
            <a:r>
              <a:rPr lang="en-US" altLang="en-US"/>
              <a:t>Tugas 2</a:t>
            </a:r>
          </a:p>
        </p:txBody>
      </p:sp>
      <p:sp>
        <p:nvSpPr>
          <p:cNvPr id="3" name="Content Placeholder 2"/>
          <p:cNvSpPr>
            <a:spLocks noGrp="1"/>
          </p:cNvSpPr>
          <p:nvPr>
            <p:ph idx="1"/>
          </p:nvPr>
        </p:nvSpPr>
        <p:spPr>
          <a:xfrm>
            <a:off x="863600" y="2489200"/>
            <a:ext cx="7669213" cy="4179888"/>
          </a:xfrm>
        </p:spPr>
        <p:txBody>
          <a:bodyPr/>
          <a:lstStyle/>
          <a:p>
            <a:pPr>
              <a:defRPr/>
            </a:pPr>
            <a:r>
              <a:rPr lang="en-US" sz="1400" dirty="0" err="1" smtClean="0"/>
              <a:t>Cari</a:t>
            </a:r>
            <a:r>
              <a:rPr lang="en-US" sz="1400" dirty="0" smtClean="0"/>
              <a:t> </a:t>
            </a:r>
            <a:r>
              <a:rPr lang="en-US" sz="1400" dirty="0" err="1" smtClean="0"/>
              <a:t>Jurnal</a:t>
            </a:r>
            <a:r>
              <a:rPr lang="en-US" sz="1400" dirty="0" smtClean="0"/>
              <a:t> </a:t>
            </a:r>
            <a:r>
              <a:rPr lang="en-US" sz="1400" dirty="0" smtClean="0">
                <a:sym typeface="Wingdings"/>
              </a:rPr>
              <a:t> </a:t>
            </a:r>
            <a:r>
              <a:rPr lang="en-US" sz="1400" dirty="0" err="1" smtClean="0"/>
              <a:t>Sistem</a:t>
            </a:r>
            <a:r>
              <a:rPr lang="en-US" sz="1400" dirty="0" smtClean="0"/>
              <a:t> </a:t>
            </a:r>
            <a:r>
              <a:rPr lang="en-US" sz="1400" dirty="0" err="1" smtClean="0"/>
              <a:t>Operasi</a:t>
            </a:r>
            <a:r>
              <a:rPr lang="en-US" sz="1400" dirty="0" smtClean="0"/>
              <a:t> </a:t>
            </a:r>
            <a:r>
              <a:rPr lang="en-US" sz="1400" dirty="0" smtClean="0">
                <a:sym typeface="Wingdings"/>
              </a:rPr>
              <a:t> 2008-2018</a:t>
            </a:r>
            <a:endParaRPr lang="en-US" sz="1400" dirty="0" smtClean="0"/>
          </a:p>
          <a:p>
            <a:pPr lvl="1">
              <a:defRPr/>
            </a:pPr>
            <a:r>
              <a:rPr lang="en-US" sz="1200" dirty="0" err="1" smtClean="0"/>
              <a:t>Sistem</a:t>
            </a:r>
            <a:r>
              <a:rPr lang="en-US" sz="1200" dirty="0" smtClean="0"/>
              <a:t> </a:t>
            </a:r>
            <a:r>
              <a:rPr lang="en-US" sz="1200" dirty="0" err="1" smtClean="0"/>
              <a:t>Operasi</a:t>
            </a:r>
            <a:endParaRPr lang="en-US" sz="1200" dirty="0" smtClean="0"/>
          </a:p>
          <a:p>
            <a:pPr lvl="1">
              <a:defRPr/>
            </a:pPr>
            <a:r>
              <a:rPr lang="en-US" sz="1200" dirty="0" err="1" smtClean="0"/>
              <a:t>Penjadwalan</a:t>
            </a:r>
            <a:r>
              <a:rPr lang="en-US" sz="1200" dirty="0" smtClean="0"/>
              <a:t> Proses</a:t>
            </a:r>
          </a:p>
          <a:p>
            <a:pPr lvl="1">
              <a:defRPr/>
            </a:pPr>
            <a:r>
              <a:rPr lang="en-US" sz="1200" dirty="0" err="1" smtClean="0"/>
              <a:t>Algoritma</a:t>
            </a:r>
            <a:r>
              <a:rPr lang="en-US" sz="1200" dirty="0" smtClean="0"/>
              <a:t> </a:t>
            </a:r>
            <a:r>
              <a:rPr lang="en-US" sz="1200" dirty="0" err="1" smtClean="0"/>
              <a:t>penjadwalan</a:t>
            </a:r>
            <a:r>
              <a:rPr lang="en-US" sz="1200" dirty="0" smtClean="0"/>
              <a:t> proses</a:t>
            </a:r>
          </a:p>
          <a:p>
            <a:pPr algn="just" eaLnBrk="1" fontAlgn="auto" hangingPunct="1">
              <a:spcAft>
                <a:spcPts val="0"/>
              </a:spcAft>
              <a:defRPr/>
            </a:pPr>
            <a:r>
              <a:rPr lang="id-ID" sz="600" dirty="0" err="1">
                <a:solidFill>
                  <a:schemeClr val="tx1">
                    <a:lumMod val="75000"/>
                    <a:lumOff val="25000"/>
                  </a:schemeClr>
                </a:solidFill>
              </a:rPr>
              <a:t>Algoritma</a:t>
            </a:r>
            <a:r>
              <a:rPr lang="id-ID" sz="600" dirty="0">
                <a:solidFill>
                  <a:schemeClr val="tx1">
                    <a:lumMod val="75000"/>
                    <a:lumOff val="25000"/>
                  </a:schemeClr>
                </a:solidFill>
              </a:rPr>
              <a:t> yang menerapkan strategi </a:t>
            </a:r>
            <a:r>
              <a:rPr lang="id-ID" sz="600" dirty="0" err="1">
                <a:solidFill>
                  <a:schemeClr val="tx1">
                    <a:lumMod val="75000"/>
                    <a:lumOff val="25000"/>
                  </a:schemeClr>
                </a:solidFill>
              </a:rPr>
              <a:t>nonpreemptive</a:t>
            </a:r>
            <a:r>
              <a:rPr lang="id-ID" sz="600" dirty="0">
                <a:solidFill>
                  <a:schemeClr val="tx1">
                    <a:lumMod val="75000"/>
                    <a:lumOff val="25000"/>
                  </a:schemeClr>
                </a:solidFill>
              </a:rPr>
              <a:t> :</a:t>
            </a:r>
          </a:p>
          <a:p>
            <a:pPr lvl="1" indent="-283464" algn="just" eaLnBrk="1" fontAlgn="auto" hangingPunct="1">
              <a:spcAft>
                <a:spcPts val="0"/>
              </a:spcAft>
              <a:defRPr/>
            </a:pPr>
            <a:r>
              <a:rPr lang="id-ID" sz="600" dirty="0">
                <a:solidFill>
                  <a:schemeClr val="tx1">
                    <a:lumMod val="75000"/>
                    <a:lumOff val="25000"/>
                  </a:schemeClr>
                </a:solidFill>
              </a:rPr>
              <a:t>FIFO (</a:t>
            </a:r>
            <a:r>
              <a:rPr lang="id-ID" sz="600" dirty="0" err="1">
                <a:solidFill>
                  <a:schemeClr val="tx1">
                    <a:lumMod val="75000"/>
                    <a:lumOff val="25000"/>
                  </a:schemeClr>
                </a:solidFill>
              </a:rPr>
              <a:t>first</a:t>
            </a:r>
            <a:r>
              <a:rPr lang="id-ID" sz="600" dirty="0">
                <a:solidFill>
                  <a:schemeClr val="tx1">
                    <a:lumMod val="75000"/>
                    <a:lumOff val="25000"/>
                  </a:schemeClr>
                </a:solidFill>
              </a:rPr>
              <a:t> in </a:t>
            </a:r>
            <a:r>
              <a:rPr lang="id-ID" sz="600" dirty="0" err="1">
                <a:solidFill>
                  <a:schemeClr val="tx1">
                    <a:lumMod val="75000"/>
                    <a:lumOff val="25000"/>
                  </a:schemeClr>
                </a:solidFill>
              </a:rPr>
              <a:t>first</a:t>
            </a:r>
            <a:r>
              <a:rPr lang="id-ID" sz="600" dirty="0">
                <a:solidFill>
                  <a:schemeClr val="tx1">
                    <a:lumMod val="75000"/>
                    <a:lumOff val="25000"/>
                  </a:schemeClr>
                </a:solidFill>
              </a:rPr>
              <a:t> </a:t>
            </a:r>
            <a:r>
              <a:rPr lang="id-ID" sz="600" dirty="0" err="1">
                <a:solidFill>
                  <a:schemeClr val="tx1">
                    <a:lumMod val="75000"/>
                    <a:lumOff val="25000"/>
                  </a:schemeClr>
                </a:solidFill>
              </a:rPr>
              <a:t>out</a:t>
            </a:r>
            <a:r>
              <a:rPr lang="id-ID" sz="600" dirty="0">
                <a:solidFill>
                  <a:schemeClr val="tx1">
                    <a:lumMod val="75000"/>
                    <a:lumOff val="25000"/>
                  </a:schemeClr>
                </a:solidFill>
              </a:rPr>
              <a:t>) atau FCFS (</a:t>
            </a:r>
            <a:r>
              <a:rPr lang="id-ID" sz="600" dirty="0" err="1">
                <a:solidFill>
                  <a:schemeClr val="tx1">
                    <a:lumMod val="75000"/>
                    <a:lumOff val="25000"/>
                  </a:schemeClr>
                </a:solidFill>
              </a:rPr>
              <a:t>first</a:t>
            </a:r>
            <a:r>
              <a:rPr lang="id-ID" sz="600" dirty="0">
                <a:solidFill>
                  <a:schemeClr val="tx1">
                    <a:lumMod val="75000"/>
                    <a:lumOff val="25000"/>
                  </a:schemeClr>
                </a:solidFill>
              </a:rPr>
              <a:t> </a:t>
            </a:r>
            <a:r>
              <a:rPr lang="id-ID" sz="600" dirty="0" err="1">
                <a:solidFill>
                  <a:schemeClr val="tx1">
                    <a:lumMod val="75000"/>
                    <a:lumOff val="25000"/>
                  </a:schemeClr>
                </a:solidFill>
              </a:rPr>
              <a:t>come</a:t>
            </a:r>
            <a:r>
              <a:rPr lang="id-ID" sz="600" dirty="0">
                <a:solidFill>
                  <a:schemeClr val="tx1">
                    <a:lumMod val="75000"/>
                    <a:lumOff val="25000"/>
                  </a:schemeClr>
                </a:solidFill>
              </a:rPr>
              <a:t> </a:t>
            </a:r>
            <a:r>
              <a:rPr lang="id-ID" sz="600" dirty="0" err="1">
                <a:solidFill>
                  <a:schemeClr val="tx1">
                    <a:lumMod val="75000"/>
                    <a:lumOff val="25000"/>
                  </a:schemeClr>
                </a:solidFill>
              </a:rPr>
              <a:t>first</a:t>
            </a:r>
            <a:r>
              <a:rPr lang="id-ID" sz="600" dirty="0">
                <a:solidFill>
                  <a:schemeClr val="tx1">
                    <a:lumMod val="75000"/>
                    <a:lumOff val="25000"/>
                  </a:schemeClr>
                </a:solidFill>
              </a:rPr>
              <a:t> </a:t>
            </a:r>
            <a:r>
              <a:rPr lang="id-ID" sz="600" dirty="0" err="1">
                <a:solidFill>
                  <a:schemeClr val="tx1">
                    <a:lumMod val="75000"/>
                    <a:lumOff val="25000"/>
                  </a:schemeClr>
                </a:solidFill>
              </a:rPr>
              <a:t>serve</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SJF (</a:t>
            </a:r>
            <a:r>
              <a:rPr lang="id-ID" sz="600" dirty="0" err="1">
                <a:solidFill>
                  <a:schemeClr val="tx1">
                    <a:lumMod val="75000"/>
                    <a:lumOff val="25000"/>
                  </a:schemeClr>
                </a:solidFill>
              </a:rPr>
              <a:t>shortest</a:t>
            </a:r>
            <a:r>
              <a:rPr lang="id-ID" sz="600" dirty="0">
                <a:solidFill>
                  <a:schemeClr val="tx1">
                    <a:lumMod val="75000"/>
                    <a:lumOff val="25000"/>
                  </a:schemeClr>
                </a:solidFill>
              </a:rPr>
              <a:t> </a:t>
            </a:r>
            <a:r>
              <a:rPr lang="id-ID" sz="600" dirty="0" err="1">
                <a:solidFill>
                  <a:schemeClr val="tx1">
                    <a:lumMod val="75000"/>
                    <a:lumOff val="25000"/>
                  </a:schemeClr>
                </a:solidFill>
              </a:rPr>
              <a:t>job</a:t>
            </a:r>
            <a:r>
              <a:rPr lang="id-ID" sz="600" dirty="0">
                <a:solidFill>
                  <a:schemeClr val="tx1">
                    <a:lumMod val="75000"/>
                    <a:lumOff val="25000"/>
                  </a:schemeClr>
                </a:solidFill>
              </a:rPr>
              <a:t> </a:t>
            </a:r>
            <a:r>
              <a:rPr lang="id-ID" sz="600" dirty="0" err="1">
                <a:solidFill>
                  <a:schemeClr val="tx1">
                    <a:lumMod val="75000"/>
                    <a:lumOff val="25000"/>
                  </a:schemeClr>
                </a:solidFill>
              </a:rPr>
              <a:t>first</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HRN (</a:t>
            </a:r>
            <a:r>
              <a:rPr lang="id-ID" sz="600" dirty="0" err="1">
                <a:solidFill>
                  <a:schemeClr val="tx1">
                    <a:lumMod val="75000"/>
                    <a:lumOff val="25000"/>
                  </a:schemeClr>
                </a:solidFill>
              </a:rPr>
              <a:t>highest</a:t>
            </a:r>
            <a:r>
              <a:rPr lang="id-ID" sz="600" dirty="0">
                <a:solidFill>
                  <a:schemeClr val="tx1">
                    <a:lumMod val="75000"/>
                    <a:lumOff val="25000"/>
                  </a:schemeClr>
                </a:solidFill>
              </a:rPr>
              <a:t> </a:t>
            </a:r>
            <a:r>
              <a:rPr lang="id-ID" sz="600" dirty="0" err="1">
                <a:solidFill>
                  <a:schemeClr val="tx1">
                    <a:lumMod val="75000"/>
                    <a:lumOff val="25000"/>
                  </a:schemeClr>
                </a:solidFill>
              </a:rPr>
              <a:t>ratio</a:t>
            </a:r>
            <a:r>
              <a:rPr lang="id-ID" sz="600" dirty="0">
                <a:solidFill>
                  <a:schemeClr val="tx1">
                    <a:lumMod val="75000"/>
                    <a:lumOff val="25000"/>
                  </a:schemeClr>
                </a:solidFill>
              </a:rPr>
              <a:t> </a:t>
            </a:r>
            <a:r>
              <a:rPr lang="id-ID" sz="600" dirty="0" err="1">
                <a:solidFill>
                  <a:schemeClr val="tx1">
                    <a:lumMod val="75000"/>
                    <a:lumOff val="25000"/>
                  </a:schemeClr>
                </a:solidFill>
              </a:rPr>
              <a:t>next</a:t>
            </a:r>
            <a:r>
              <a:rPr lang="id-ID" sz="600" dirty="0">
                <a:solidFill>
                  <a:schemeClr val="tx1">
                    <a:lumMod val="75000"/>
                    <a:lumOff val="25000"/>
                  </a:schemeClr>
                </a:solidFill>
              </a:rPr>
              <a:t>)</a:t>
            </a:r>
          </a:p>
          <a:p>
            <a:pPr algn="just" eaLnBrk="1" fontAlgn="auto" hangingPunct="1">
              <a:spcAft>
                <a:spcPts val="0"/>
              </a:spcAft>
              <a:defRPr/>
            </a:pPr>
            <a:r>
              <a:rPr lang="id-ID" sz="600" dirty="0" err="1">
                <a:solidFill>
                  <a:schemeClr val="tx1">
                    <a:lumMod val="75000"/>
                    <a:lumOff val="25000"/>
                  </a:schemeClr>
                </a:solidFill>
              </a:rPr>
              <a:t>Algoritma</a:t>
            </a:r>
            <a:r>
              <a:rPr lang="id-ID" sz="600" dirty="0">
                <a:solidFill>
                  <a:schemeClr val="tx1">
                    <a:lumMod val="75000"/>
                    <a:lumOff val="25000"/>
                  </a:schemeClr>
                </a:solidFill>
              </a:rPr>
              <a:t> yang menerapkan strategi </a:t>
            </a:r>
            <a:r>
              <a:rPr lang="id-ID" sz="600" dirty="0" err="1">
                <a:solidFill>
                  <a:schemeClr val="tx1">
                    <a:lumMod val="75000"/>
                    <a:lumOff val="25000"/>
                  </a:schemeClr>
                </a:solidFill>
              </a:rPr>
              <a:t>preemptive</a:t>
            </a:r>
            <a:r>
              <a:rPr lang="id-ID" sz="600" dirty="0">
                <a:solidFill>
                  <a:schemeClr val="tx1">
                    <a:lumMod val="75000"/>
                    <a:lumOff val="25000"/>
                  </a:schemeClr>
                </a:solidFill>
              </a:rPr>
              <a:t> :</a:t>
            </a:r>
          </a:p>
          <a:p>
            <a:pPr lvl="1" indent="-283464" algn="just" eaLnBrk="1" fontAlgn="auto" hangingPunct="1">
              <a:spcAft>
                <a:spcPts val="0"/>
              </a:spcAft>
              <a:defRPr/>
            </a:pPr>
            <a:r>
              <a:rPr lang="id-ID" sz="600" dirty="0">
                <a:solidFill>
                  <a:schemeClr val="tx1">
                    <a:lumMod val="75000"/>
                    <a:lumOff val="25000"/>
                  </a:schemeClr>
                </a:solidFill>
              </a:rPr>
              <a:t>RR (</a:t>
            </a:r>
            <a:r>
              <a:rPr lang="id-ID" sz="600" dirty="0" err="1">
                <a:solidFill>
                  <a:schemeClr val="tx1">
                    <a:lumMod val="75000"/>
                    <a:lumOff val="25000"/>
                  </a:schemeClr>
                </a:solidFill>
              </a:rPr>
              <a:t>round</a:t>
            </a:r>
            <a:r>
              <a:rPr lang="id-ID" sz="600" dirty="0">
                <a:solidFill>
                  <a:schemeClr val="tx1">
                    <a:lumMod val="75000"/>
                    <a:lumOff val="25000"/>
                  </a:schemeClr>
                </a:solidFill>
              </a:rPr>
              <a:t> </a:t>
            </a:r>
            <a:r>
              <a:rPr lang="id-ID" sz="600" dirty="0" err="1">
                <a:solidFill>
                  <a:schemeClr val="tx1">
                    <a:lumMod val="75000"/>
                    <a:lumOff val="25000"/>
                  </a:schemeClr>
                </a:solidFill>
              </a:rPr>
              <a:t>robin</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MFQ (</a:t>
            </a:r>
            <a:r>
              <a:rPr lang="id-ID" sz="600" dirty="0" err="1">
                <a:solidFill>
                  <a:schemeClr val="tx1">
                    <a:lumMod val="75000"/>
                    <a:lumOff val="25000"/>
                  </a:schemeClr>
                </a:solidFill>
              </a:rPr>
              <a:t>multiple</a:t>
            </a:r>
            <a:r>
              <a:rPr lang="id-ID" sz="600" dirty="0">
                <a:solidFill>
                  <a:schemeClr val="tx1">
                    <a:lumMod val="75000"/>
                    <a:lumOff val="25000"/>
                  </a:schemeClr>
                </a:solidFill>
              </a:rPr>
              <a:t> </a:t>
            </a:r>
            <a:r>
              <a:rPr lang="id-ID" sz="600" dirty="0" err="1">
                <a:solidFill>
                  <a:schemeClr val="tx1">
                    <a:lumMod val="75000"/>
                    <a:lumOff val="25000"/>
                  </a:schemeClr>
                </a:solidFill>
              </a:rPr>
              <a:t>feedback</a:t>
            </a:r>
            <a:r>
              <a:rPr lang="id-ID" sz="600" dirty="0">
                <a:solidFill>
                  <a:schemeClr val="tx1">
                    <a:lumMod val="75000"/>
                    <a:lumOff val="25000"/>
                  </a:schemeClr>
                </a:solidFill>
              </a:rPr>
              <a:t> </a:t>
            </a:r>
            <a:r>
              <a:rPr lang="id-ID" sz="600" dirty="0" err="1">
                <a:solidFill>
                  <a:schemeClr val="tx1">
                    <a:lumMod val="75000"/>
                    <a:lumOff val="25000"/>
                  </a:schemeClr>
                </a:solidFill>
              </a:rPr>
              <a:t>queues</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SRF (</a:t>
            </a:r>
            <a:r>
              <a:rPr lang="id-ID" sz="600" dirty="0" err="1">
                <a:solidFill>
                  <a:schemeClr val="tx1">
                    <a:lumMod val="75000"/>
                    <a:lumOff val="25000"/>
                  </a:schemeClr>
                </a:solidFill>
              </a:rPr>
              <a:t>shortest</a:t>
            </a:r>
            <a:r>
              <a:rPr lang="id-ID" sz="600" dirty="0">
                <a:solidFill>
                  <a:schemeClr val="tx1">
                    <a:lumMod val="75000"/>
                    <a:lumOff val="25000"/>
                  </a:schemeClr>
                </a:solidFill>
              </a:rPr>
              <a:t> </a:t>
            </a:r>
            <a:r>
              <a:rPr lang="id-ID" sz="600" dirty="0" err="1">
                <a:solidFill>
                  <a:schemeClr val="tx1">
                    <a:lumMod val="75000"/>
                    <a:lumOff val="25000"/>
                  </a:schemeClr>
                </a:solidFill>
              </a:rPr>
              <a:t>ratio</a:t>
            </a:r>
            <a:r>
              <a:rPr lang="id-ID" sz="600" dirty="0">
                <a:solidFill>
                  <a:schemeClr val="tx1">
                    <a:lumMod val="75000"/>
                    <a:lumOff val="25000"/>
                  </a:schemeClr>
                </a:solidFill>
              </a:rPr>
              <a:t> </a:t>
            </a:r>
            <a:r>
              <a:rPr lang="en-US" sz="600" dirty="0">
                <a:solidFill>
                  <a:schemeClr val="tx1">
                    <a:lumMod val="75000"/>
                    <a:lumOff val="25000"/>
                  </a:schemeClr>
                </a:solidFill>
              </a:rPr>
              <a:t>first</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PS (</a:t>
            </a:r>
            <a:r>
              <a:rPr lang="id-ID" sz="600" dirty="0" err="1">
                <a:solidFill>
                  <a:schemeClr val="tx1">
                    <a:lumMod val="75000"/>
                    <a:lumOff val="25000"/>
                  </a:schemeClr>
                </a:solidFill>
              </a:rPr>
              <a:t>priority</a:t>
            </a:r>
            <a:r>
              <a:rPr lang="id-ID" sz="600" dirty="0">
                <a:solidFill>
                  <a:schemeClr val="tx1">
                    <a:lumMod val="75000"/>
                    <a:lumOff val="25000"/>
                  </a:schemeClr>
                </a:solidFill>
              </a:rPr>
              <a:t> </a:t>
            </a:r>
            <a:r>
              <a:rPr lang="id-ID" sz="600" dirty="0" err="1">
                <a:solidFill>
                  <a:schemeClr val="tx1">
                    <a:lumMod val="75000"/>
                    <a:lumOff val="25000"/>
                  </a:schemeClr>
                </a:solidFill>
              </a:rPr>
              <a:t>schedulling</a:t>
            </a:r>
            <a:r>
              <a:rPr lang="id-ID" sz="600" dirty="0">
                <a:solidFill>
                  <a:schemeClr val="tx1">
                    <a:lumMod val="75000"/>
                    <a:lumOff val="25000"/>
                  </a:schemeClr>
                </a:solidFill>
              </a:rPr>
              <a:t>)</a:t>
            </a:r>
          </a:p>
          <a:p>
            <a:pPr lvl="1" indent="-283464" algn="just" eaLnBrk="1" fontAlgn="auto" hangingPunct="1">
              <a:spcAft>
                <a:spcPts val="0"/>
              </a:spcAft>
              <a:defRPr/>
            </a:pPr>
            <a:r>
              <a:rPr lang="id-ID" sz="600" dirty="0">
                <a:solidFill>
                  <a:schemeClr val="tx1">
                    <a:lumMod val="75000"/>
                    <a:lumOff val="25000"/>
                  </a:schemeClr>
                </a:solidFill>
              </a:rPr>
              <a:t>GS (</a:t>
            </a:r>
            <a:r>
              <a:rPr lang="id-ID" sz="600" dirty="0" err="1">
                <a:solidFill>
                  <a:schemeClr val="tx1">
                    <a:lumMod val="75000"/>
                    <a:lumOff val="25000"/>
                  </a:schemeClr>
                </a:solidFill>
              </a:rPr>
              <a:t>guaranteed</a:t>
            </a:r>
            <a:r>
              <a:rPr lang="id-ID" sz="600" dirty="0">
                <a:solidFill>
                  <a:schemeClr val="tx1">
                    <a:lumMod val="75000"/>
                    <a:lumOff val="25000"/>
                  </a:schemeClr>
                </a:solidFill>
              </a:rPr>
              <a:t> </a:t>
            </a:r>
            <a:r>
              <a:rPr lang="id-ID" sz="600" dirty="0" err="1">
                <a:solidFill>
                  <a:schemeClr val="tx1">
                    <a:lumMod val="75000"/>
                    <a:lumOff val="25000"/>
                  </a:schemeClr>
                </a:solidFill>
              </a:rPr>
              <a:t>schedulling</a:t>
            </a:r>
            <a:r>
              <a:rPr lang="id-ID" sz="600" dirty="0" smtClean="0">
                <a:solidFill>
                  <a:schemeClr val="tx1">
                    <a:lumMod val="75000"/>
                    <a:lumOff val="25000"/>
                  </a:schemeClr>
                </a:solidFill>
              </a:rPr>
              <a:t>)</a:t>
            </a:r>
            <a:endParaRPr lang="id-ID" sz="600" dirty="0">
              <a:solidFill>
                <a:schemeClr val="tx1">
                  <a:lumMod val="75000"/>
                  <a:lumOff val="25000"/>
                </a:schemeClr>
              </a:solidFill>
            </a:endParaRPr>
          </a:p>
          <a:p>
            <a:pPr>
              <a:defRPr/>
            </a:pPr>
            <a:r>
              <a:rPr lang="en-US" dirty="0" err="1" smtClean="0"/>
              <a:t>Telaah</a:t>
            </a:r>
            <a:r>
              <a:rPr lang="en-US" dirty="0" smtClean="0"/>
              <a:t> </a:t>
            </a:r>
            <a:r>
              <a:rPr lang="en-US" dirty="0" smtClean="0">
                <a:sym typeface="Wingdings"/>
              </a:rPr>
              <a:t> resume </a:t>
            </a:r>
            <a:r>
              <a:rPr lang="en-US" dirty="0" err="1" smtClean="0">
                <a:sym typeface="Wingdings"/>
              </a:rPr>
              <a:t>jurnal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Pengumpulan</a:t>
            </a:r>
            <a:r>
              <a:rPr lang="en-US" dirty="0" smtClean="0"/>
              <a:t> </a:t>
            </a:r>
            <a:r>
              <a:rPr lang="en-US" dirty="0" err="1" smtClean="0"/>
              <a:t>tugas</a:t>
            </a:r>
            <a:endParaRPr lang="en-US" dirty="0"/>
          </a:p>
        </p:txBody>
      </p:sp>
      <p:sp>
        <p:nvSpPr>
          <p:cNvPr id="3" name="Content Placeholder 2"/>
          <p:cNvSpPr>
            <a:spLocks noGrp="1"/>
          </p:cNvSpPr>
          <p:nvPr>
            <p:ph idx="1"/>
          </p:nvPr>
        </p:nvSpPr>
        <p:spPr/>
        <p:txBody>
          <a:bodyPr/>
          <a:lstStyle/>
          <a:p>
            <a:r>
              <a:rPr lang="en-US" dirty="0" smtClean="0"/>
              <a:t>Di </a:t>
            </a:r>
            <a:r>
              <a:rPr lang="en-US" dirty="0" err="1" smtClean="0"/>
              <a:t>umumkan</a:t>
            </a:r>
            <a:r>
              <a:rPr lang="en-US" dirty="0" smtClean="0"/>
              <a:t> di SUNAN</a:t>
            </a:r>
          </a:p>
          <a:p>
            <a:r>
              <a:rPr lang="en-US" dirty="0" err="1" smtClean="0"/>
              <a:t>Pengumpulan</a:t>
            </a:r>
            <a:r>
              <a:rPr lang="en-US" dirty="0" smtClean="0"/>
              <a:t> </a:t>
            </a:r>
            <a:r>
              <a:rPr lang="en-US" dirty="0" err="1" smtClean="0"/>
              <a:t>maksimal</a:t>
            </a:r>
            <a:r>
              <a:rPr lang="en-US" dirty="0" smtClean="0"/>
              <a:t> </a:t>
            </a:r>
            <a:r>
              <a:rPr lang="en-US" dirty="0" err="1" smtClean="0"/>
              <a:t>tanggal</a:t>
            </a:r>
            <a:r>
              <a:rPr lang="en-US" dirty="0" smtClean="0"/>
              <a:t> 1 </a:t>
            </a:r>
            <a:r>
              <a:rPr lang="en-US" dirty="0" err="1" smtClean="0"/>
              <a:t>Desember</a:t>
            </a:r>
            <a:r>
              <a:rPr lang="en-US" dirty="0" smtClean="0"/>
              <a:t> 2018 </a:t>
            </a:r>
            <a:r>
              <a:rPr lang="en-US" dirty="0" err="1" smtClean="0"/>
              <a:t>pukul</a:t>
            </a:r>
            <a:r>
              <a:rPr lang="en-US" dirty="0" smtClean="0"/>
              <a:t> 17.00</a:t>
            </a:r>
            <a:endParaRPr lang="en-US" dirty="0"/>
          </a:p>
        </p:txBody>
      </p:sp>
    </p:spTree>
    <p:extLst>
      <p:ext uri="{BB962C8B-B14F-4D97-AF65-F5344CB8AC3E}">
        <p14:creationId xmlns:p14="http://schemas.microsoft.com/office/powerpoint/2010/main" val="101111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865188" y="927100"/>
            <a:ext cx="6345237" cy="709613"/>
          </a:xfrm>
        </p:spPr>
        <p:txBody>
          <a:bodyPr/>
          <a:lstStyle/>
          <a:p>
            <a:pPr eaLnBrk="1" hangingPunct="1"/>
            <a:r>
              <a:rPr lang="id-ID" altLang="en-US" b="1"/>
              <a:t>Penjadwalan Proses</a:t>
            </a:r>
            <a:endParaRPr lang="en-US" altLang="en-US" b="1"/>
          </a:p>
        </p:txBody>
      </p:sp>
      <p:sp>
        <p:nvSpPr>
          <p:cNvPr id="21506" name="Content Placeholder 2"/>
          <p:cNvSpPr>
            <a:spLocks noGrp="1"/>
          </p:cNvSpPr>
          <p:nvPr>
            <p:ph idx="1"/>
          </p:nvPr>
        </p:nvSpPr>
        <p:spPr>
          <a:xfrm>
            <a:off x="457200" y="2492375"/>
            <a:ext cx="8258175" cy="4008438"/>
          </a:xfrm>
        </p:spPr>
        <p:txBody>
          <a:bodyPr/>
          <a:lstStyle/>
          <a:p>
            <a:pPr algn="just" eaLnBrk="1" hangingPunct="1"/>
            <a:r>
              <a:rPr lang="id-ID" altLang="en-US" sz="2400" dirty="0"/>
              <a:t>Penjadwalan proses merupakan basis sistem operasi </a:t>
            </a:r>
            <a:r>
              <a:rPr lang="id-ID" altLang="en-US" sz="2400" i="1" dirty="0"/>
              <a:t>multiprogramming. </a:t>
            </a:r>
          </a:p>
          <a:p>
            <a:pPr algn="just" eaLnBrk="1" hangingPunct="1"/>
            <a:r>
              <a:rPr lang="id-ID" altLang="en-US" sz="2400" dirty="0"/>
              <a:t>Dengan mengalih-alihkan pemroses di antara proses-proses yang ada, sistem operasi membuat sistem komputer menjadi lebih produktif dan efisien.</a:t>
            </a:r>
          </a:p>
          <a:p>
            <a:pPr algn="just" eaLnBrk="1" hangingPunct="1"/>
            <a:r>
              <a:rPr lang="id-ID" altLang="en-US" sz="2400" dirty="0"/>
              <a:t>Sasaran </a:t>
            </a:r>
            <a:r>
              <a:rPr lang="id-ID" altLang="en-US" sz="2400" i="1" dirty="0"/>
              <a:t>multiprogramming</a:t>
            </a:r>
            <a:r>
              <a:rPr lang="id-ID" altLang="en-US" sz="2400" dirty="0"/>
              <a:t> adalah mempunyai proses yang berjalan (dieksekusi) disetiap waktu untuk memaksimumkan utilisasi pemroses.</a:t>
            </a:r>
            <a:endParaRPr lang="en-US"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908050"/>
            <a:ext cx="8258175" cy="1143000"/>
          </a:xfrm>
        </p:spPr>
        <p:txBody>
          <a:bodyPr/>
          <a:lstStyle/>
          <a:p>
            <a:pPr eaLnBrk="1" hangingPunct="1"/>
            <a:r>
              <a:rPr lang="id-ID" altLang="en-US" b="1"/>
              <a:t>Deskripsi Penjadwalan Proses</a:t>
            </a:r>
            <a:r>
              <a:rPr lang="en-US" altLang="en-US" b="1"/>
              <a:t/>
            </a:r>
            <a:br>
              <a:rPr lang="en-US" altLang="en-US" b="1"/>
            </a:br>
            <a:endParaRPr lang="en-US" altLang="en-US" b="1"/>
          </a:p>
        </p:txBody>
      </p:sp>
      <p:sp>
        <p:nvSpPr>
          <p:cNvPr id="22530" name="Content Placeholder 2"/>
          <p:cNvSpPr>
            <a:spLocks noGrp="1"/>
          </p:cNvSpPr>
          <p:nvPr>
            <p:ph idx="1"/>
          </p:nvPr>
        </p:nvSpPr>
        <p:spPr>
          <a:xfrm>
            <a:off x="457200" y="2636838"/>
            <a:ext cx="8258175" cy="3863975"/>
          </a:xfrm>
        </p:spPr>
        <p:txBody>
          <a:bodyPr/>
          <a:lstStyle/>
          <a:p>
            <a:pPr algn="just" eaLnBrk="1" hangingPunct="1"/>
            <a:r>
              <a:rPr lang="id-ID" altLang="en-US" dirty="0"/>
              <a:t>Penjadwalan merupakan kumpulan kebijaksanaan dan mekanisme di sistem operasi yang berkaitan dengan urutan kerja yang dilakukan sistem komputer.</a:t>
            </a:r>
          </a:p>
          <a:p>
            <a:pPr algn="just" eaLnBrk="1" hangingPunct="1"/>
            <a:r>
              <a:rPr lang="id-ID" altLang="en-US" dirty="0"/>
              <a:t>Penjadwalan bertugas memutuskan hal-hal berikut :</a:t>
            </a:r>
          </a:p>
          <a:p>
            <a:pPr lvl="1" algn="just" eaLnBrk="1" hangingPunct="1"/>
            <a:r>
              <a:rPr lang="id-ID" altLang="en-US" dirty="0"/>
              <a:t>Proses </a:t>
            </a:r>
            <a:r>
              <a:rPr lang="id-ID" altLang="en-US" dirty="0" smtClean="0"/>
              <a:t>yang </a:t>
            </a:r>
            <a:r>
              <a:rPr lang="id-ID" altLang="en-US" dirty="0"/>
              <a:t>harus berjalan</a:t>
            </a:r>
          </a:p>
          <a:p>
            <a:pPr lvl="1" algn="just" eaLnBrk="1" hangingPunct="1"/>
            <a:r>
              <a:rPr lang="id-ID" altLang="en-US" dirty="0"/>
              <a:t>Kapan dan selama berapa lama proses berjalan</a:t>
            </a: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908050"/>
            <a:ext cx="8258175" cy="1143000"/>
          </a:xfrm>
        </p:spPr>
        <p:txBody>
          <a:bodyPr rtlCol="0">
            <a:normAutofit fontScale="90000"/>
          </a:bodyPr>
          <a:lstStyle/>
          <a:p>
            <a:pPr eaLnBrk="1" fontAlgn="auto" hangingPunct="1">
              <a:spcAft>
                <a:spcPts val="0"/>
              </a:spcAft>
              <a:defRPr/>
            </a:pPr>
            <a:r>
              <a:rPr lang="id-ID" sz="4000" b="1" dirty="0" smtClean="0"/>
              <a:t>Sasaran utama penjadwalan proses</a:t>
            </a:r>
            <a:r>
              <a:rPr lang="en-US" sz="4000" b="1" dirty="0" smtClean="0"/>
              <a:t/>
            </a:r>
            <a:br>
              <a:rPr lang="en-US" sz="4000" b="1" dirty="0" smtClean="0"/>
            </a:br>
            <a:endParaRPr lang="en-US" sz="4000" b="1" dirty="0" smtClean="0"/>
          </a:p>
        </p:txBody>
      </p:sp>
      <p:sp>
        <p:nvSpPr>
          <p:cNvPr id="23554" name="Content Placeholder 2"/>
          <p:cNvSpPr>
            <a:spLocks noGrp="1"/>
          </p:cNvSpPr>
          <p:nvPr>
            <p:ph idx="1"/>
          </p:nvPr>
        </p:nvSpPr>
        <p:spPr>
          <a:xfrm>
            <a:off x="457200" y="2349500"/>
            <a:ext cx="8258175" cy="4151313"/>
          </a:xfrm>
        </p:spPr>
        <p:txBody>
          <a:bodyPr/>
          <a:lstStyle/>
          <a:p>
            <a:pPr algn="just" eaLnBrk="1" hangingPunct="1"/>
            <a:r>
              <a:rPr lang="id-ID" altLang="en-US" sz="2000" dirty="0"/>
              <a:t>Optimasi kinerja sistem komputer menurut kriteria tertentu.</a:t>
            </a:r>
          </a:p>
          <a:p>
            <a:pPr algn="just" eaLnBrk="1" hangingPunct="1"/>
            <a:r>
              <a:rPr lang="id-ID" altLang="en-US" sz="2000" dirty="0"/>
              <a:t>Kinerja untuk mengukur dan optimasi kinerja penjadwalan :</a:t>
            </a:r>
          </a:p>
          <a:p>
            <a:pPr lvl="1" algn="just" eaLnBrk="1" hangingPunct="1"/>
            <a:r>
              <a:rPr lang="id-ID" altLang="en-US" sz="1800" dirty="0"/>
              <a:t>Adil </a:t>
            </a:r>
            <a:r>
              <a:rPr lang="id-ID" altLang="en-US" sz="1800" i="1" dirty="0"/>
              <a:t>(fairness)</a:t>
            </a:r>
          </a:p>
          <a:p>
            <a:pPr lvl="1" algn="just" eaLnBrk="1" hangingPunct="1"/>
            <a:r>
              <a:rPr lang="id-ID" altLang="en-US" sz="1800" dirty="0"/>
              <a:t>Efisiensi</a:t>
            </a:r>
          </a:p>
          <a:p>
            <a:pPr lvl="1" algn="just" eaLnBrk="1" hangingPunct="1"/>
            <a:r>
              <a:rPr lang="id-ID" altLang="en-US" sz="1800" dirty="0"/>
              <a:t>Waktu tanggap </a:t>
            </a:r>
            <a:r>
              <a:rPr lang="id-ID" altLang="en-US" sz="1800" i="1" dirty="0"/>
              <a:t>(response time)</a:t>
            </a:r>
          </a:p>
          <a:p>
            <a:pPr lvl="1" algn="just" eaLnBrk="1" hangingPunct="1"/>
            <a:r>
              <a:rPr lang="id-ID" altLang="en-US" sz="1800" i="1" dirty="0"/>
              <a:t>Turn arround time</a:t>
            </a:r>
          </a:p>
          <a:p>
            <a:pPr lvl="1" algn="just" eaLnBrk="1" hangingPunct="1"/>
            <a:r>
              <a:rPr lang="id-ID" altLang="en-US" sz="1800" i="1" dirty="0"/>
              <a:t>Throughput</a:t>
            </a:r>
          </a:p>
          <a:p>
            <a:pPr algn="just" eaLnBrk="1" hangingPunct="1"/>
            <a:endParaRPr lang="en-US"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865188" y="927100"/>
            <a:ext cx="6345237" cy="709613"/>
          </a:xfrm>
        </p:spPr>
        <p:txBody>
          <a:bodyPr/>
          <a:lstStyle/>
          <a:p>
            <a:endParaRPr lang="en-US" altLang="en-US"/>
          </a:p>
        </p:txBody>
      </p:sp>
      <p:sp>
        <p:nvSpPr>
          <p:cNvPr id="24578" name="Content Placeholder 2"/>
          <p:cNvSpPr>
            <a:spLocks noGrp="1"/>
          </p:cNvSpPr>
          <p:nvPr>
            <p:ph idx="1"/>
          </p:nvPr>
        </p:nvSpPr>
        <p:spPr>
          <a:xfrm>
            <a:off x="863600" y="2489200"/>
            <a:ext cx="7812088" cy="3530600"/>
          </a:xfrm>
        </p:spPr>
        <p:txBody>
          <a:bodyPr/>
          <a:lstStyle/>
          <a:p>
            <a:r>
              <a:rPr lang="en-US" altLang="en-US"/>
              <a:t>Adil</a:t>
            </a:r>
          </a:p>
          <a:p>
            <a:pPr lvl="1" algn="just"/>
            <a:r>
              <a:rPr lang="en-US" altLang="en-US"/>
              <a:t>proses-proses yang diperlakukan sama, yaitu mendapat jatah waktu pemroses yang sama dan tak ada proses yang tak kebagian layanan pemroses sehingga mengalami kekurangan waktu</a:t>
            </a:r>
          </a:p>
          <a:p>
            <a:r>
              <a:rPr lang="en-US" altLang="en-US"/>
              <a:t>Efisiensi (eficiency)</a:t>
            </a:r>
          </a:p>
          <a:p>
            <a:pPr lvl="1" algn="just"/>
            <a:r>
              <a:rPr lang="en-US" altLang="en-US"/>
              <a:t>Efisiensi atau utilisasi pemroses dihitung dengan perbandingan (rasio) waktu sibuk pemroses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65188" y="927100"/>
            <a:ext cx="6345237" cy="709613"/>
          </a:xfrm>
        </p:spPr>
        <p:txBody>
          <a:bodyPr/>
          <a:lstStyle/>
          <a:p>
            <a:endParaRPr lang="en-US" altLang="en-US"/>
          </a:p>
        </p:txBody>
      </p:sp>
      <p:sp>
        <p:nvSpPr>
          <p:cNvPr id="25602" name="Content Placeholder 2"/>
          <p:cNvSpPr>
            <a:spLocks noGrp="1"/>
          </p:cNvSpPr>
          <p:nvPr>
            <p:ph idx="1"/>
          </p:nvPr>
        </p:nvSpPr>
        <p:spPr>
          <a:xfrm>
            <a:off x="863600" y="2489200"/>
            <a:ext cx="7669213" cy="3530600"/>
          </a:xfrm>
        </p:spPr>
        <p:txBody>
          <a:bodyPr/>
          <a:lstStyle/>
          <a:p>
            <a:pPr algn="just"/>
            <a:r>
              <a:rPr lang="en-US" altLang="en-US" sz="2400" dirty="0" err="1"/>
              <a:t>Waktu</a:t>
            </a:r>
            <a:r>
              <a:rPr lang="en-US" altLang="en-US" sz="2400" dirty="0"/>
              <a:t> </a:t>
            </a:r>
            <a:r>
              <a:rPr lang="en-US" altLang="en-US" sz="2400" dirty="0" err="1"/>
              <a:t>tanggap</a:t>
            </a:r>
            <a:r>
              <a:rPr lang="en-US" altLang="en-US" sz="2400" dirty="0"/>
              <a:t> (response time)</a:t>
            </a:r>
          </a:p>
          <a:p>
            <a:pPr lvl="1" algn="just"/>
            <a:r>
              <a:rPr lang="en-US" altLang="en-US" sz="2000" dirty="0" err="1"/>
              <a:t>Waktu</a:t>
            </a:r>
            <a:r>
              <a:rPr lang="en-US" altLang="en-US" sz="2000" dirty="0"/>
              <a:t> </a:t>
            </a:r>
            <a:r>
              <a:rPr lang="en-US" altLang="en-US" sz="2000" dirty="0" err="1"/>
              <a:t>tanggap</a:t>
            </a:r>
            <a:r>
              <a:rPr lang="en-US" altLang="en-US" sz="2000" dirty="0"/>
              <a:t> </a:t>
            </a:r>
            <a:r>
              <a:rPr lang="en-US" altLang="en-US" sz="2000" dirty="0" err="1"/>
              <a:t>berbeda</a:t>
            </a:r>
            <a:r>
              <a:rPr lang="en-US" altLang="en-US" sz="2000" dirty="0"/>
              <a:t> </a:t>
            </a:r>
            <a:r>
              <a:rPr lang="en-US" altLang="en-US" sz="2000" dirty="0" err="1"/>
              <a:t>untuk</a:t>
            </a:r>
            <a:r>
              <a:rPr lang="en-US" altLang="en-US" sz="2000" dirty="0"/>
              <a:t> :</a:t>
            </a:r>
          </a:p>
          <a:p>
            <a:pPr lvl="2" algn="just"/>
            <a:r>
              <a:rPr lang="en-US" altLang="en-US" sz="1800" dirty="0" err="1"/>
              <a:t>Sistem</a:t>
            </a:r>
            <a:r>
              <a:rPr lang="en-US" altLang="en-US" sz="1800" dirty="0"/>
              <a:t> </a:t>
            </a:r>
            <a:r>
              <a:rPr lang="en-US" altLang="en-US" sz="1800" dirty="0" err="1"/>
              <a:t>interaktif</a:t>
            </a:r>
            <a:r>
              <a:rPr lang="en-US" altLang="en-US" sz="1800" dirty="0"/>
              <a:t> </a:t>
            </a:r>
            <a:r>
              <a:rPr lang="en-US" altLang="en-US" sz="1800" dirty="0" err="1"/>
              <a:t>didefinisikan</a:t>
            </a:r>
            <a:r>
              <a:rPr lang="en-US" altLang="en-US" sz="1800" dirty="0"/>
              <a:t> </a:t>
            </a:r>
            <a:r>
              <a:rPr lang="en-US" altLang="en-US" sz="1800" dirty="0" err="1"/>
              <a:t>sebagai</a:t>
            </a:r>
            <a:r>
              <a:rPr lang="en-US" altLang="en-US" sz="1800" dirty="0"/>
              <a:t> </a:t>
            </a:r>
            <a:r>
              <a:rPr lang="en-US" altLang="en-US" sz="1800" dirty="0" err="1"/>
              <a:t>waktu</a:t>
            </a:r>
            <a:r>
              <a:rPr lang="en-US" altLang="en-US" sz="1800" dirty="0"/>
              <a:t> yang </a:t>
            </a:r>
            <a:r>
              <a:rPr lang="en-US" altLang="en-US" sz="1800" dirty="0" err="1"/>
              <a:t>dihabiskan</a:t>
            </a:r>
            <a:r>
              <a:rPr lang="en-US" altLang="en-US" sz="1800" dirty="0"/>
              <a:t> </a:t>
            </a:r>
            <a:r>
              <a:rPr lang="en-US" altLang="en-US" sz="1800" dirty="0" err="1"/>
              <a:t>dari</a:t>
            </a:r>
            <a:r>
              <a:rPr lang="en-US" altLang="en-US" sz="1800" dirty="0"/>
              <a:t> </a:t>
            </a:r>
            <a:r>
              <a:rPr lang="en-US" altLang="en-US" sz="1800" dirty="0" err="1"/>
              <a:t>saat</a:t>
            </a:r>
            <a:r>
              <a:rPr lang="en-US" altLang="en-US" sz="1800" dirty="0"/>
              <a:t> </a:t>
            </a:r>
            <a:r>
              <a:rPr lang="en-US" altLang="en-US" sz="1800" dirty="0" err="1"/>
              <a:t>karakter</a:t>
            </a:r>
            <a:r>
              <a:rPr lang="en-US" altLang="en-US" sz="1800" dirty="0"/>
              <a:t> </a:t>
            </a:r>
            <a:r>
              <a:rPr lang="en-US" altLang="en-US" sz="1800" dirty="0" err="1"/>
              <a:t>terakhir</a:t>
            </a:r>
            <a:r>
              <a:rPr lang="en-US" altLang="en-US" sz="1800" dirty="0"/>
              <a:t> </a:t>
            </a:r>
            <a:r>
              <a:rPr lang="en-US" altLang="en-US" sz="1800" dirty="0" err="1"/>
              <a:t>dari</a:t>
            </a:r>
            <a:r>
              <a:rPr lang="en-US" altLang="en-US" sz="1800" dirty="0"/>
              <a:t> </a:t>
            </a:r>
            <a:r>
              <a:rPr lang="en-US" altLang="en-US" sz="1800" dirty="0" err="1"/>
              <a:t>perintah</a:t>
            </a:r>
            <a:r>
              <a:rPr lang="en-US" altLang="en-US" sz="1800" dirty="0"/>
              <a:t> </a:t>
            </a:r>
            <a:r>
              <a:rPr lang="en-US" altLang="en-US" sz="1800" dirty="0" err="1"/>
              <a:t>dimasukkan</a:t>
            </a:r>
            <a:r>
              <a:rPr lang="en-US" altLang="en-US" sz="1800" dirty="0"/>
              <a:t> </a:t>
            </a:r>
            <a:r>
              <a:rPr lang="en-US" altLang="en-US" sz="1800" dirty="0" err="1"/>
              <a:t>atau</a:t>
            </a:r>
            <a:r>
              <a:rPr lang="en-US" altLang="en-US" sz="1800" dirty="0"/>
              <a:t> </a:t>
            </a:r>
            <a:r>
              <a:rPr lang="en-US" altLang="en-US" sz="1800" dirty="0" err="1"/>
              <a:t>transaksi</a:t>
            </a:r>
            <a:r>
              <a:rPr lang="en-US" altLang="en-US" sz="1800" dirty="0"/>
              <a:t> </a:t>
            </a:r>
            <a:r>
              <a:rPr lang="en-US" altLang="en-US" sz="1800" dirty="0" err="1"/>
              <a:t>sampai</a:t>
            </a:r>
            <a:r>
              <a:rPr lang="en-US" altLang="en-US" sz="1800" dirty="0"/>
              <a:t> </a:t>
            </a:r>
            <a:r>
              <a:rPr lang="en-US" altLang="en-US" sz="1800" dirty="0" err="1"/>
              <a:t>hasil</a:t>
            </a:r>
            <a:r>
              <a:rPr lang="en-US" altLang="en-US" sz="1800" dirty="0"/>
              <a:t>         </a:t>
            </a:r>
            <a:r>
              <a:rPr lang="en-US" altLang="en-US" sz="1800" dirty="0" err="1"/>
              <a:t>pertama</a:t>
            </a:r>
            <a:r>
              <a:rPr lang="en-US" altLang="en-US" sz="1800" dirty="0"/>
              <a:t> </a:t>
            </a:r>
            <a:r>
              <a:rPr lang="en-US" altLang="en-US" sz="1800" dirty="0" err="1"/>
              <a:t>muncul</a:t>
            </a:r>
            <a:r>
              <a:rPr lang="en-US" altLang="en-US" sz="1800" dirty="0"/>
              <a:t> di </a:t>
            </a:r>
            <a:r>
              <a:rPr lang="en-US" altLang="en-US" sz="1800" dirty="0" err="1"/>
              <a:t>layar</a:t>
            </a:r>
            <a:r>
              <a:rPr lang="en-US" altLang="en-US" sz="1800" dirty="0"/>
              <a:t>. </a:t>
            </a:r>
            <a:r>
              <a:rPr lang="en-US" altLang="en-US" sz="1800" dirty="0" err="1"/>
              <a:t>Waktu</a:t>
            </a:r>
            <a:r>
              <a:rPr lang="en-US" altLang="en-US" sz="1800" dirty="0"/>
              <a:t> </a:t>
            </a:r>
            <a:r>
              <a:rPr lang="en-US" altLang="en-US" sz="1800" dirty="0" err="1"/>
              <a:t>tanggap</a:t>
            </a:r>
            <a:r>
              <a:rPr lang="en-US" altLang="en-US" sz="1800" dirty="0"/>
              <a:t> </a:t>
            </a:r>
            <a:r>
              <a:rPr lang="en-US" altLang="en-US" sz="1800" dirty="0" err="1"/>
              <a:t>ini</a:t>
            </a:r>
            <a:r>
              <a:rPr lang="en-US" altLang="en-US" sz="1800" dirty="0"/>
              <a:t> </a:t>
            </a:r>
            <a:r>
              <a:rPr lang="en-US" altLang="en-US" sz="1800" dirty="0" err="1"/>
              <a:t>disebut</a:t>
            </a:r>
            <a:r>
              <a:rPr lang="en-US" altLang="en-US" sz="1800" dirty="0"/>
              <a:t> terminal response </a:t>
            </a:r>
            <a:r>
              <a:rPr lang="mr-IN" altLang="en-US" sz="1800" dirty="0">
                <a:ea typeface="Mangal" charset="0"/>
              </a:rPr>
              <a:t>        </a:t>
            </a:r>
            <a:r>
              <a:rPr lang="mr-IN" altLang="en-US" sz="1800" dirty="0" err="1">
                <a:ea typeface="Mangal" charset="0"/>
              </a:rPr>
              <a:t>time</a:t>
            </a:r>
            <a:r>
              <a:rPr lang="mr-IN" altLang="en-US" sz="1800" dirty="0">
                <a:ea typeface="Mangal" charset="0"/>
              </a:rPr>
              <a:t>.</a:t>
            </a:r>
            <a:endParaRPr lang="en-US" altLang="en-US" sz="1800" dirty="0"/>
          </a:p>
          <a:p>
            <a:pPr lvl="2" algn="just"/>
            <a:r>
              <a:rPr lang="en-US" altLang="en-US" sz="1800" dirty="0" err="1"/>
              <a:t>Sistem</a:t>
            </a:r>
            <a:r>
              <a:rPr lang="en-US" altLang="en-US" sz="1800" dirty="0"/>
              <a:t> </a:t>
            </a:r>
            <a:r>
              <a:rPr lang="en-US" altLang="en-US" sz="1800" dirty="0" err="1"/>
              <a:t>waktu</a:t>
            </a:r>
            <a:r>
              <a:rPr lang="en-US" altLang="en-US" sz="1800" dirty="0"/>
              <a:t> </a:t>
            </a:r>
            <a:r>
              <a:rPr lang="en-US" altLang="en-US" sz="1800" dirty="0" err="1"/>
              <a:t>nyata</a:t>
            </a:r>
            <a:r>
              <a:rPr lang="en-US" altLang="en-US" sz="1800" dirty="0"/>
              <a:t> </a:t>
            </a:r>
            <a:r>
              <a:rPr lang="en-US" altLang="en-US" sz="1800" dirty="0" err="1"/>
              <a:t>didefinisikan</a:t>
            </a:r>
            <a:r>
              <a:rPr lang="en-US" altLang="en-US" sz="1800" dirty="0"/>
              <a:t> </a:t>
            </a:r>
            <a:r>
              <a:rPr lang="en-US" altLang="en-US" sz="1800" dirty="0" err="1"/>
              <a:t>sebagai</a:t>
            </a:r>
            <a:r>
              <a:rPr lang="en-US" altLang="en-US" sz="1800" dirty="0"/>
              <a:t> </a:t>
            </a:r>
            <a:r>
              <a:rPr lang="en-US" altLang="en-US" sz="1800" dirty="0" err="1"/>
              <a:t>waktuz</a:t>
            </a:r>
            <a:r>
              <a:rPr lang="en-US" altLang="en-US" sz="1800" dirty="0"/>
              <a:t>̄ </a:t>
            </a:r>
            <a:r>
              <a:rPr lang="en-US" altLang="en-US" sz="1800" dirty="0" err="1"/>
              <a:t>dari</a:t>
            </a:r>
            <a:r>
              <a:rPr lang="en-US" altLang="en-US" sz="1800" dirty="0"/>
              <a:t> </a:t>
            </a:r>
            <a:r>
              <a:rPr lang="en-US" altLang="en-US" sz="1800" dirty="0" err="1"/>
              <a:t>saat</a:t>
            </a:r>
            <a:r>
              <a:rPr lang="en-US" altLang="en-US" sz="1800" dirty="0"/>
              <a:t> </a:t>
            </a:r>
            <a:r>
              <a:rPr lang="en-US" altLang="en-US" sz="1800" dirty="0" err="1"/>
              <a:t>kejadian</a:t>
            </a:r>
            <a:r>
              <a:rPr lang="en-US" altLang="en-US" sz="1800" dirty="0"/>
              <a:t> (internal </a:t>
            </a:r>
            <a:r>
              <a:rPr lang="en-US" altLang="en-US" sz="1800" dirty="0" err="1"/>
              <a:t>atau</a:t>
            </a:r>
            <a:r>
              <a:rPr lang="en-US" altLang="en-US" sz="1800" dirty="0"/>
              <a:t> </a:t>
            </a:r>
            <a:r>
              <a:rPr lang="en-US" altLang="en-US" sz="1800" dirty="0" err="1"/>
              <a:t>eksternal</a:t>
            </a:r>
            <a:r>
              <a:rPr lang="en-US" altLang="en-US" sz="1800" dirty="0"/>
              <a:t>) </a:t>
            </a:r>
            <a:r>
              <a:rPr lang="en-US" altLang="en-US" sz="1800" dirty="0" err="1"/>
              <a:t>sampai</a:t>
            </a:r>
            <a:r>
              <a:rPr lang="en-US" altLang="en-US" sz="1800" dirty="0"/>
              <a:t> </a:t>
            </a:r>
            <a:r>
              <a:rPr lang="en-US" altLang="en-US" sz="1800" dirty="0" err="1"/>
              <a:t>instruksi</a:t>
            </a:r>
            <a:r>
              <a:rPr lang="en-US" altLang="en-US" sz="1800" dirty="0"/>
              <a:t> </a:t>
            </a:r>
            <a:r>
              <a:rPr lang="en-US" altLang="en-US" sz="1800" dirty="0" err="1"/>
              <a:t>pertama</a:t>
            </a:r>
            <a:r>
              <a:rPr lang="en-US" altLang="en-US" sz="1800" dirty="0"/>
              <a:t> </a:t>
            </a:r>
            <a:r>
              <a:rPr lang="en-US" altLang="en-US" sz="1800" dirty="0" err="1"/>
              <a:t>rutin</a:t>
            </a:r>
            <a:r>
              <a:rPr lang="en-US" altLang="en-US" sz="1800" dirty="0"/>
              <a:t> </a:t>
            </a:r>
            <a:r>
              <a:rPr lang="en-US" altLang="en-US" sz="1800" dirty="0" err="1"/>
              <a:t>layanan</a:t>
            </a:r>
            <a:r>
              <a:rPr lang="en-US" altLang="en-US" sz="1800" dirty="0"/>
              <a:t> yang </a:t>
            </a:r>
            <a:r>
              <a:rPr lang="en-US" altLang="en-US" sz="1800" dirty="0" err="1"/>
              <a:t>dimaksud</a:t>
            </a:r>
            <a:r>
              <a:rPr lang="en-US" altLang="en-US" sz="1800" dirty="0"/>
              <a:t>         </a:t>
            </a:r>
            <a:r>
              <a:rPr lang="en-US" altLang="en-US" sz="1800" dirty="0" err="1"/>
              <a:t>dieksekusi</a:t>
            </a:r>
            <a:r>
              <a:rPr lang="en-US" altLang="en-US" sz="1800" dirty="0"/>
              <a:t>, </a:t>
            </a:r>
            <a:r>
              <a:rPr lang="en-US" altLang="en-US" sz="1800" dirty="0" err="1"/>
              <a:t>disebut</a:t>
            </a:r>
            <a:r>
              <a:rPr lang="en-US" altLang="en-US" sz="1800" dirty="0"/>
              <a:t> event response time.</a:t>
            </a:r>
          </a:p>
          <a:p>
            <a:pPr algn="just"/>
            <a:endParaRPr lang="en-US"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865188" y="927100"/>
            <a:ext cx="6345237" cy="709613"/>
          </a:xfrm>
        </p:spPr>
        <p:txBody>
          <a:bodyPr/>
          <a:lstStyle/>
          <a:p>
            <a:endParaRPr lang="en-US" altLang="en-US"/>
          </a:p>
        </p:txBody>
      </p:sp>
      <p:sp>
        <p:nvSpPr>
          <p:cNvPr id="26626" name="Content Placeholder 2"/>
          <p:cNvSpPr>
            <a:spLocks noGrp="1"/>
          </p:cNvSpPr>
          <p:nvPr>
            <p:ph idx="1"/>
          </p:nvPr>
        </p:nvSpPr>
        <p:spPr>
          <a:xfrm>
            <a:off x="863600" y="2489200"/>
            <a:ext cx="7885113" cy="3530600"/>
          </a:xfrm>
        </p:spPr>
        <p:txBody>
          <a:bodyPr/>
          <a:lstStyle/>
          <a:p>
            <a:pPr algn="just"/>
            <a:r>
              <a:rPr lang="en-US" altLang="en-US"/>
              <a:t>Turn around time</a:t>
            </a:r>
          </a:p>
          <a:p>
            <a:pPr lvl="1" algn="just"/>
            <a:r>
              <a:rPr lang="en-US" altLang="en-US"/>
              <a:t>Adalah waktu yang dihabiskan dari saat program atau job mulai masuk ke sistem sampai proses diselesaikan sistem. Waktu yang dimaksud adalah waktu yang dihabiskan di dalam sistem, diekspresikan sebagai penjumlah waktu eksekusi (waktu pelayanan job) dan waktu menunggu, yaitu : Turn arround time = waktu eksekusi + waktu menunggu.</a:t>
            </a:r>
          </a:p>
          <a:p>
            <a:pPr algn="just"/>
            <a:r>
              <a:rPr lang="en-US" altLang="en-US"/>
              <a:t>Throughput</a:t>
            </a:r>
          </a:p>
          <a:p>
            <a:pPr lvl="1" algn="just"/>
            <a:r>
              <a:rPr lang="en-US" altLang="en-US"/>
              <a:t>Adalah jumlah kerja yang dapat diselesaikan dalam satu unit waktu.   Cara untuk mengekspresikan throughput adalah dengan jumlah job pemakai yang dapat dieksekusi dalam satu unit/interval waktu.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865188" y="927100"/>
            <a:ext cx="6345237" cy="709613"/>
          </a:xfrm>
        </p:spPr>
        <p:txBody>
          <a:bodyPr/>
          <a:lstStyle/>
          <a:p>
            <a:pPr eaLnBrk="1" hangingPunct="1"/>
            <a:r>
              <a:rPr lang="id-ID" altLang="en-US" b="1"/>
              <a:t>Tipe – tipe penjadwalan</a:t>
            </a:r>
            <a:endParaRPr lang="en-US" altLang="en-US" b="1"/>
          </a:p>
        </p:txBody>
      </p:sp>
      <p:sp>
        <p:nvSpPr>
          <p:cNvPr id="27650" name="Content Placeholder 2"/>
          <p:cNvSpPr>
            <a:spLocks noGrp="1"/>
          </p:cNvSpPr>
          <p:nvPr>
            <p:ph idx="1"/>
          </p:nvPr>
        </p:nvSpPr>
        <p:spPr>
          <a:xfrm>
            <a:off x="457200" y="2565400"/>
            <a:ext cx="8258175" cy="3935413"/>
          </a:xfrm>
        </p:spPr>
        <p:txBody>
          <a:bodyPr/>
          <a:lstStyle/>
          <a:p>
            <a:pPr algn="just" eaLnBrk="1" hangingPunct="1"/>
            <a:r>
              <a:rPr lang="id-ID" altLang="en-US" dirty="0"/>
              <a:t>Terdapat tiga tipe penjadwal berada secara bersama – sama pada sistem operasi yang kompleks, yaitu :</a:t>
            </a:r>
          </a:p>
          <a:p>
            <a:pPr lvl="1" algn="just" eaLnBrk="1" hangingPunct="1"/>
            <a:r>
              <a:rPr lang="id-ID" altLang="en-US" dirty="0"/>
              <a:t>Penjadwalan jangka pendek</a:t>
            </a:r>
          </a:p>
          <a:p>
            <a:pPr lvl="1" algn="just" eaLnBrk="1" hangingPunct="1"/>
            <a:r>
              <a:rPr lang="id-ID" altLang="en-US" dirty="0"/>
              <a:t>Penjadwalan jangka menengah</a:t>
            </a:r>
          </a:p>
          <a:p>
            <a:pPr lvl="1" algn="just" eaLnBrk="1" hangingPunct="1"/>
            <a:r>
              <a:rPr lang="id-ID" altLang="en-US" dirty="0"/>
              <a:t>Penjadwalan jangka panjang</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684213" y="836613"/>
            <a:ext cx="8258175" cy="582612"/>
          </a:xfrm>
        </p:spPr>
        <p:txBody>
          <a:bodyPr/>
          <a:lstStyle/>
          <a:p>
            <a:pPr eaLnBrk="1" hangingPunct="1"/>
            <a:r>
              <a:rPr lang="id-ID" altLang="en-US" b="1"/>
              <a:t>Penjadwalan jangka pendek</a:t>
            </a:r>
            <a:endParaRPr lang="en-US" altLang="en-US" b="1"/>
          </a:p>
        </p:txBody>
      </p:sp>
      <p:sp>
        <p:nvSpPr>
          <p:cNvPr id="18435" name="Content Placeholder 2"/>
          <p:cNvSpPr>
            <a:spLocks noGrp="1"/>
          </p:cNvSpPr>
          <p:nvPr>
            <p:ph idx="1"/>
          </p:nvPr>
        </p:nvSpPr>
        <p:spPr>
          <a:xfrm>
            <a:off x="457200" y="2492375"/>
            <a:ext cx="8258175" cy="4008438"/>
          </a:xfrm>
        </p:spPr>
        <p:txBody>
          <a:bodyPr rtlCol="0">
            <a:normAutofit fontScale="92500" lnSpcReduction="20000"/>
          </a:bodyPr>
          <a:lstStyle/>
          <a:p>
            <a:pPr marL="320040" indent="-320040" algn="just" eaLnBrk="1" fontAlgn="auto" hangingPunct="1">
              <a:spcAft>
                <a:spcPts val="0"/>
              </a:spcAft>
              <a:buFont typeface="Wingdings"/>
              <a:buChar char=""/>
              <a:defRPr/>
            </a:pPr>
            <a:r>
              <a:rPr lang="id-ID" sz="2800" dirty="0" smtClean="0">
                <a:solidFill>
                  <a:schemeClr val="tx1">
                    <a:lumMod val="75000"/>
                    <a:lumOff val="25000"/>
                  </a:schemeClr>
                </a:solidFill>
              </a:rPr>
              <a:t>Penjadwal jangka pendek bertugas menjadwalkan alokasi pemoses di antara proses-proses Ready yang berada di memori utama.</a:t>
            </a:r>
          </a:p>
          <a:p>
            <a:pPr marL="320040" indent="-320040" algn="just" eaLnBrk="1" fontAlgn="auto" hangingPunct="1">
              <a:spcAft>
                <a:spcPts val="0"/>
              </a:spcAft>
              <a:buFont typeface="Wingdings"/>
              <a:buChar char=""/>
              <a:defRPr/>
            </a:pPr>
            <a:r>
              <a:rPr lang="id-ID" sz="2800" dirty="0" smtClean="0">
                <a:solidFill>
                  <a:schemeClr val="tx1">
                    <a:lumMod val="75000"/>
                    <a:lumOff val="25000"/>
                  </a:schemeClr>
                </a:solidFill>
              </a:rPr>
              <a:t>Sasaran utama penjadwal jangka pendek adalah memaksimumkan kinerja sistem untuk memenuhi satu kumpulan kriteria yang diharapkan. </a:t>
            </a:r>
          </a:p>
          <a:p>
            <a:pPr marL="320040" indent="-320040" algn="just" eaLnBrk="1" fontAlgn="auto" hangingPunct="1">
              <a:spcAft>
                <a:spcPts val="0"/>
              </a:spcAft>
              <a:buFont typeface="Wingdings"/>
              <a:buChar char=""/>
              <a:defRPr/>
            </a:pPr>
            <a:r>
              <a:rPr lang="id-ID" sz="2800" dirty="0" smtClean="0">
                <a:solidFill>
                  <a:schemeClr val="tx1">
                    <a:lumMod val="75000"/>
                    <a:lumOff val="25000"/>
                  </a:schemeClr>
                </a:solidFill>
              </a:rPr>
              <a:t>Penjadwal ini dijalankan setiap terjadi pengalihan proses untuk memilih proses berikutnya yang harus dijalankan</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3395</TotalTime>
  <Words>695</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Mangal</vt:lpstr>
      <vt:lpstr>Wingdings</vt:lpstr>
      <vt:lpstr>Wingdings 2</vt:lpstr>
      <vt:lpstr>Wingdings 3</vt:lpstr>
      <vt:lpstr>Ion Boardroom</vt:lpstr>
      <vt:lpstr>SISTEM OPERASI MATERI 6</vt:lpstr>
      <vt:lpstr>Penjadwalan Proses</vt:lpstr>
      <vt:lpstr>Deskripsi Penjadwalan Proses </vt:lpstr>
      <vt:lpstr>Sasaran utama penjadwalan proses </vt:lpstr>
      <vt:lpstr>PowerPoint Presentation</vt:lpstr>
      <vt:lpstr>PowerPoint Presentation</vt:lpstr>
      <vt:lpstr>PowerPoint Presentation</vt:lpstr>
      <vt:lpstr>Tipe – tipe penjadwalan</vt:lpstr>
      <vt:lpstr>Penjadwalan jangka pendek</vt:lpstr>
      <vt:lpstr>Penjadwalan jangka menengah</vt:lpstr>
      <vt:lpstr>Penjadwal jangka panjang</vt:lpstr>
      <vt:lpstr>Diagram State Dasar (tiga keadaan)</vt:lpstr>
      <vt:lpstr>PowerPoint Presentation</vt:lpstr>
      <vt:lpstr>Tugas 2</vt:lpstr>
      <vt:lpstr>Pengumpulan tugas</vt:lpstr>
    </vt:vector>
  </TitlesOfParts>
  <Company>VANTASY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&amp; ORGANISASI KOMPUTER</dc:title>
  <dc:creator>RINI</dc:creator>
  <cp:lastModifiedBy>Windows User</cp:lastModifiedBy>
  <cp:revision>655</cp:revision>
  <dcterms:created xsi:type="dcterms:W3CDTF">2011-02-24T15:57:31Z</dcterms:created>
  <dcterms:modified xsi:type="dcterms:W3CDTF">2018-12-27T02:23:25Z</dcterms:modified>
</cp:coreProperties>
</file>