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4654" r:id="rId1"/>
  </p:sldMasterIdLst>
  <p:notesMasterIdLst>
    <p:notesMasterId r:id="rId19"/>
  </p:notesMasterIdLst>
  <p:sldIdLst>
    <p:sldId id="303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259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2409"/>
  </p:normalViewPr>
  <p:slideViewPr>
    <p:cSldViewPr>
      <p:cViewPr varScale="1">
        <p:scale>
          <a:sx n="91" d="100"/>
          <a:sy n="91" d="100"/>
        </p:scale>
        <p:origin x="2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8678B5F-6575-1B46-BA27-2153AB483B05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3DE1AC-8B86-5E46-8060-4BFC09C456E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10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A7857DF-8DE0-984B-B5B3-94AC7C63D8CD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56F78F5-DD8F-FE45-A79C-1790C6478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23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E3B9-7A3F-764A-90E9-6568DC25200F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D13AC61-2711-D547-B3B2-8140145889E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293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19D37-C640-6F4F-A7F8-D25232EF438B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004424B-3120-4B4F-AAFC-840827EBC92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484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”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667CC-6802-D04C-9E0B-43ACE526AB2F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3FE7A42-8322-3B4A-8581-AE8CEBC7544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228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30E3A-21F8-984B-9F94-B27A7A711FA1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9A6B203-6AA5-CC47-ABFC-1FAB0DF5A05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217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0821C-5F4E-2F43-AB8B-E6CC2A06A111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013A90B9-10DD-344A-8523-4C1C92C7C71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57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E3EE-036B-AD48-BD50-51A61186E0BF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7FCD651-A3F0-3440-9786-06DAEBB0F10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1255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DA847-9E84-A342-83D4-145A15DB7959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F9F4067-CF15-9C4B-9B25-C6B217AF87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6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2147483646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2147483646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2147483646 h 2752"/>
              <a:gd name="T20" fmla="*/ 2147483646 w 4960"/>
              <a:gd name="T21" fmla="*/ 2147483646 h 2752"/>
              <a:gd name="T22" fmla="*/ 2147483646 w 4960"/>
              <a:gd name="T23" fmla="*/ 2147483646 h 2752"/>
              <a:gd name="T24" fmla="*/ 2147483646 w 4960"/>
              <a:gd name="T25" fmla="*/ 2147483646 h 2752"/>
              <a:gd name="T26" fmla="*/ 2147483646 w 4960"/>
              <a:gd name="T27" fmla="*/ 2147483646 h 2752"/>
              <a:gd name="T28" fmla="*/ 2147483646 w 4960"/>
              <a:gd name="T29" fmla="*/ 2147483646 h 2752"/>
              <a:gd name="T30" fmla="*/ 2147483646 w 4960"/>
              <a:gd name="T31" fmla="*/ 2147483646 h 2752"/>
              <a:gd name="T32" fmla="*/ 2147483646 w 4960"/>
              <a:gd name="T33" fmla="*/ 2147483646 h 2752"/>
              <a:gd name="T34" fmla="*/ 2147483646 w 4960"/>
              <a:gd name="T35" fmla="*/ 2147483646 h 2752"/>
              <a:gd name="T36" fmla="*/ 2147483646 w 4960"/>
              <a:gd name="T37" fmla="*/ 2147483646 h 2752"/>
              <a:gd name="T38" fmla="*/ 2147483646 w 4960"/>
              <a:gd name="T39" fmla="*/ 2147483646 h 2752"/>
              <a:gd name="T40" fmla="*/ 2147483646 w 4960"/>
              <a:gd name="T41" fmla="*/ 2147483646 h 2752"/>
              <a:gd name="T42" fmla="*/ 2147483646 w 4960"/>
              <a:gd name="T43" fmla="*/ 2147483646 h 2752"/>
              <a:gd name="T44" fmla="*/ 2147483646 w 4960"/>
              <a:gd name="T45" fmla="*/ 2147483646 h 2752"/>
              <a:gd name="T46" fmla="*/ 2147483646 w 4960"/>
              <a:gd name="T47" fmla="*/ 2147483646 h 2752"/>
              <a:gd name="T48" fmla="*/ 2147483646 w 4960"/>
              <a:gd name="T49" fmla="*/ 2147483646 h 2752"/>
              <a:gd name="T50" fmla="*/ 2147483646 w 4960"/>
              <a:gd name="T51" fmla="*/ 2147483646 h 2752"/>
              <a:gd name="T52" fmla="*/ 2147483646 w 4960"/>
              <a:gd name="T53" fmla="*/ 2147483646 h 2752"/>
              <a:gd name="T54" fmla="*/ 2147483646 w 4960"/>
              <a:gd name="T55" fmla="*/ 2147483646 h 2752"/>
              <a:gd name="T56" fmla="*/ 2147483646 w 4960"/>
              <a:gd name="T57" fmla="*/ 2147483646 h 2752"/>
              <a:gd name="T58" fmla="*/ 2147483646 w 4960"/>
              <a:gd name="T59" fmla="*/ 2147483646 h 2752"/>
              <a:gd name="T60" fmla="*/ 2147483646 w 4960"/>
              <a:gd name="T61" fmla="*/ 2147483646 h 2752"/>
              <a:gd name="T62" fmla="*/ 2147483646 w 4960"/>
              <a:gd name="T63" fmla="*/ 2147483646 h 2752"/>
              <a:gd name="T64" fmla="*/ 2147483646 w 4960"/>
              <a:gd name="T65" fmla="*/ 214748364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2147483646 w 5760"/>
              <a:gd name="T13" fmla="*/ 2147483646 h 4320"/>
              <a:gd name="T14" fmla="*/ 2147483646 w 5760"/>
              <a:gd name="T15" fmla="*/ 2147483646 h 4320"/>
              <a:gd name="T16" fmla="*/ 2147483646 w 5760"/>
              <a:gd name="T17" fmla="*/ 2147483646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CE48C-C0EF-0E4B-A201-6358088FB43F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33EF01F-AE1F-8F42-946B-ABB81BB80EF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37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291FA-9A74-6A4A-A5B5-2430EC65F723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12A92-BED9-224E-9B3C-599442F7E90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46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59A43-976D-0349-A1E5-A8CC329D34C0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5C954C5-4706-A445-8FF4-3B31C5D6481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046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F4D02-DF0B-6741-A21B-3FE871342237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7A89C-7AE1-0849-B6B2-C85F21216B2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3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47755-B4B3-914E-998B-EABBD369DBA6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9D0E-213F-5C47-83CA-EF86E56FC28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78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8CF0E-8421-0647-BAB9-633CA650A8DF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79AAF-AF9B-964E-931F-5D9D2603D1F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79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2BC00-F8E1-354E-809C-6BD9E1E5EC16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40D8566-D228-3A45-B4A3-46EFBB30A62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8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5A135-C1A2-2D43-97C5-A1376C137E9A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8168822-96CA-AB44-A7C8-D71D2F43219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5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D31C-1765-C04E-A5FF-B56A7802080A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1F79CBC-58AE-2846-A254-0DECA5FB0A1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8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4E5C2C-DDE8-C440-8B1F-04E60614AE62}" type="datetimeFigureOut">
              <a:rPr lang="id-ID"/>
              <a:pPr>
                <a:defRPr/>
              </a:pPr>
              <a:t>06/12/18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hangingPunct="1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80A07B-D41D-A347-99AC-05BEC9992E1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9" r:id="rId1"/>
    <p:sldLayoutId id="2147484835" r:id="rId2"/>
    <p:sldLayoutId id="2147484840" r:id="rId3"/>
    <p:sldLayoutId id="2147484836" r:id="rId4"/>
    <p:sldLayoutId id="2147484837" r:id="rId5"/>
    <p:sldLayoutId id="2147484838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  <p:sldLayoutId id="2147484849" r:id="rId15"/>
    <p:sldLayoutId id="2147484850" r:id="rId16"/>
    <p:sldLayoutId id="2147484851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1000125" y="428625"/>
            <a:ext cx="7429500" cy="1500188"/>
          </a:xfrm>
        </p:spPr>
        <p:txBody>
          <a:bodyPr/>
          <a:lstStyle/>
          <a:p>
            <a:pPr eaLnBrk="1" hangingPunct="1"/>
            <a:r>
              <a:rPr lang="id-ID" altLang="en-US" sz="4000"/>
              <a:t>SISTEM OPERASI</a:t>
            </a:r>
            <a:br>
              <a:rPr lang="id-ID" altLang="en-US" sz="4000"/>
            </a:br>
            <a:r>
              <a:rPr lang="id-ID" altLang="en-US" sz="4000"/>
              <a:t>PERTEMUAN 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116013" y="3000375"/>
            <a:ext cx="6985000" cy="582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dirty="0" smtClean="0"/>
              <a:t>TRI LISTYORINI,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659562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Strategi penempatan program ke partisi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Satu antrian untuk tiap partisi (banyak antrian untuk seluruh partisi)</a:t>
            </a:r>
          </a:p>
          <a:p>
            <a:pPr lvl="1" algn="just" eaLnBrk="1" hangingPunct="1"/>
            <a:r>
              <a:rPr lang="en-US" altLang="en-US"/>
              <a:t>Keuntungan : meminimalkan pemborosan memori.</a:t>
            </a:r>
          </a:p>
          <a:p>
            <a:pPr lvl="1" algn="just" eaLnBrk="1" hangingPunct="1"/>
            <a:r>
              <a:rPr lang="en-US" altLang="en-US"/>
              <a:t>Kelemahan : dapat terjadi antrian panjang di suatu partisi sementara antrian partisi-partisi lain kosong.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4297363"/>
            <a:ext cx="28971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Manajemen dengan swapping atau paging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596188" cy="389255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Swapping : W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Multiprogramming dengan pemartisian dinamis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Jumlah, lokasi dan ukuran proses di memori dapat beragam sepanjang waktu secara dinamis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Kelemahan</a:t>
            </a:r>
          </a:p>
          <a:p>
            <a:pPr marL="960120" lvl="2" algn="just"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Dapat terjadi lubang-lubang kecil memori diantara partisi-partisi yang dipakai</a:t>
            </a:r>
          </a:p>
          <a:p>
            <a:pPr marL="960120" lvl="2" algn="just"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Merumitkan alokasi dan dealokasi memori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Solusi </a:t>
            </a:r>
          </a:p>
          <a:p>
            <a:pPr marL="960120" lvl="2" algn="just"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Lubang-lubang kecil diantara blok-blok memori yang digunakan dapat diatasi dengan pemadatan memori yaitu menggabungkan semua lubang kecil menjadi satu lubang besar dengan memindahkan semua proses agar saling berdekatan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285875"/>
            <a:ext cx="6858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981075"/>
            <a:ext cx="8258175" cy="436563"/>
          </a:xfrm>
        </p:spPr>
        <p:txBody>
          <a:bodyPr/>
          <a:lstStyle/>
          <a:p>
            <a:pPr eaLnBrk="1" hangingPunct="1"/>
            <a:r>
              <a:rPr lang="en-US" altLang="en-US" sz="4000" b="1"/>
              <a:t>Manajemen Secondary Storage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58175" cy="4079875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Data yang disimpan dalam memori utama bersifat sementara dan jumlahnya sangat kecil. Oleh karena itu, untuk menyimpan keseluruhan data dan program komputer dibutuhkan </a:t>
            </a:r>
            <a:r>
              <a:rPr lang="id-ID" altLang="en-US" sz="2400" i="1"/>
              <a:t>secondary-storage</a:t>
            </a:r>
            <a:r>
              <a:rPr lang="id-ID" altLang="en-US" sz="2400"/>
              <a:t> adalah </a:t>
            </a:r>
            <a:r>
              <a:rPr lang="id-ID" altLang="en-US" sz="2400" i="1"/>
              <a:t>hardisk</a:t>
            </a:r>
            <a:r>
              <a:rPr lang="id-ID" altLang="en-US" sz="2400"/>
              <a:t>, disket, dll.</a:t>
            </a:r>
            <a:endParaRPr lang="en-US" altLang="en-US" sz="2400"/>
          </a:p>
          <a:p>
            <a:pPr algn="just" eaLnBrk="1" hangingPunct="1"/>
            <a:r>
              <a:rPr lang="id-ID" altLang="en-US" sz="2400"/>
              <a:t>Sistem operasi bertanggung jawab atas aktivitas-aktivitas yang berkaitan dengan </a:t>
            </a:r>
            <a:r>
              <a:rPr lang="id-ID" altLang="en-US" sz="2400" i="1"/>
              <a:t>disk-management</a:t>
            </a:r>
            <a:r>
              <a:rPr lang="id-ID" altLang="en-US" sz="2400"/>
              <a:t> seperti : </a:t>
            </a:r>
            <a:r>
              <a:rPr lang="id-ID" altLang="en-US" sz="2400" i="1"/>
              <a:t>free-space management, </a:t>
            </a:r>
            <a:r>
              <a:rPr lang="id-ID" altLang="en-US" sz="2400"/>
              <a:t>alokasi penyimpanan, penjadwalan disk.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Manajemen Sistem I/O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2492375"/>
            <a:ext cx="8258175" cy="4008438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Sering disebut </a:t>
            </a:r>
            <a:r>
              <a:rPr lang="id-ID" altLang="en-US" sz="2800" i="1"/>
              <a:t>device manager</a:t>
            </a:r>
            <a:r>
              <a:rPr lang="id-ID" altLang="en-US" sz="2800"/>
              <a:t>. Menyediakan “</a:t>
            </a:r>
            <a:r>
              <a:rPr lang="id-ID" altLang="en-US" sz="2800" i="1"/>
              <a:t>device driver</a:t>
            </a:r>
            <a:r>
              <a:rPr lang="id-ID" altLang="en-US" sz="2800"/>
              <a:t>” yang umum sehingga operasi I/O dapat seragam (membuka, membaca, menulis, menutup). </a:t>
            </a:r>
            <a:endParaRPr lang="en-US" altLang="en-US" sz="2800"/>
          </a:p>
          <a:p>
            <a:pPr algn="just" eaLnBrk="1" hangingPunct="1"/>
            <a:r>
              <a:rPr lang="id-ID" altLang="en-US" sz="2800"/>
              <a:t>Contoh : pengguna menggunakan operasi yang sama untuk membaca berkas pada </a:t>
            </a:r>
            <a:r>
              <a:rPr lang="id-ID" altLang="en-US" sz="2800" i="1"/>
              <a:t>hardisk, </a:t>
            </a:r>
            <a:r>
              <a:rPr lang="id-ID" altLang="en-US" sz="2800"/>
              <a:t>CD-ROM dan </a:t>
            </a:r>
            <a:r>
              <a:rPr lang="id-ID" altLang="en-US" sz="2800" i="1"/>
              <a:t>floppy disk</a:t>
            </a:r>
            <a:r>
              <a:rPr lang="id-ID" altLang="en-US" sz="2800"/>
              <a:t>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755650" y="836613"/>
            <a:ext cx="8258175" cy="582612"/>
          </a:xfrm>
        </p:spPr>
        <p:txBody>
          <a:bodyPr/>
          <a:lstStyle/>
          <a:p>
            <a:pPr eaLnBrk="1" hangingPunct="1"/>
            <a:r>
              <a:rPr lang="en-US" altLang="en-US" b="1"/>
              <a:t>Manajemen Sistem I/O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58175" cy="4151313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Komponen sistem operasi untuk sistem I/O :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Buffer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menampung sementara data dari / ke perangkat I/O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Spooling</a:t>
            </a:r>
            <a:endParaRPr lang="en-US" sz="28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penjadwalan pemakaian I/O sistem supaya lebih efisien (antrian dsb)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Menyediakan </a:t>
            </a:r>
            <a:r>
              <a:rPr lang="id-ID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driver</a:t>
            </a: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untuk dapat melakukan operasi “rinci” untuk perngkat keras I/O tertentu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684213" y="765175"/>
            <a:ext cx="8258175" cy="725488"/>
          </a:xfrm>
        </p:spPr>
        <p:txBody>
          <a:bodyPr/>
          <a:lstStyle/>
          <a:p>
            <a:pPr eaLnBrk="1" hangingPunct="1"/>
            <a:r>
              <a:rPr lang="en-US" altLang="en-US" b="1"/>
              <a:t>Manajemen Berkas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58175" cy="4079875"/>
          </a:xfrm>
        </p:spPr>
        <p:txBody>
          <a:bodyPr/>
          <a:lstStyle/>
          <a:p>
            <a:pPr algn="just" eaLnBrk="1" hangingPunct="1"/>
            <a:r>
              <a:rPr lang="id-ID" altLang="en-US" sz="3200"/>
              <a:t>Berkas adalah kumpulan informasi yang berhubungan sesuai dengan tujuan pembuat berkas tersebut. </a:t>
            </a:r>
            <a:endParaRPr lang="en-US" altLang="en-US" sz="3200"/>
          </a:p>
          <a:p>
            <a:pPr algn="just" eaLnBrk="1" hangingPunct="1"/>
            <a:r>
              <a:rPr lang="id-ID" altLang="en-US" sz="3200"/>
              <a:t>Berkas dapat mempunyai struktur yang bersifat hirarkis (direktori, volume, dll).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Manajemen Berkas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58175" cy="4079875"/>
          </a:xfrm>
        </p:spPr>
        <p:txBody>
          <a:bodyPr/>
          <a:lstStyle/>
          <a:p>
            <a:pPr algn="just" eaLnBrk="1" hangingPunct="1">
              <a:buFont typeface="Wingdings 2" charset="2"/>
              <a:buNone/>
            </a:pPr>
            <a:r>
              <a:rPr lang="id-ID" altLang="en-US" sz="2800"/>
              <a:t>Sistem operasi bertanggung jawab :</a:t>
            </a:r>
            <a:endParaRPr lang="en-US" altLang="en-US" sz="2800"/>
          </a:p>
          <a:p>
            <a:pPr algn="just" eaLnBrk="1" hangingPunct="1"/>
            <a:r>
              <a:rPr lang="id-ID" altLang="en-US" sz="2800"/>
              <a:t>Pembuatan dan penghapusan berkas</a:t>
            </a:r>
            <a:endParaRPr lang="en-US" altLang="en-US" sz="2800"/>
          </a:p>
          <a:p>
            <a:pPr algn="just" eaLnBrk="1" hangingPunct="1"/>
            <a:r>
              <a:rPr lang="id-ID" altLang="en-US" sz="2800"/>
              <a:t>Pembuatan dan penghapusan direktori</a:t>
            </a:r>
            <a:endParaRPr lang="en-US" altLang="en-US" sz="2800"/>
          </a:p>
          <a:p>
            <a:pPr algn="just" eaLnBrk="1" hangingPunct="1"/>
            <a:r>
              <a:rPr lang="id-ID" altLang="en-US" sz="2800"/>
              <a:t>Mendukung manipulasi berkas dan direktori</a:t>
            </a:r>
            <a:endParaRPr lang="en-US" altLang="en-US" sz="2800"/>
          </a:p>
          <a:p>
            <a:pPr algn="just" eaLnBrk="1" hangingPunct="1"/>
            <a:r>
              <a:rPr lang="id-ID" altLang="en-US" sz="2800"/>
              <a:t>Memetakan berkas ke </a:t>
            </a:r>
            <a:r>
              <a:rPr lang="id-ID" altLang="en-US" sz="2800" i="1"/>
              <a:t>secondary storage</a:t>
            </a:r>
            <a:endParaRPr lang="en-US" altLang="en-US" sz="2800"/>
          </a:p>
          <a:p>
            <a:pPr algn="just" eaLnBrk="1" hangingPunct="1"/>
            <a:r>
              <a:rPr lang="id-ID" altLang="en-US" sz="2800"/>
              <a:t>Mem-</a:t>
            </a:r>
            <a:r>
              <a:rPr lang="id-ID" altLang="en-US" sz="2800" i="1"/>
              <a:t>backup</a:t>
            </a:r>
            <a:r>
              <a:rPr lang="id-ID" altLang="en-US" sz="2800"/>
              <a:t> berkas ke media penyimpanan yang permanen (</a:t>
            </a:r>
            <a:r>
              <a:rPr lang="id-ID" altLang="en-US" sz="2800" i="1"/>
              <a:t>non-volatile</a:t>
            </a:r>
            <a:r>
              <a:rPr lang="id-ID" altLang="en-US" sz="2800"/>
              <a:t>)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Manajemen Memori Utama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2565400"/>
            <a:ext cx="8258175" cy="3935413"/>
          </a:xfrm>
        </p:spPr>
        <p:txBody>
          <a:bodyPr/>
          <a:lstStyle/>
          <a:p>
            <a:pPr marL="319088" indent="-319088" algn="just" eaLnBrk="1" hangingPunct="1">
              <a:buFont typeface="Wingdings" charset="2"/>
              <a:buChar char=""/>
            </a:pPr>
            <a:r>
              <a:rPr lang="id-ID" altLang="en-US" sz="2400"/>
              <a:t>Memori utama atau lebih dikenal sebagai memori adalah sebua</a:t>
            </a:r>
            <a:r>
              <a:rPr lang="en-US" altLang="en-US" sz="2400"/>
              <a:t>h</a:t>
            </a:r>
            <a:r>
              <a:rPr lang="id-ID" altLang="en-US" sz="2400"/>
              <a:t> </a:t>
            </a:r>
            <a:r>
              <a:rPr lang="id-ID" altLang="en-US" sz="2400" i="1"/>
              <a:t>array</a:t>
            </a:r>
            <a:r>
              <a:rPr lang="id-ID" altLang="en-US" sz="2400"/>
              <a:t> yang besar dari </a:t>
            </a:r>
            <a:r>
              <a:rPr lang="id-ID" altLang="en-US" sz="2400" i="1"/>
              <a:t>word</a:t>
            </a:r>
            <a:r>
              <a:rPr lang="id-ID" altLang="en-US" sz="2400"/>
              <a:t> atau </a:t>
            </a:r>
            <a:r>
              <a:rPr lang="id-ID" altLang="en-US" sz="2400" i="1"/>
              <a:t>byte,</a:t>
            </a:r>
            <a:r>
              <a:rPr lang="id-ID" altLang="en-US" sz="2400"/>
              <a:t> yang ukurannya mencapai ratusan, ribuan atau bahkan jutaan. Setiap word atau byte mempunyai alamat tersendiri. Memori utama berfungsi sebagai tempat penyimpanan yang akses datanya digunakan oleh CPU atau perangkat I/O. Memori utama termasuk penyimpanan data yang sementara (</a:t>
            </a:r>
            <a:r>
              <a:rPr lang="id-ID" altLang="en-US" sz="2400" i="1"/>
              <a:t>volatile</a:t>
            </a:r>
            <a:r>
              <a:rPr lang="id-ID" altLang="en-US" sz="2400"/>
              <a:t>), artinya yang dapat hilang begitu sistem dimatikan.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031162" cy="725488"/>
          </a:xfrm>
        </p:spPr>
        <p:txBody>
          <a:bodyPr/>
          <a:lstStyle/>
          <a:p>
            <a:pPr eaLnBrk="1" hangingPunct="1"/>
            <a:r>
              <a:rPr lang="en-US" altLang="en-US" b="1"/>
              <a:t>Manajemen Memori Utam</a:t>
            </a:r>
            <a:r>
              <a:rPr lang="id-ID" altLang="en-US" b="1"/>
              <a:t>a</a:t>
            </a:r>
            <a:endParaRPr lang="en-US" altLang="en-US" b="1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224338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Sistem operasi bertanggung jawab atas aktivitas-aktivitas yang berkaitan dengan manajemen memori seperti :</a:t>
            </a:r>
            <a:endParaRPr lang="en-US" altLang="en-US" sz="2800"/>
          </a:p>
          <a:p>
            <a:pPr lvl="1" algn="just" eaLnBrk="1" hangingPunct="1"/>
            <a:r>
              <a:rPr lang="id-ID" altLang="en-US" sz="2400"/>
              <a:t>Menjaga </a:t>
            </a:r>
            <a:r>
              <a:rPr lang="id-ID" altLang="en-US" sz="2400" i="1"/>
              <a:t>track</a:t>
            </a:r>
            <a:r>
              <a:rPr lang="id-ID" altLang="en-US" sz="2400"/>
              <a:t> dari memori yang sedang digunakan dan siapa yang menggunakannya</a:t>
            </a:r>
            <a:endParaRPr lang="en-US" altLang="en-US" sz="2400"/>
          </a:p>
          <a:p>
            <a:pPr lvl="1" algn="just" eaLnBrk="1" hangingPunct="1"/>
            <a:r>
              <a:rPr lang="id-ID" altLang="en-US" sz="2400"/>
              <a:t>Memilih program yang akan di-</a:t>
            </a:r>
            <a:r>
              <a:rPr lang="id-ID" altLang="en-US" sz="2400" i="1"/>
              <a:t>load</a:t>
            </a:r>
            <a:r>
              <a:rPr lang="id-ID" altLang="en-US" sz="2400"/>
              <a:t> ke memori</a:t>
            </a:r>
            <a:endParaRPr lang="en-US" altLang="en-US" sz="2400"/>
          </a:p>
          <a:p>
            <a:pPr lvl="1" algn="just" eaLnBrk="1" hangingPunct="1"/>
            <a:r>
              <a:rPr lang="id-ID" altLang="en-US" sz="2400"/>
              <a:t>Mengalokasikan dan meng-delokasikan ruang memori sesuai kebutuhan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Manajemen Memori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596188" cy="3530600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Manajemen memori berdasarkan keberadaan swapping atau paging</a:t>
            </a:r>
          </a:p>
          <a:p>
            <a:pPr lvl="1" algn="just" eaLnBrk="1" hangingPunct="1"/>
            <a:r>
              <a:rPr lang="en-US" altLang="en-US" sz="2400"/>
              <a:t>Manajemen tanpa swapping atau paging</a:t>
            </a:r>
          </a:p>
          <a:p>
            <a:pPr lvl="1" algn="just" eaLnBrk="1" hangingPunct="1"/>
            <a:r>
              <a:rPr lang="en-US" altLang="en-US" sz="2400"/>
              <a:t>Manajemen dengan swapping atau 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/>
              <a:t>Memori</a:t>
            </a:r>
            <a:r>
              <a:rPr lang="en-US" b="1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swapping </a:t>
            </a:r>
            <a:r>
              <a:rPr lang="en-US" b="1" dirty="0" err="1" smtClean="0"/>
              <a:t>atau</a:t>
            </a:r>
            <a:r>
              <a:rPr lang="en-US" b="1" dirty="0" smtClean="0"/>
              <a:t> paging</a:t>
            </a:r>
            <a:endParaRPr lang="en-US" b="1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863600" y="2276475"/>
            <a:ext cx="7740650" cy="4248150"/>
          </a:xfrm>
        </p:spPr>
        <p:txBody>
          <a:bodyPr/>
          <a:lstStyle/>
          <a:p>
            <a:pPr algn="just" eaLnBrk="1" hangingPunct="1"/>
            <a:r>
              <a:rPr lang="en-US" altLang="en-US" sz="3200"/>
              <a:t>Merupakan manajemen memori tanpa pemindahan citra proses antara memori utama dan disk selama eksekusi</a:t>
            </a:r>
          </a:p>
          <a:p>
            <a:pPr algn="just" eaLnBrk="1" hangingPunct="1"/>
            <a:r>
              <a:rPr lang="en-US" altLang="en-US" sz="3200"/>
              <a:t>Terdiri dari</a:t>
            </a:r>
            <a:r>
              <a:rPr lang="id-ID" altLang="en-US" sz="3200"/>
              <a:t>:</a:t>
            </a:r>
            <a:endParaRPr lang="en-US" altLang="en-US" sz="3200"/>
          </a:p>
          <a:p>
            <a:pPr lvl="1" algn="just" eaLnBrk="1" hangingPunct="1"/>
            <a:r>
              <a:rPr lang="en-US" altLang="en-US" sz="2800"/>
              <a:t>Monoprogramming</a:t>
            </a:r>
          </a:p>
          <a:p>
            <a:pPr lvl="1" algn="just" eaLnBrk="1" hangingPunct="1"/>
            <a:r>
              <a:rPr lang="en-US" altLang="en-US" sz="2800"/>
              <a:t>Multiprogramming dengan pemartisian statis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/>
              <a:t>Memori</a:t>
            </a:r>
            <a:r>
              <a:rPr lang="en-US" b="1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swapping </a:t>
            </a:r>
            <a:r>
              <a:rPr lang="en-US" b="1" dirty="0" err="1" smtClean="0"/>
              <a:t>atau</a:t>
            </a:r>
            <a:r>
              <a:rPr lang="en-US" b="1" dirty="0" smtClean="0"/>
              <a:t> paging</a:t>
            </a:r>
            <a:endParaRPr lang="en-US" b="1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69213" cy="3963988"/>
          </a:xfrm>
        </p:spPr>
        <p:txBody>
          <a:bodyPr/>
          <a:lstStyle/>
          <a:p>
            <a:pPr algn="just" eaLnBrk="1" hangingPunct="1">
              <a:buFont typeface="Wingdings 2" charset="2"/>
              <a:buNone/>
            </a:pPr>
            <a:r>
              <a:rPr lang="en-US" altLang="en-US" sz="2400"/>
              <a:t>	Ciri-ciri Monoprogramming</a:t>
            </a:r>
          </a:p>
          <a:p>
            <a:pPr algn="just" eaLnBrk="1" hangingPunct="1"/>
            <a:r>
              <a:rPr lang="en-US" altLang="en-US" sz="2400"/>
              <a:t>Hanya satu proses pada satu saat</a:t>
            </a:r>
          </a:p>
          <a:p>
            <a:pPr algn="just" eaLnBrk="1" hangingPunct="1"/>
            <a:r>
              <a:rPr lang="en-US" altLang="en-US" sz="2400"/>
              <a:t>Hanya satu proses menggunakan semua memori</a:t>
            </a:r>
          </a:p>
          <a:p>
            <a:pPr algn="just" eaLnBrk="1" hangingPunct="1"/>
            <a:r>
              <a:rPr lang="en-US" altLang="en-US" sz="2400"/>
              <a:t>Pemakai memuatkan program ke seluruh memori dari disk atau tape</a:t>
            </a:r>
          </a:p>
          <a:p>
            <a:pPr algn="just" eaLnBrk="1" hangingPunct="1"/>
            <a:r>
              <a:rPr lang="en-US" altLang="en-US" sz="2400"/>
              <a:t>Program mengambil kendali seluruh mesin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Monoprogramming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57363"/>
            <a:ext cx="6072187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Multiprogramming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740650" cy="3892550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Pemartisian menjadi partisi-partisi berukuran sama, yaitu ukuran semua partisi memori adalah sama</a:t>
            </a:r>
          </a:p>
          <a:p>
            <a:pPr algn="just" eaLnBrk="1" hangingPunct="1"/>
            <a:r>
              <a:rPr lang="en-US" altLang="en-US" sz="2800"/>
              <a:t>Pemartisian menjadi partisi-partisi berukuran berbeda, yaitu ukuran semua partisi memori adalah berbeda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Strategi penempatan program ke partisi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740650" cy="3748088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Satu antrian tunggal untuk semua partisi</a:t>
            </a:r>
          </a:p>
          <a:p>
            <a:pPr lvl="1" algn="just" eaLnBrk="1" hangingPunct="1"/>
            <a:r>
              <a:rPr lang="en-US" altLang="en-US" sz="2000"/>
              <a:t>Keuntungan : lebih fleksibel serta implementasi dan operasi lebih minimal karena hanya mengelola satu antrian.</a:t>
            </a:r>
          </a:p>
          <a:p>
            <a:pPr lvl="1" algn="just" eaLnBrk="1" hangingPunct="1"/>
            <a:r>
              <a:rPr lang="en-US" altLang="en-US" sz="2000"/>
              <a:t>Kelemahan : proses dapat ditempatkan di partisi yang banyak diboroskan, yaitu proses kecil ditempatkan di partisi sangat besar.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4757738"/>
            <a:ext cx="28860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3745</TotalTime>
  <Words>534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Wingdings 3</vt:lpstr>
      <vt:lpstr>Ion Boardroom</vt:lpstr>
      <vt:lpstr>SISTEM OPERASI PERTEMUAN 8</vt:lpstr>
      <vt:lpstr>Manajemen Memori Utama</vt:lpstr>
      <vt:lpstr>Manajemen Memori Utama</vt:lpstr>
      <vt:lpstr>Manajemen Memori</vt:lpstr>
      <vt:lpstr>Memori tanpa swapping atau paging</vt:lpstr>
      <vt:lpstr>Memori tanpa swapping atau paging</vt:lpstr>
      <vt:lpstr>Monoprogramming</vt:lpstr>
      <vt:lpstr>Multiprogramming</vt:lpstr>
      <vt:lpstr>Strategi penempatan program ke partisi</vt:lpstr>
      <vt:lpstr>Strategi penempatan program ke partisi</vt:lpstr>
      <vt:lpstr>Manajemen dengan swapping atau paging</vt:lpstr>
      <vt:lpstr>PowerPoint Presentation</vt:lpstr>
      <vt:lpstr>Manajemen Secondary Storage</vt:lpstr>
      <vt:lpstr>Manajemen Sistem I/O</vt:lpstr>
      <vt:lpstr>Manajemen Sistem I/O</vt:lpstr>
      <vt:lpstr>Manajemen Berkas</vt:lpstr>
      <vt:lpstr>Manajemen Berkas</vt:lpstr>
    </vt:vector>
  </TitlesOfParts>
  <Company>VANTASY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&amp; ORGANISASI KOMPUTER</dc:title>
  <dc:creator>RINI</dc:creator>
  <cp:lastModifiedBy>Tri Listyorini</cp:lastModifiedBy>
  <cp:revision>668</cp:revision>
  <dcterms:created xsi:type="dcterms:W3CDTF">2011-02-24T15:57:31Z</dcterms:created>
  <dcterms:modified xsi:type="dcterms:W3CDTF">2018-12-06T03:35:05Z</dcterms:modified>
</cp:coreProperties>
</file>