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8" r:id="rId9"/>
    <p:sldId id="264" r:id="rId10"/>
    <p:sldId id="265" r:id="rId11"/>
    <p:sldId id="272" r:id="rId12"/>
    <p:sldId id="271" r:id="rId13"/>
    <p:sldId id="273" r:id="rId14"/>
    <p:sldId id="275" r:id="rId15"/>
    <p:sldId id="27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00" autoAdjust="0"/>
    <p:restoredTop sz="94660"/>
  </p:normalViewPr>
  <p:slideViewPr>
    <p:cSldViewPr>
      <p:cViewPr varScale="1">
        <p:scale>
          <a:sx n="70" d="100"/>
          <a:sy n="70" d="100"/>
        </p:scale>
        <p:origin x="100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DD593-FA26-474A-BB76-EFF56D913E11}" type="datetimeFigureOut">
              <a:rPr lang="en-US" smtClean="0"/>
              <a:t>11/28/2018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866849-DD8E-447A-B755-588ACF0380D6}" type="slidenum">
              <a:rPr lang="en-US" smtClean="0"/>
              <a:t>‹#›</a:t>
            </a:fld>
            <a:endParaRPr lang="en-US"/>
          </a:p>
        </p:txBody>
      </p:sp>
    </p:spTree>
    <p:extLst>
      <p:ext uri="{BB962C8B-B14F-4D97-AF65-F5344CB8AC3E}">
        <p14:creationId xmlns:p14="http://schemas.microsoft.com/office/powerpoint/2010/main" val="1260909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sistem operasi Linux Ubuntu memiliki dukungan driver yang semakin berkembang dan luas.</a:t>
            </a:r>
            <a:endParaRPr lang="en-US" dirty="0"/>
          </a:p>
        </p:txBody>
      </p:sp>
      <p:sp>
        <p:nvSpPr>
          <p:cNvPr id="4" name="Slide Number Placeholder 3"/>
          <p:cNvSpPr>
            <a:spLocks noGrp="1"/>
          </p:cNvSpPr>
          <p:nvPr>
            <p:ph type="sldNum" sz="quarter" idx="10"/>
          </p:nvPr>
        </p:nvSpPr>
        <p:spPr/>
        <p:txBody>
          <a:bodyPr/>
          <a:lstStyle/>
          <a:p>
            <a:fld id="{F1866849-DD8E-447A-B755-588ACF0380D6}" type="slidenum">
              <a:rPr lang="en-US" smtClean="0"/>
              <a:t>10</a:t>
            </a:fld>
            <a:endParaRPr lang="en-US"/>
          </a:p>
        </p:txBody>
      </p:sp>
    </p:spTree>
    <p:extLst>
      <p:ext uri="{BB962C8B-B14F-4D97-AF65-F5344CB8AC3E}">
        <p14:creationId xmlns:p14="http://schemas.microsoft.com/office/powerpoint/2010/main" val="3841844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sistem operasi Linux Ubuntu memiliki dukungan driver yang semakin berkembang dan luas.</a:t>
            </a:r>
            <a:endParaRPr lang="en-US" dirty="0"/>
          </a:p>
        </p:txBody>
      </p:sp>
      <p:sp>
        <p:nvSpPr>
          <p:cNvPr id="4" name="Slide Number Placeholder 3"/>
          <p:cNvSpPr>
            <a:spLocks noGrp="1"/>
          </p:cNvSpPr>
          <p:nvPr>
            <p:ph type="sldNum" sz="quarter" idx="10"/>
          </p:nvPr>
        </p:nvSpPr>
        <p:spPr/>
        <p:txBody>
          <a:bodyPr/>
          <a:lstStyle/>
          <a:p>
            <a:fld id="{F1866849-DD8E-447A-B755-588ACF0380D6}" type="slidenum">
              <a:rPr lang="en-US" smtClean="0"/>
              <a:t>11</a:t>
            </a:fld>
            <a:endParaRPr lang="en-US"/>
          </a:p>
        </p:txBody>
      </p:sp>
    </p:spTree>
    <p:extLst>
      <p:ext uri="{BB962C8B-B14F-4D97-AF65-F5344CB8AC3E}">
        <p14:creationId xmlns:p14="http://schemas.microsoft.com/office/powerpoint/2010/main" val="3952706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sistem operasi Linux Ubuntu memiliki dukungan driver yang semakin berkembang dan luas.</a:t>
            </a:r>
            <a:endParaRPr lang="en-US" dirty="0"/>
          </a:p>
        </p:txBody>
      </p:sp>
      <p:sp>
        <p:nvSpPr>
          <p:cNvPr id="4" name="Slide Number Placeholder 3"/>
          <p:cNvSpPr>
            <a:spLocks noGrp="1"/>
          </p:cNvSpPr>
          <p:nvPr>
            <p:ph type="sldNum" sz="quarter" idx="10"/>
          </p:nvPr>
        </p:nvSpPr>
        <p:spPr/>
        <p:txBody>
          <a:bodyPr/>
          <a:lstStyle/>
          <a:p>
            <a:fld id="{F1866849-DD8E-447A-B755-588ACF0380D6}" type="slidenum">
              <a:rPr lang="en-US" smtClean="0"/>
              <a:t>12</a:t>
            </a:fld>
            <a:endParaRPr lang="en-US"/>
          </a:p>
        </p:txBody>
      </p:sp>
    </p:spTree>
    <p:extLst>
      <p:ext uri="{BB962C8B-B14F-4D97-AF65-F5344CB8AC3E}">
        <p14:creationId xmlns:p14="http://schemas.microsoft.com/office/powerpoint/2010/main" val="4053082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sistem operasi Linux Ubuntu memiliki dukungan driver yang semakin berkembang dan luas.</a:t>
            </a:r>
            <a:endParaRPr lang="en-US" dirty="0"/>
          </a:p>
        </p:txBody>
      </p:sp>
      <p:sp>
        <p:nvSpPr>
          <p:cNvPr id="4" name="Slide Number Placeholder 3"/>
          <p:cNvSpPr>
            <a:spLocks noGrp="1"/>
          </p:cNvSpPr>
          <p:nvPr>
            <p:ph type="sldNum" sz="quarter" idx="10"/>
          </p:nvPr>
        </p:nvSpPr>
        <p:spPr/>
        <p:txBody>
          <a:bodyPr/>
          <a:lstStyle/>
          <a:p>
            <a:fld id="{F1866849-DD8E-447A-B755-588ACF0380D6}" type="slidenum">
              <a:rPr lang="en-US" smtClean="0"/>
              <a:t>13</a:t>
            </a:fld>
            <a:endParaRPr lang="en-US"/>
          </a:p>
        </p:txBody>
      </p:sp>
    </p:spTree>
    <p:extLst>
      <p:ext uri="{BB962C8B-B14F-4D97-AF65-F5344CB8AC3E}">
        <p14:creationId xmlns:p14="http://schemas.microsoft.com/office/powerpoint/2010/main" val="1730797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sistem operasi Linux Ubuntu memiliki dukungan driver yang semakin berkembang dan luas.</a:t>
            </a:r>
            <a:endParaRPr lang="en-US" dirty="0"/>
          </a:p>
        </p:txBody>
      </p:sp>
      <p:sp>
        <p:nvSpPr>
          <p:cNvPr id="4" name="Slide Number Placeholder 3"/>
          <p:cNvSpPr>
            <a:spLocks noGrp="1"/>
          </p:cNvSpPr>
          <p:nvPr>
            <p:ph type="sldNum" sz="quarter" idx="10"/>
          </p:nvPr>
        </p:nvSpPr>
        <p:spPr/>
        <p:txBody>
          <a:bodyPr/>
          <a:lstStyle/>
          <a:p>
            <a:fld id="{F1866849-DD8E-447A-B755-588ACF0380D6}" type="slidenum">
              <a:rPr lang="en-US" smtClean="0"/>
              <a:t>14</a:t>
            </a:fld>
            <a:endParaRPr lang="en-US"/>
          </a:p>
        </p:txBody>
      </p:sp>
    </p:spTree>
    <p:extLst>
      <p:ext uri="{BB962C8B-B14F-4D97-AF65-F5344CB8AC3E}">
        <p14:creationId xmlns:p14="http://schemas.microsoft.com/office/powerpoint/2010/main" val="3730369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15C0D93-B43F-4382-917B-ED8438A4A37B}" type="datetimeFigureOut">
              <a:rPr lang="en-US" smtClean="0"/>
              <a:pPr/>
              <a:t>11/28/2018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CD8BA5C-CB6D-43A8-B0F9-A31F450712E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5C0D93-B43F-4382-917B-ED8438A4A37B}" type="datetimeFigureOut">
              <a:rPr lang="en-US" smtClean="0"/>
              <a:pPr/>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8BA5C-CB6D-43A8-B0F9-A31F450712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5C0D93-B43F-4382-917B-ED8438A4A37B}" type="datetimeFigureOut">
              <a:rPr lang="en-US" smtClean="0"/>
              <a:pPr/>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8BA5C-CB6D-43A8-B0F9-A31F450712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15C0D93-B43F-4382-917B-ED8438A4A37B}" type="datetimeFigureOut">
              <a:rPr lang="en-US" smtClean="0"/>
              <a:pPr/>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8BA5C-CB6D-43A8-B0F9-A31F450712E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15C0D93-B43F-4382-917B-ED8438A4A37B}" type="datetimeFigureOut">
              <a:rPr lang="en-US" smtClean="0"/>
              <a:pPr/>
              <a:t>11/28/2018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CD8BA5C-CB6D-43A8-B0F9-A31F450712E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15C0D93-B43F-4382-917B-ED8438A4A37B}" type="datetimeFigureOut">
              <a:rPr lang="en-US" smtClean="0"/>
              <a:pPr/>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8BA5C-CB6D-43A8-B0F9-A31F450712E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15C0D93-B43F-4382-917B-ED8438A4A37B}" type="datetimeFigureOut">
              <a:rPr lang="en-US" smtClean="0"/>
              <a:pPr/>
              <a:t>11/28/2018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D8BA5C-CB6D-43A8-B0F9-A31F450712E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15C0D93-B43F-4382-917B-ED8438A4A37B}" type="datetimeFigureOut">
              <a:rPr lang="en-US" smtClean="0"/>
              <a:pPr/>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D8BA5C-CB6D-43A8-B0F9-A31F450712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C0D93-B43F-4382-917B-ED8438A4A37B}" type="datetimeFigureOut">
              <a:rPr lang="en-US" smtClean="0"/>
              <a:pPr/>
              <a:t>11/28/2018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D8BA5C-CB6D-43A8-B0F9-A31F450712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15C0D93-B43F-4382-917B-ED8438A4A37B}" type="datetimeFigureOut">
              <a:rPr lang="en-US" smtClean="0"/>
              <a:pPr/>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8BA5C-CB6D-43A8-B0F9-A31F450712E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15C0D93-B43F-4382-917B-ED8438A4A37B}" type="datetimeFigureOut">
              <a:rPr lang="en-US" smtClean="0"/>
              <a:pPr/>
              <a:t>11/28/2018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9CD8BA5C-CB6D-43A8-B0F9-A31F450712E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15C0D93-B43F-4382-917B-ED8438A4A37B}" type="datetimeFigureOut">
              <a:rPr lang="en-US" smtClean="0"/>
              <a:pPr/>
              <a:t>11/28/2018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CD8BA5C-CB6D-43A8-B0F9-A31F450712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d.wikipedia.org/wiki/Komputer_meja" TargetMode="External"/><Relationship Id="rId2" Type="http://schemas.openxmlformats.org/officeDocument/2006/relationships/hyperlink" Target="https://id.wikipedia.org/wiki/Windows_8" TargetMode="External"/><Relationship Id="rId1" Type="http://schemas.openxmlformats.org/officeDocument/2006/relationships/slideLayout" Target="../slideLayouts/slideLayout2.xml"/><Relationship Id="rId4" Type="http://schemas.openxmlformats.org/officeDocument/2006/relationships/hyperlink" Target="https://id.wikipedia.org/wiki/Lapto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038600"/>
            <a:ext cx="6400800" cy="2133600"/>
          </a:xfrm>
        </p:spPr>
        <p:txBody>
          <a:bodyPr>
            <a:normAutofit fontScale="85000" lnSpcReduction="20000"/>
          </a:bodyPr>
          <a:lstStyle/>
          <a:p>
            <a:r>
              <a:rPr lang="en-US" dirty="0" err="1" smtClean="0">
                <a:solidFill>
                  <a:schemeClr val="tx1"/>
                </a:solidFill>
                <a:effectLst>
                  <a:outerShdw blurRad="38100" dist="38100" dir="2700000" algn="tl">
                    <a:srgbClr val="000000">
                      <a:alpha val="43137"/>
                    </a:srgbClr>
                  </a:outerShdw>
                </a:effectLst>
                <a:latin typeface="Baskerville Old Face" pitchFamily="18" charset="0"/>
              </a:rPr>
              <a:t>Disusun</a:t>
            </a:r>
            <a:r>
              <a:rPr lang="en-US" dirty="0" smtClean="0">
                <a:solidFill>
                  <a:schemeClr val="tx1"/>
                </a:solidFill>
                <a:effectLst>
                  <a:outerShdw blurRad="38100" dist="38100" dir="2700000" algn="tl">
                    <a:srgbClr val="000000">
                      <a:alpha val="43137"/>
                    </a:srgbClr>
                  </a:outerShdw>
                </a:effectLst>
                <a:latin typeface="Baskerville Old Face" pitchFamily="18" charset="0"/>
              </a:rPr>
              <a:t> </a:t>
            </a:r>
            <a:r>
              <a:rPr lang="en-US" dirty="0" err="1" smtClean="0">
                <a:solidFill>
                  <a:schemeClr val="tx1"/>
                </a:solidFill>
                <a:effectLst>
                  <a:outerShdw blurRad="38100" dist="38100" dir="2700000" algn="tl">
                    <a:srgbClr val="000000">
                      <a:alpha val="43137"/>
                    </a:srgbClr>
                  </a:outerShdw>
                </a:effectLst>
                <a:latin typeface="Baskerville Old Face" pitchFamily="18" charset="0"/>
              </a:rPr>
              <a:t>Oleh</a:t>
            </a:r>
            <a:r>
              <a:rPr lang="en-US" dirty="0" smtClean="0">
                <a:solidFill>
                  <a:schemeClr val="tx1"/>
                </a:solidFill>
                <a:effectLst>
                  <a:outerShdw blurRad="38100" dist="38100" dir="2700000" algn="tl">
                    <a:srgbClr val="000000">
                      <a:alpha val="43137"/>
                    </a:srgbClr>
                  </a:outerShdw>
                </a:effectLst>
                <a:latin typeface="Baskerville Old Face" pitchFamily="18" charset="0"/>
              </a:rPr>
              <a:t> :</a:t>
            </a:r>
          </a:p>
          <a:p>
            <a:pPr lvl="0"/>
            <a:r>
              <a:rPr lang="en-US" dirty="0" err="1">
                <a:solidFill>
                  <a:schemeClr val="tx1"/>
                </a:solidFill>
                <a:effectLst>
                  <a:outerShdw blurRad="38100" dist="38100" dir="2700000" algn="tl">
                    <a:srgbClr val="000000">
                      <a:alpha val="43137"/>
                    </a:srgbClr>
                  </a:outerShdw>
                </a:effectLst>
                <a:latin typeface="Baskerville Old Face" pitchFamily="18" charset="0"/>
              </a:rPr>
              <a:t>Miftha</a:t>
            </a:r>
            <a:r>
              <a:rPr lang="en-US" dirty="0">
                <a:solidFill>
                  <a:schemeClr val="tx1"/>
                </a:solidFill>
                <a:effectLst>
                  <a:outerShdw blurRad="38100" dist="38100" dir="2700000" algn="tl">
                    <a:srgbClr val="000000">
                      <a:alpha val="43137"/>
                    </a:srgbClr>
                  </a:outerShdw>
                </a:effectLst>
                <a:latin typeface="Baskerville Old Face" pitchFamily="18" charset="0"/>
              </a:rPr>
              <a:t> </a:t>
            </a:r>
            <a:r>
              <a:rPr lang="en-US" dirty="0" err="1">
                <a:solidFill>
                  <a:schemeClr val="tx1"/>
                </a:solidFill>
                <a:effectLst>
                  <a:outerShdw blurRad="38100" dist="38100" dir="2700000" algn="tl">
                    <a:srgbClr val="000000">
                      <a:alpha val="43137"/>
                    </a:srgbClr>
                  </a:outerShdw>
                </a:effectLst>
                <a:latin typeface="Baskerville Old Face" pitchFamily="18" charset="0"/>
              </a:rPr>
              <a:t>Ainul</a:t>
            </a:r>
            <a:r>
              <a:rPr lang="en-US" dirty="0">
                <a:solidFill>
                  <a:schemeClr val="tx1"/>
                </a:solidFill>
                <a:effectLst>
                  <a:outerShdw blurRad="38100" dist="38100" dir="2700000" algn="tl">
                    <a:srgbClr val="000000">
                      <a:alpha val="43137"/>
                    </a:srgbClr>
                  </a:outerShdw>
                </a:effectLst>
                <a:latin typeface="Baskerville Old Face" pitchFamily="18" charset="0"/>
              </a:rPr>
              <a:t> </a:t>
            </a:r>
            <a:r>
              <a:rPr lang="en-US" dirty="0" err="1">
                <a:solidFill>
                  <a:schemeClr val="tx1"/>
                </a:solidFill>
                <a:effectLst>
                  <a:outerShdw blurRad="38100" dist="38100" dir="2700000" algn="tl">
                    <a:srgbClr val="000000">
                      <a:alpha val="43137"/>
                    </a:srgbClr>
                  </a:outerShdw>
                </a:effectLst>
                <a:latin typeface="Baskerville Old Face" pitchFamily="18" charset="0"/>
              </a:rPr>
              <a:t>Chamida</a:t>
            </a:r>
            <a:r>
              <a:rPr lang="en-US" dirty="0">
                <a:solidFill>
                  <a:schemeClr val="tx1"/>
                </a:solidFill>
                <a:effectLst>
                  <a:outerShdw blurRad="38100" dist="38100" dir="2700000" algn="tl">
                    <a:srgbClr val="000000">
                      <a:alpha val="43137"/>
                    </a:srgbClr>
                  </a:outerShdw>
                </a:effectLst>
                <a:latin typeface="Baskerville Old Face" pitchFamily="18" charset="0"/>
              </a:rPr>
              <a:t>	(201851002)</a:t>
            </a:r>
          </a:p>
          <a:p>
            <a:pPr lvl="0"/>
            <a:r>
              <a:rPr lang="en-US" dirty="0">
                <a:solidFill>
                  <a:schemeClr val="tx1"/>
                </a:solidFill>
                <a:effectLst>
                  <a:outerShdw blurRad="38100" dist="38100" dir="2700000" algn="tl">
                    <a:srgbClr val="000000">
                      <a:alpha val="43137"/>
                    </a:srgbClr>
                  </a:outerShdw>
                </a:effectLst>
                <a:latin typeface="Baskerville Old Face" pitchFamily="18" charset="0"/>
              </a:rPr>
              <a:t>Muhammad </a:t>
            </a:r>
            <a:r>
              <a:rPr lang="en-US" dirty="0" err="1">
                <a:solidFill>
                  <a:schemeClr val="tx1"/>
                </a:solidFill>
                <a:effectLst>
                  <a:outerShdw blurRad="38100" dist="38100" dir="2700000" algn="tl">
                    <a:srgbClr val="000000">
                      <a:alpha val="43137"/>
                    </a:srgbClr>
                  </a:outerShdw>
                </a:effectLst>
                <a:latin typeface="Baskerville Old Face" pitchFamily="18" charset="0"/>
              </a:rPr>
              <a:t>Arifin</a:t>
            </a:r>
            <a:r>
              <a:rPr lang="en-US" dirty="0">
                <a:solidFill>
                  <a:schemeClr val="tx1"/>
                </a:solidFill>
                <a:effectLst>
                  <a:outerShdw blurRad="38100" dist="38100" dir="2700000" algn="tl">
                    <a:srgbClr val="000000">
                      <a:alpha val="43137"/>
                    </a:srgbClr>
                  </a:outerShdw>
                </a:effectLst>
                <a:latin typeface="Baskerville Old Face" pitchFamily="18" charset="0"/>
              </a:rPr>
              <a:t>	</a:t>
            </a:r>
            <a:r>
              <a:rPr lang="en-US" dirty="0" smtClean="0">
                <a:solidFill>
                  <a:schemeClr val="tx1"/>
                </a:solidFill>
                <a:effectLst>
                  <a:outerShdw blurRad="38100" dist="38100" dir="2700000" algn="tl">
                    <a:srgbClr val="000000">
                      <a:alpha val="43137"/>
                    </a:srgbClr>
                  </a:outerShdw>
                </a:effectLst>
                <a:latin typeface="Baskerville Old Face" pitchFamily="18" charset="0"/>
              </a:rPr>
              <a:t>(</a:t>
            </a:r>
            <a:r>
              <a:rPr lang="en-US" dirty="0">
                <a:solidFill>
                  <a:schemeClr val="tx1"/>
                </a:solidFill>
                <a:effectLst>
                  <a:outerShdw blurRad="38100" dist="38100" dir="2700000" algn="tl">
                    <a:srgbClr val="000000">
                      <a:alpha val="43137"/>
                    </a:srgbClr>
                  </a:outerShdw>
                </a:effectLst>
                <a:latin typeface="Baskerville Old Face" pitchFamily="18" charset="0"/>
              </a:rPr>
              <a:t>201851009)</a:t>
            </a:r>
          </a:p>
          <a:p>
            <a:pPr lvl="0"/>
            <a:r>
              <a:rPr lang="en-US" dirty="0" err="1">
                <a:solidFill>
                  <a:schemeClr val="tx1"/>
                </a:solidFill>
                <a:effectLst>
                  <a:outerShdw blurRad="38100" dist="38100" dir="2700000" algn="tl">
                    <a:srgbClr val="000000">
                      <a:alpha val="43137"/>
                    </a:srgbClr>
                  </a:outerShdw>
                </a:effectLst>
                <a:latin typeface="Baskerville Old Face" pitchFamily="18" charset="0"/>
              </a:rPr>
              <a:t>Alvonita</a:t>
            </a:r>
            <a:r>
              <a:rPr lang="en-US" dirty="0">
                <a:solidFill>
                  <a:schemeClr val="tx1"/>
                </a:solidFill>
                <a:effectLst>
                  <a:outerShdw blurRad="38100" dist="38100" dir="2700000" algn="tl">
                    <a:srgbClr val="000000">
                      <a:alpha val="43137"/>
                    </a:srgbClr>
                  </a:outerShdw>
                </a:effectLst>
                <a:latin typeface="Baskerville Old Face" pitchFamily="18" charset="0"/>
              </a:rPr>
              <a:t> Mila </a:t>
            </a:r>
            <a:r>
              <a:rPr lang="en-US" dirty="0" err="1" smtClean="0">
                <a:solidFill>
                  <a:schemeClr val="tx1"/>
                </a:solidFill>
                <a:effectLst>
                  <a:outerShdw blurRad="38100" dist="38100" dir="2700000" algn="tl">
                    <a:srgbClr val="000000">
                      <a:alpha val="43137"/>
                    </a:srgbClr>
                  </a:outerShdw>
                </a:effectLst>
                <a:latin typeface="Baskerville Old Face" pitchFamily="18" charset="0"/>
              </a:rPr>
              <a:t>Anjani</a:t>
            </a:r>
            <a:r>
              <a:rPr lang="en-US" dirty="0">
                <a:solidFill>
                  <a:schemeClr val="tx1"/>
                </a:solidFill>
                <a:effectLst>
                  <a:outerShdw blurRad="38100" dist="38100" dir="2700000" algn="tl">
                    <a:srgbClr val="000000">
                      <a:alpha val="43137"/>
                    </a:srgbClr>
                  </a:outerShdw>
                </a:effectLst>
                <a:latin typeface="Baskerville Old Face" pitchFamily="18" charset="0"/>
              </a:rPr>
              <a:t>	(201851015)</a:t>
            </a:r>
          </a:p>
          <a:p>
            <a:pPr lvl="0"/>
            <a:r>
              <a:rPr lang="en-US" dirty="0" err="1">
                <a:solidFill>
                  <a:schemeClr val="tx1"/>
                </a:solidFill>
                <a:effectLst>
                  <a:outerShdw blurRad="38100" dist="38100" dir="2700000" algn="tl">
                    <a:srgbClr val="000000">
                      <a:alpha val="43137"/>
                    </a:srgbClr>
                  </a:outerShdw>
                </a:effectLst>
                <a:latin typeface="Baskerville Old Face" pitchFamily="18" charset="0"/>
              </a:rPr>
              <a:t>Khalimatus</a:t>
            </a:r>
            <a:r>
              <a:rPr lang="en-US" dirty="0">
                <a:solidFill>
                  <a:schemeClr val="tx1"/>
                </a:solidFill>
                <a:effectLst>
                  <a:outerShdw blurRad="38100" dist="38100" dir="2700000" algn="tl">
                    <a:srgbClr val="000000">
                      <a:alpha val="43137"/>
                    </a:srgbClr>
                  </a:outerShdw>
                </a:effectLst>
                <a:latin typeface="Baskerville Old Face" pitchFamily="18" charset="0"/>
              </a:rPr>
              <a:t> </a:t>
            </a:r>
            <a:r>
              <a:rPr lang="en-US" dirty="0" err="1">
                <a:solidFill>
                  <a:schemeClr val="tx1"/>
                </a:solidFill>
                <a:effectLst>
                  <a:outerShdw blurRad="38100" dist="38100" dir="2700000" algn="tl">
                    <a:srgbClr val="000000">
                      <a:alpha val="43137"/>
                    </a:srgbClr>
                  </a:outerShdw>
                </a:effectLst>
                <a:latin typeface="Baskerville Old Face" pitchFamily="18" charset="0"/>
              </a:rPr>
              <a:t>Sa’diyah</a:t>
            </a:r>
            <a:r>
              <a:rPr lang="en-US" dirty="0">
                <a:solidFill>
                  <a:schemeClr val="tx1"/>
                </a:solidFill>
                <a:effectLst>
                  <a:outerShdw blurRad="38100" dist="38100" dir="2700000" algn="tl">
                    <a:srgbClr val="000000">
                      <a:alpha val="43137"/>
                    </a:srgbClr>
                  </a:outerShdw>
                </a:effectLst>
                <a:latin typeface="Baskerville Old Face" pitchFamily="18" charset="0"/>
              </a:rPr>
              <a:t>	</a:t>
            </a:r>
            <a:r>
              <a:rPr lang="en-US" dirty="0" smtClean="0">
                <a:solidFill>
                  <a:schemeClr val="tx1"/>
                </a:solidFill>
                <a:effectLst>
                  <a:outerShdw blurRad="38100" dist="38100" dir="2700000" algn="tl">
                    <a:srgbClr val="000000">
                      <a:alpha val="43137"/>
                    </a:srgbClr>
                  </a:outerShdw>
                </a:effectLst>
                <a:latin typeface="Baskerville Old Face" pitchFamily="18" charset="0"/>
              </a:rPr>
              <a:t>(</a:t>
            </a:r>
            <a:r>
              <a:rPr lang="en-US" dirty="0">
                <a:solidFill>
                  <a:schemeClr val="tx1"/>
                </a:solidFill>
                <a:effectLst>
                  <a:outerShdw blurRad="38100" dist="38100" dir="2700000" algn="tl">
                    <a:srgbClr val="000000">
                      <a:alpha val="43137"/>
                    </a:srgbClr>
                  </a:outerShdw>
                </a:effectLst>
                <a:latin typeface="Baskerville Old Face" pitchFamily="18" charset="0"/>
              </a:rPr>
              <a:t>201851027)</a:t>
            </a:r>
          </a:p>
          <a:p>
            <a:pPr lvl="0"/>
            <a:r>
              <a:rPr lang="id-ID" dirty="0">
                <a:solidFill>
                  <a:schemeClr val="tx1"/>
                </a:solidFill>
                <a:effectLst>
                  <a:outerShdw blurRad="38100" dist="38100" dir="2700000" algn="tl">
                    <a:srgbClr val="000000">
                      <a:alpha val="43137"/>
                    </a:srgbClr>
                  </a:outerShdw>
                </a:effectLst>
                <a:latin typeface="Baskerville Old Face" pitchFamily="18" charset="0"/>
              </a:rPr>
              <a:t>Moh Lukman </a:t>
            </a:r>
            <a:r>
              <a:rPr lang="id-ID" dirty="0" smtClean="0">
                <a:solidFill>
                  <a:schemeClr val="tx1"/>
                </a:solidFill>
                <a:effectLst>
                  <a:outerShdw blurRad="38100" dist="38100" dir="2700000" algn="tl">
                    <a:srgbClr val="000000">
                      <a:alpha val="43137"/>
                    </a:srgbClr>
                  </a:outerShdw>
                </a:effectLst>
                <a:latin typeface="Baskerville Old Face" pitchFamily="18" charset="0"/>
              </a:rPr>
              <a:t>Hakim</a:t>
            </a:r>
            <a:r>
              <a:rPr lang="en-US" dirty="0">
                <a:solidFill>
                  <a:schemeClr val="tx1"/>
                </a:solidFill>
                <a:effectLst>
                  <a:outerShdw blurRad="38100" dist="38100" dir="2700000" algn="tl">
                    <a:srgbClr val="000000">
                      <a:alpha val="43137"/>
                    </a:srgbClr>
                  </a:outerShdw>
                </a:effectLst>
                <a:latin typeface="Baskerville Old Face" pitchFamily="18" charset="0"/>
              </a:rPr>
              <a:t>	(201851050)</a:t>
            </a:r>
          </a:p>
          <a:p>
            <a:endParaRPr lang="en-US" dirty="0">
              <a:solidFill>
                <a:schemeClr val="tx1"/>
              </a:solidFill>
              <a:effectLst>
                <a:outerShdw blurRad="38100" dist="38100" dir="2700000" algn="tl">
                  <a:srgbClr val="000000">
                    <a:alpha val="43137"/>
                  </a:srgbClr>
                </a:outerShdw>
              </a:effectLst>
              <a:latin typeface="Baskerville Old Face" pitchFamily="18" charset="0"/>
            </a:endParaRPr>
          </a:p>
        </p:txBody>
      </p:sp>
      <p:sp>
        <p:nvSpPr>
          <p:cNvPr id="2" name="Title 1"/>
          <p:cNvSpPr>
            <a:spLocks noGrp="1"/>
          </p:cNvSpPr>
          <p:nvPr>
            <p:ph type="ctrTitle"/>
          </p:nvPr>
        </p:nvSpPr>
        <p:spPr>
          <a:xfrm>
            <a:off x="685800" y="1447800"/>
            <a:ext cx="5715000" cy="1470025"/>
          </a:xfrm>
        </p:spPr>
        <p:txBody>
          <a:bodyPr>
            <a:normAutofit/>
          </a:bodyPr>
          <a:lstStyle/>
          <a:p>
            <a:r>
              <a:rPr lang="en-US" sz="4000" dirty="0" smtClean="0">
                <a:latin typeface="Baskerville Old Face" pitchFamily="18" charset="0"/>
              </a:rPr>
              <a:t>MEMBANDINGKAN 2 SISTEM OPERASI</a:t>
            </a:r>
            <a:endParaRPr lang="en-US" sz="4000" dirty="0">
              <a:latin typeface="Baskerville Old Face" pitchFamily="18" charset="0"/>
            </a:endParaRPr>
          </a:p>
        </p:txBody>
      </p:sp>
      <p:pic>
        <p:nvPicPr>
          <p:cNvPr id="4" name="Picture 3" descr="E:\LATIHAN LATIHAN DG\logo umk-universitas muria kudus.png"/>
          <p:cNvPicPr/>
          <p:nvPr/>
        </p:nvPicPr>
        <p:blipFill>
          <a:blip r:embed="rId2"/>
          <a:srcRect/>
          <a:stretch>
            <a:fillRect/>
          </a:stretch>
        </p:blipFill>
        <p:spPr bwMode="auto">
          <a:xfrm>
            <a:off x="6400800" y="914400"/>
            <a:ext cx="2566670" cy="2514600"/>
          </a:xfrm>
          <a:prstGeom prst="rect">
            <a:avLst/>
          </a:prstGeom>
          <a:noFill/>
          <a:ln w="9525">
            <a:noFill/>
            <a:miter lim="800000"/>
            <a:headEnd/>
            <a:tailEnd/>
          </a:ln>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to="" calcmode="lin" valueType="num">
                                      <p:cBhvr>
                                        <p:cTn id="17" dur="1" fill="hold"/>
                                        <p:tgtEl>
                                          <p:spTgt spid="3">
                                            <p:txEl>
                                              <p:pRg st="0" end="0"/>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to="" calcmode="lin" valueType="num">
                                      <p:cBhvr>
                                        <p:cTn id="22" dur="1" fill="hold"/>
                                        <p:tgtEl>
                                          <p:spTgt spid="3">
                                            <p:txEl>
                                              <p:pRg st="1" end="1"/>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to="" calcmode="lin" valueType="num">
                                      <p:cBhvr>
                                        <p:cTn id="27" dur="1" fill="hold"/>
                                        <p:tgtEl>
                                          <p:spTgt spid="3">
                                            <p:txEl>
                                              <p:pRg st="2" end="2"/>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to="" calcmode="lin" valueType="num">
                                      <p:cBhvr>
                                        <p:cTn id="32" dur="1" fill="hold"/>
                                        <p:tgtEl>
                                          <p:spTgt spid="3">
                                            <p:txEl>
                                              <p:pRg st="3" end="3"/>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to="" calcmode="lin" valueType="num">
                                      <p:cBhvr>
                                        <p:cTn id="37" dur="1" fill="hold"/>
                                        <p:tgtEl>
                                          <p:spTgt spid="3">
                                            <p:txEl>
                                              <p:pRg st="4" end="4"/>
                                            </p:txEl>
                                          </p:spTgt>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to="" calcmode="lin" valueType="num">
                                      <p:cBhvr>
                                        <p:cTn id="42" dur="1" fill="hold"/>
                                        <p:tgtEl>
                                          <p:spTgt spid="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382000" cy="762000"/>
          </a:xfrm>
        </p:spPr>
        <p:txBody>
          <a:bodyPr/>
          <a:lstStyle/>
          <a:p>
            <a:pPr lvl="0"/>
            <a:r>
              <a:rPr lang="id-ID" dirty="0" smtClean="0">
                <a:solidFill>
                  <a:schemeClr val="tx1"/>
                </a:solidFill>
              </a:rPr>
              <a:t>KELEBIHAN</a:t>
            </a:r>
            <a:endParaRPr lang="en-US" dirty="0">
              <a:solidFill>
                <a:schemeClr val="tx1"/>
              </a:solidFill>
            </a:endParaRPr>
          </a:p>
        </p:txBody>
      </p:sp>
      <p:sp>
        <p:nvSpPr>
          <p:cNvPr id="3" name="Content Placeholder 2"/>
          <p:cNvSpPr>
            <a:spLocks noGrp="1"/>
          </p:cNvSpPr>
          <p:nvPr>
            <p:ph sz="quarter" idx="1"/>
          </p:nvPr>
        </p:nvSpPr>
        <p:spPr>
          <a:xfrm>
            <a:off x="304800" y="838200"/>
            <a:ext cx="8534400" cy="5715000"/>
          </a:xfrm>
        </p:spPr>
        <p:txBody>
          <a:bodyPr>
            <a:noAutofit/>
          </a:bodyPr>
          <a:lstStyle/>
          <a:p>
            <a:pPr marL="0" lvl="0" indent="0">
              <a:buClr>
                <a:schemeClr val="tx1"/>
              </a:buClr>
              <a:buNone/>
            </a:pPr>
            <a:r>
              <a:rPr lang="id-ID" sz="2400" dirty="0" smtClean="0"/>
              <a:t>1. </a:t>
            </a:r>
            <a:r>
              <a:rPr lang="id-ID" dirty="0" smtClean="0"/>
              <a:t>Open source</a:t>
            </a:r>
            <a:endParaRPr lang="id-ID" dirty="0"/>
          </a:p>
          <a:p>
            <a:pPr marL="274320" lvl="1" indent="0" algn="just">
              <a:buClr>
                <a:schemeClr val="tx1"/>
              </a:buClr>
              <a:buNone/>
            </a:pPr>
            <a:r>
              <a:rPr lang="id-ID" dirty="0" smtClean="0"/>
              <a:t>sistem </a:t>
            </a:r>
            <a:r>
              <a:rPr lang="id-ID" dirty="0"/>
              <a:t>operasi ini bebas digunakan bagi siapa saja, dan tidak perlu </a:t>
            </a:r>
            <a:r>
              <a:rPr lang="id-ID" dirty="0" smtClean="0"/>
              <a:t>membeli </a:t>
            </a:r>
            <a:r>
              <a:rPr lang="id-ID" dirty="0"/>
              <a:t>lisensi layaknya pada sistem operasi </a:t>
            </a:r>
            <a:r>
              <a:rPr lang="id-ID" dirty="0" smtClean="0"/>
              <a:t>Windows.</a:t>
            </a:r>
            <a:endParaRPr lang="id-ID" dirty="0"/>
          </a:p>
          <a:p>
            <a:pPr marL="0" indent="0" algn="just">
              <a:buClr>
                <a:schemeClr val="tx1"/>
              </a:buClr>
              <a:buNone/>
            </a:pPr>
            <a:r>
              <a:rPr lang="id-ID" dirty="0" smtClean="0"/>
              <a:t>2. Lebih </a:t>
            </a:r>
            <a:r>
              <a:rPr lang="id-ID" dirty="0"/>
              <a:t>“kebal” virus</a:t>
            </a:r>
            <a:endParaRPr lang="en-US" dirty="0"/>
          </a:p>
          <a:p>
            <a:pPr marL="274320" lvl="1" indent="0" algn="just">
              <a:buClr>
                <a:schemeClr val="tx1"/>
              </a:buClr>
              <a:buNone/>
            </a:pPr>
            <a:r>
              <a:rPr lang="id-ID" dirty="0" smtClean="0"/>
              <a:t>keamanan dari virus yang relatif lebih baik. Tentunya hal ini tidak menutup kemungkinan terkena virus. Akan tetapi risiko, terkena virus bisa dibilang sangat kecil karena sistem operasi Linux berjalan dengan memperketat keamanan</a:t>
            </a:r>
            <a:r>
              <a:rPr lang="en-US" dirty="0" smtClean="0"/>
              <a:t>.</a:t>
            </a:r>
            <a:endParaRPr lang="id-ID" dirty="0"/>
          </a:p>
          <a:p>
            <a:pPr marL="0" indent="0" algn="just">
              <a:buClr>
                <a:schemeClr val="tx1"/>
              </a:buClr>
              <a:buNone/>
            </a:pPr>
            <a:r>
              <a:rPr lang="id-ID" dirty="0" smtClean="0"/>
              <a:t>3. Aplikasi </a:t>
            </a:r>
            <a:r>
              <a:rPr lang="id-ID" dirty="0"/>
              <a:t>bawaan relatif lengkap</a:t>
            </a:r>
            <a:endParaRPr lang="en-US" dirty="0"/>
          </a:p>
          <a:p>
            <a:pPr marL="274320" lvl="1" indent="0" algn="just">
              <a:buClr>
                <a:schemeClr val="tx1"/>
              </a:buClr>
              <a:buNone/>
            </a:pPr>
            <a:r>
              <a:rPr lang="id-ID" dirty="0"/>
              <a:t>Ubuntu pada umumnya akan memberikan bundle aplikasi yang cukup lengkap setelah kita </a:t>
            </a:r>
            <a:r>
              <a:rPr lang="id-ID" dirty="0" smtClean="0"/>
              <a:t>menginstallnya.</a:t>
            </a:r>
            <a:endParaRPr lang="id-ID" dirty="0"/>
          </a:p>
        </p:txBody>
      </p:sp>
    </p:spTree>
    <p:extLst>
      <p:ext uri="{BB962C8B-B14F-4D97-AF65-F5344CB8AC3E}">
        <p14:creationId xmlns:p14="http://schemas.microsoft.com/office/powerpoint/2010/main" val="63782661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par>
                                <p:cTn id="13" presetID="24"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to="" calcmode="lin" valueType="num">
                                      <p:cBhvr>
                                        <p:cTn id="15" dur="1" fill="hold"/>
                                        <p:tgtEl>
                                          <p:spTgt spid="3">
                                            <p:txEl>
                                              <p:pRg st="1" end="1"/>
                                            </p:txEl>
                                          </p:spTgt>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to="" calcmode="lin" valueType="num">
                                      <p:cBhvr>
                                        <p:cTn id="20" dur="1" fill="hold"/>
                                        <p:tgtEl>
                                          <p:spTgt spid="3">
                                            <p:txEl>
                                              <p:pRg st="2" end="2"/>
                                            </p:txEl>
                                          </p:spTgt>
                                        </p:tgtEl>
                                        <p:attrNameLst>
                                          <p:attrName/>
                                        </p:attrNameLst>
                                      </p:cBhvr>
                                    </p:anim>
                                  </p:childTnLst>
                                </p:cTn>
                              </p:par>
                              <p:par>
                                <p:cTn id="21" presetID="24"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to="" calcmode="lin" valueType="num">
                                      <p:cBhvr>
                                        <p:cTn id="23" dur="1" fill="hold"/>
                                        <p:tgtEl>
                                          <p:spTgt spid="3">
                                            <p:txEl>
                                              <p:pRg st="3" end="3"/>
                                            </p:txEl>
                                          </p:spTgt>
                                        </p:tgtEl>
                                        <p:attrNameLst>
                                          <p:attrName/>
                                        </p:attrNameLst>
                                      </p:cBhvr>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to="" calcmode="lin" valueType="num">
                                      <p:cBhvr>
                                        <p:cTn id="28" dur="1" fill="hold"/>
                                        <p:tgtEl>
                                          <p:spTgt spid="3">
                                            <p:txEl>
                                              <p:pRg st="4" end="4"/>
                                            </p:txEl>
                                          </p:spTgt>
                                        </p:tgtEl>
                                        <p:attrNameLst>
                                          <p:attrName/>
                                        </p:attrNameLst>
                                      </p:cBhvr>
                                    </p:anim>
                                  </p:childTnLst>
                                </p:cTn>
                              </p:par>
                              <p:par>
                                <p:cTn id="29" presetID="24"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to="" calcmode="lin" valueType="num">
                                      <p:cBhvr>
                                        <p:cTn id="31" dur="1" fill="hold"/>
                                        <p:tgtEl>
                                          <p:spTgt spid="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382000" cy="762000"/>
          </a:xfrm>
        </p:spPr>
        <p:txBody>
          <a:bodyPr>
            <a:normAutofit fontScale="90000"/>
          </a:bodyPr>
          <a:lstStyle/>
          <a:p>
            <a:pPr lvl="0"/>
            <a:r>
              <a:rPr lang="id-ID" dirty="0" smtClean="0"/>
              <a:t>  </a:t>
            </a:r>
            <a:br>
              <a:rPr lang="id-ID" dirty="0" smtClean="0"/>
            </a:br>
            <a:r>
              <a:rPr lang="id-ID" dirty="0" smtClean="0"/>
              <a:t>  </a:t>
            </a:r>
            <a:endParaRPr lang="en-US" dirty="0"/>
          </a:p>
        </p:txBody>
      </p:sp>
      <p:sp>
        <p:nvSpPr>
          <p:cNvPr id="3" name="Content Placeholder 2"/>
          <p:cNvSpPr>
            <a:spLocks noGrp="1"/>
          </p:cNvSpPr>
          <p:nvPr>
            <p:ph sz="quarter" idx="1"/>
          </p:nvPr>
        </p:nvSpPr>
        <p:spPr>
          <a:xfrm>
            <a:off x="304800" y="457200"/>
            <a:ext cx="8534400" cy="6096000"/>
          </a:xfrm>
        </p:spPr>
        <p:txBody>
          <a:bodyPr>
            <a:noAutofit/>
          </a:bodyPr>
          <a:lstStyle/>
          <a:p>
            <a:pPr marL="0" lvl="0" indent="0">
              <a:buClr>
                <a:schemeClr val="tx1"/>
              </a:buClr>
              <a:buNone/>
            </a:pPr>
            <a:r>
              <a:rPr lang="id-ID" dirty="0" smtClean="0"/>
              <a:t>4. Driver relatif lengkap </a:t>
            </a:r>
          </a:p>
          <a:p>
            <a:pPr marL="274320" lvl="1" indent="0">
              <a:buClr>
                <a:schemeClr val="tx1"/>
              </a:buClr>
              <a:buNone/>
            </a:pPr>
            <a:r>
              <a:rPr lang="en-US" dirty="0" err="1" smtClean="0"/>
              <a:t>Bisa</a:t>
            </a:r>
            <a:r>
              <a:rPr lang="en-US" dirty="0" smtClean="0"/>
              <a:t> </a:t>
            </a:r>
            <a:r>
              <a:rPr lang="en-US" dirty="0" err="1" smtClean="0"/>
              <a:t>digunakan</a:t>
            </a:r>
            <a:r>
              <a:rPr lang="en-US" dirty="0" smtClean="0"/>
              <a:t> </a:t>
            </a:r>
            <a:r>
              <a:rPr lang="en-US" dirty="0" err="1" smtClean="0"/>
              <a:t>pada</a:t>
            </a:r>
            <a:r>
              <a:rPr lang="en-US" dirty="0" smtClean="0"/>
              <a:t> computer yang </a:t>
            </a:r>
            <a:r>
              <a:rPr lang="en-US" dirty="0" err="1" smtClean="0"/>
              <a:t>memiliki</a:t>
            </a:r>
            <a:r>
              <a:rPr lang="en-US" dirty="0" smtClean="0"/>
              <a:t> </a:t>
            </a:r>
            <a:r>
              <a:rPr lang="en-US" dirty="0" err="1" smtClean="0"/>
              <a:t>spesifikasi</a:t>
            </a:r>
            <a:r>
              <a:rPr lang="en-US" dirty="0" smtClean="0"/>
              <a:t> hardware </a:t>
            </a:r>
            <a:r>
              <a:rPr lang="id-ID" dirty="0" smtClean="0"/>
              <a:t>           </a:t>
            </a:r>
            <a:r>
              <a:rPr lang="en-US" dirty="0" err="1" smtClean="0"/>
              <a:t>rendah</a:t>
            </a:r>
            <a:r>
              <a:rPr lang="en-US" dirty="0" smtClean="0"/>
              <a:t>, </a:t>
            </a:r>
            <a:r>
              <a:rPr lang="en-US" dirty="0" err="1" smtClean="0"/>
              <a:t>dikarenakan</a:t>
            </a:r>
            <a:r>
              <a:rPr lang="en-US" dirty="0" smtClean="0"/>
              <a:t> </a:t>
            </a:r>
            <a:r>
              <a:rPr lang="en-US" dirty="0" err="1" smtClean="0"/>
              <a:t>ubuntu</a:t>
            </a:r>
            <a:r>
              <a:rPr lang="en-US" dirty="0" smtClean="0"/>
              <a:t> </a:t>
            </a:r>
            <a:r>
              <a:rPr lang="en-US" dirty="0" err="1" smtClean="0"/>
              <a:t>sangat</a:t>
            </a:r>
            <a:r>
              <a:rPr lang="en-US" dirty="0" smtClean="0"/>
              <a:t> </a:t>
            </a:r>
            <a:r>
              <a:rPr lang="en-US" dirty="0" err="1" smtClean="0"/>
              <a:t>ringan</a:t>
            </a:r>
            <a:r>
              <a:rPr lang="en-US" dirty="0" smtClean="0"/>
              <a:t> </a:t>
            </a:r>
            <a:r>
              <a:rPr lang="en-US" dirty="0" err="1" smtClean="0"/>
              <a:t>sehingga</a:t>
            </a:r>
            <a:r>
              <a:rPr lang="en-US" dirty="0" smtClean="0"/>
              <a:t> </a:t>
            </a:r>
            <a:r>
              <a:rPr lang="en-US" dirty="0" err="1" smtClean="0"/>
              <a:t>tak</a:t>
            </a:r>
            <a:r>
              <a:rPr lang="en-US" dirty="0" smtClean="0"/>
              <a:t> </a:t>
            </a:r>
            <a:r>
              <a:rPr lang="en-US" dirty="0" err="1" smtClean="0"/>
              <a:t>membebani</a:t>
            </a:r>
            <a:r>
              <a:rPr lang="en-US" dirty="0" smtClean="0"/>
              <a:t> </a:t>
            </a:r>
            <a:r>
              <a:rPr lang="en-US" dirty="0" err="1" smtClean="0"/>
              <a:t>kerja</a:t>
            </a:r>
            <a:r>
              <a:rPr lang="en-US" dirty="0" smtClean="0"/>
              <a:t> computer.</a:t>
            </a:r>
            <a:endParaRPr lang="id-ID" dirty="0" smtClean="0"/>
          </a:p>
          <a:p>
            <a:pPr marL="0" indent="0">
              <a:buClr>
                <a:schemeClr val="tx1"/>
              </a:buClr>
              <a:buNone/>
            </a:pPr>
            <a:r>
              <a:rPr lang="id-ID" dirty="0" smtClean="0"/>
              <a:t>5. Software </a:t>
            </a:r>
            <a:r>
              <a:rPr lang="id-ID" dirty="0"/>
              <a:t>center yang relatif mumpuni</a:t>
            </a:r>
            <a:endParaRPr lang="en-US" dirty="0" smtClean="0"/>
          </a:p>
          <a:p>
            <a:pPr marL="274320" lvl="1" indent="0" algn="just">
              <a:buClr>
                <a:schemeClr val="tx1"/>
              </a:buClr>
              <a:buNone/>
            </a:pPr>
            <a:r>
              <a:rPr lang="id-ID" dirty="0"/>
              <a:t>Software center ini membuat kita bisa menginstall aplikasi dengan mudah dan cepat, layaknya situs download aplikasi khusus Linux</a:t>
            </a:r>
            <a:r>
              <a:rPr lang="id-ID" dirty="0" smtClean="0"/>
              <a:t>.</a:t>
            </a:r>
          </a:p>
          <a:p>
            <a:pPr marL="0" indent="0" algn="just">
              <a:buClr>
                <a:schemeClr val="tx1"/>
              </a:buClr>
              <a:buNone/>
            </a:pPr>
            <a:r>
              <a:rPr lang="id-ID" dirty="0"/>
              <a:t>6</a:t>
            </a:r>
            <a:r>
              <a:rPr lang="id-ID" dirty="0" smtClean="0"/>
              <a:t>. </a:t>
            </a:r>
            <a:r>
              <a:rPr lang="id-ID" dirty="0"/>
              <a:t>User interface yang refreshing</a:t>
            </a:r>
            <a:endParaRPr lang="en-US" dirty="0"/>
          </a:p>
          <a:p>
            <a:pPr marL="274320" lvl="1" indent="0" algn="just">
              <a:buClr>
                <a:schemeClr val="tx1"/>
              </a:buClr>
              <a:buNone/>
            </a:pPr>
            <a:r>
              <a:rPr lang="id-ID" dirty="0"/>
              <a:t>tampilan yang membuat kita segar karena penggunaan huruf, ikon, dan lain sebagainya yang baik dan juga bisa diubah sesuai dengan selera yang kamu miliki</a:t>
            </a:r>
            <a:r>
              <a:rPr lang="id-ID" dirty="0" smtClean="0"/>
              <a:t>.</a:t>
            </a:r>
            <a:endParaRPr lang="id-ID" dirty="0"/>
          </a:p>
        </p:txBody>
      </p:sp>
    </p:spTree>
    <p:extLst>
      <p:ext uri="{BB962C8B-B14F-4D97-AF65-F5344CB8AC3E}">
        <p14:creationId xmlns:p14="http://schemas.microsoft.com/office/powerpoint/2010/main" val="395742386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par>
                                <p:cTn id="13" presetID="24"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to="" calcmode="lin" valueType="num">
                                      <p:cBhvr>
                                        <p:cTn id="15" dur="1" fill="hold"/>
                                        <p:tgtEl>
                                          <p:spTgt spid="3">
                                            <p:txEl>
                                              <p:pRg st="1" end="1"/>
                                            </p:txEl>
                                          </p:spTgt>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to="" calcmode="lin" valueType="num">
                                      <p:cBhvr>
                                        <p:cTn id="20" dur="1" fill="hold"/>
                                        <p:tgtEl>
                                          <p:spTgt spid="3">
                                            <p:txEl>
                                              <p:pRg st="2" end="2"/>
                                            </p:txEl>
                                          </p:spTgt>
                                        </p:tgtEl>
                                        <p:attrNameLst>
                                          <p:attrName/>
                                        </p:attrNameLst>
                                      </p:cBhvr>
                                    </p:anim>
                                  </p:childTnLst>
                                </p:cTn>
                              </p:par>
                            </p:childTnLst>
                          </p:cTn>
                        </p:par>
                      </p:childTnLst>
                    </p:cTn>
                  </p:par>
                  <p:par>
                    <p:cTn id="21" fill="hold">
                      <p:stCondLst>
                        <p:cond delay="indefinite"/>
                      </p:stCondLst>
                      <p:childTnLst>
                        <p:par>
                          <p:cTn id="22" fill="hold">
                            <p:stCondLst>
                              <p:cond delay="0"/>
                            </p:stCondLst>
                            <p:childTnLst>
                              <p:par>
                                <p:cTn id="23" presetID="24"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to="" calcmode="lin" valueType="num">
                                      <p:cBhvr>
                                        <p:cTn id="25" dur="1" fill="hold"/>
                                        <p:tgtEl>
                                          <p:spTgt spid="3">
                                            <p:txEl>
                                              <p:pRg st="3" end="3"/>
                                            </p:txEl>
                                          </p:spTgt>
                                        </p:tgtEl>
                                        <p:attrNameLst>
                                          <p:attrName/>
                                        </p:attrNameLst>
                                      </p:cBhvr>
                                    </p:anim>
                                  </p:childTnLst>
                                </p:cTn>
                              </p:par>
                            </p:childTnLst>
                          </p:cTn>
                        </p:par>
                      </p:childTnLst>
                    </p:cTn>
                  </p:par>
                  <p:par>
                    <p:cTn id="26" fill="hold">
                      <p:stCondLst>
                        <p:cond delay="indefinite"/>
                      </p:stCondLst>
                      <p:childTnLst>
                        <p:par>
                          <p:cTn id="27" fill="hold">
                            <p:stCondLst>
                              <p:cond delay="0"/>
                            </p:stCondLst>
                            <p:childTnLst>
                              <p:par>
                                <p:cTn id="28" presetID="24"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to="" calcmode="lin" valueType="num">
                                      <p:cBhvr>
                                        <p:cTn id="30" dur="1" fill="hold"/>
                                        <p:tgtEl>
                                          <p:spTgt spid="3">
                                            <p:txEl>
                                              <p:pRg st="4" end="4"/>
                                            </p:txEl>
                                          </p:spTgt>
                                        </p:tgtEl>
                                        <p:attrNameLst>
                                          <p:attrName/>
                                        </p:attrNameLst>
                                      </p:cBhvr>
                                    </p:anim>
                                  </p:childTnLst>
                                </p:cTn>
                              </p:par>
                              <p:par>
                                <p:cTn id="31" presetID="24"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to="" calcmode="lin" valueType="num">
                                      <p:cBhvr>
                                        <p:cTn id="33" dur="1" fill="hold"/>
                                        <p:tgtEl>
                                          <p:spTgt spid="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382000" cy="762000"/>
          </a:xfrm>
        </p:spPr>
        <p:txBody>
          <a:bodyPr>
            <a:normAutofit fontScale="90000"/>
          </a:bodyPr>
          <a:lstStyle/>
          <a:p>
            <a:pPr lvl="0"/>
            <a:r>
              <a:rPr lang="id-ID" dirty="0" smtClean="0"/>
              <a:t>  </a:t>
            </a:r>
            <a:br>
              <a:rPr lang="id-ID" dirty="0" smtClean="0"/>
            </a:br>
            <a:r>
              <a:rPr lang="id-ID" dirty="0" smtClean="0"/>
              <a:t>  </a:t>
            </a:r>
            <a:endParaRPr lang="en-US" dirty="0"/>
          </a:p>
        </p:txBody>
      </p:sp>
      <p:sp>
        <p:nvSpPr>
          <p:cNvPr id="3" name="Content Placeholder 2"/>
          <p:cNvSpPr>
            <a:spLocks noGrp="1"/>
          </p:cNvSpPr>
          <p:nvPr>
            <p:ph sz="quarter" idx="1"/>
          </p:nvPr>
        </p:nvSpPr>
        <p:spPr>
          <a:xfrm>
            <a:off x="304800" y="381000"/>
            <a:ext cx="8534400" cy="6172200"/>
          </a:xfrm>
        </p:spPr>
        <p:txBody>
          <a:bodyPr>
            <a:noAutofit/>
          </a:bodyPr>
          <a:lstStyle/>
          <a:p>
            <a:pPr marL="514350" lvl="0" indent="-514350">
              <a:buClr>
                <a:schemeClr val="tx1"/>
              </a:buClr>
              <a:buFont typeface="+mj-lt"/>
              <a:buAutoNum type="arabicPeriod" startAt="7"/>
            </a:pPr>
            <a:r>
              <a:rPr lang="en-US" dirty="0" err="1" smtClean="0"/>
              <a:t>Bisa</a:t>
            </a:r>
            <a:r>
              <a:rPr lang="en-US" dirty="0" smtClean="0"/>
              <a:t> </a:t>
            </a:r>
            <a:r>
              <a:rPr lang="en-US" dirty="0" err="1"/>
              <a:t>digunakan</a:t>
            </a:r>
            <a:r>
              <a:rPr lang="en-US" dirty="0"/>
              <a:t> </a:t>
            </a:r>
            <a:r>
              <a:rPr lang="en-US" dirty="0" err="1"/>
              <a:t>pada</a:t>
            </a:r>
            <a:r>
              <a:rPr lang="en-US" dirty="0"/>
              <a:t> computer yang </a:t>
            </a:r>
            <a:r>
              <a:rPr lang="en-US" dirty="0" err="1"/>
              <a:t>memiliki</a:t>
            </a:r>
            <a:r>
              <a:rPr lang="en-US" dirty="0"/>
              <a:t> </a:t>
            </a:r>
            <a:r>
              <a:rPr lang="en-US" dirty="0" err="1"/>
              <a:t>spesifikasi</a:t>
            </a:r>
            <a:r>
              <a:rPr lang="en-US" dirty="0"/>
              <a:t> hardware </a:t>
            </a:r>
            <a:r>
              <a:rPr lang="en-US" dirty="0" err="1"/>
              <a:t>rendah</a:t>
            </a:r>
            <a:r>
              <a:rPr lang="en-US" dirty="0"/>
              <a:t>, </a:t>
            </a:r>
            <a:r>
              <a:rPr lang="en-US" dirty="0" err="1"/>
              <a:t>dikarenakan</a:t>
            </a:r>
            <a:r>
              <a:rPr lang="en-US" dirty="0"/>
              <a:t> </a:t>
            </a:r>
            <a:r>
              <a:rPr lang="en-US" dirty="0" err="1"/>
              <a:t>ubuntu</a:t>
            </a:r>
            <a:r>
              <a:rPr lang="en-US" dirty="0"/>
              <a:t> </a:t>
            </a:r>
            <a:r>
              <a:rPr lang="en-US" dirty="0" err="1"/>
              <a:t>sangat</a:t>
            </a:r>
            <a:r>
              <a:rPr lang="en-US" dirty="0"/>
              <a:t> </a:t>
            </a:r>
            <a:r>
              <a:rPr lang="en-US" dirty="0" err="1"/>
              <a:t>ringan</a:t>
            </a:r>
            <a:r>
              <a:rPr lang="en-US" dirty="0"/>
              <a:t> </a:t>
            </a:r>
            <a:r>
              <a:rPr lang="en-US" dirty="0" err="1"/>
              <a:t>sehingga</a:t>
            </a:r>
            <a:r>
              <a:rPr lang="en-US" dirty="0"/>
              <a:t> </a:t>
            </a:r>
            <a:r>
              <a:rPr lang="en-US" dirty="0" err="1"/>
              <a:t>tak</a:t>
            </a:r>
            <a:r>
              <a:rPr lang="en-US" dirty="0"/>
              <a:t> </a:t>
            </a:r>
            <a:r>
              <a:rPr lang="en-US" dirty="0" err="1"/>
              <a:t>membebani</a:t>
            </a:r>
            <a:r>
              <a:rPr lang="en-US" dirty="0"/>
              <a:t> </a:t>
            </a:r>
            <a:r>
              <a:rPr lang="en-US" dirty="0" err="1"/>
              <a:t>kerja</a:t>
            </a:r>
            <a:r>
              <a:rPr lang="en-US" dirty="0"/>
              <a:t> computer.</a:t>
            </a:r>
          </a:p>
          <a:p>
            <a:pPr marL="514350" lvl="0" indent="-514350">
              <a:buClr>
                <a:schemeClr val="tx1"/>
              </a:buClr>
              <a:buFont typeface="+mj-lt"/>
              <a:buAutoNum type="arabicPeriod" startAt="7"/>
            </a:pPr>
            <a:r>
              <a:rPr lang="en-US" dirty="0" err="1"/>
              <a:t>Dapat</a:t>
            </a:r>
            <a:r>
              <a:rPr lang="en-US" dirty="0"/>
              <a:t> </a:t>
            </a:r>
            <a:r>
              <a:rPr lang="en-US" dirty="0" err="1"/>
              <a:t>diinstall</a:t>
            </a:r>
            <a:r>
              <a:rPr lang="en-US" dirty="0"/>
              <a:t> </a:t>
            </a:r>
            <a:r>
              <a:rPr lang="en-US" dirty="0" err="1"/>
              <a:t>bersamaan</a:t>
            </a:r>
            <a:r>
              <a:rPr lang="en-US" dirty="0"/>
              <a:t> </a:t>
            </a:r>
            <a:r>
              <a:rPr lang="en-US" dirty="0" err="1"/>
              <a:t>dengan</a:t>
            </a:r>
            <a:r>
              <a:rPr lang="en-US" dirty="0"/>
              <a:t> windows.</a:t>
            </a:r>
          </a:p>
          <a:p>
            <a:pPr marL="0" lvl="0" indent="0">
              <a:buClr>
                <a:schemeClr val="tx1"/>
              </a:buClr>
              <a:buNone/>
            </a:pPr>
            <a:endParaRPr lang="id-ID" dirty="0"/>
          </a:p>
        </p:txBody>
      </p:sp>
    </p:spTree>
    <p:extLst>
      <p:ext uri="{BB962C8B-B14F-4D97-AF65-F5344CB8AC3E}">
        <p14:creationId xmlns:p14="http://schemas.microsoft.com/office/powerpoint/2010/main" val="69505239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382000" cy="762000"/>
          </a:xfrm>
        </p:spPr>
        <p:txBody>
          <a:bodyPr/>
          <a:lstStyle/>
          <a:p>
            <a:pPr lvl="0"/>
            <a:r>
              <a:rPr lang="id-ID" dirty="0" smtClean="0">
                <a:solidFill>
                  <a:schemeClr val="tx1"/>
                </a:solidFill>
              </a:rPr>
              <a:t>KEKURANGAN</a:t>
            </a:r>
            <a:endParaRPr lang="en-US" dirty="0">
              <a:solidFill>
                <a:schemeClr val="tx1"/>
              </a:solidFill>
            </a:endParaRPr>
          </a:p>
        </p:txBody>
      </p:sp>
      <p:sp>
        <p:nvSpPr>
          <p:cNvPr id="3" name="Content Placeholder 2"/>
          <p:cNvSpPr>
            <a:spLocks noGrp="1"/>
          </p:cNvSpPr>
          <p:nvPr>
            <p:ph sz="quarter" idx="1"/>
          </p:nvPr>
        </p:nvSpPr>
        <p:spPr>
          <a:xfrm>
            <a:off x="304800" y="838200"/>
            <a:ext cx="8534400" cy="5715000"/>
          </a:xfrm>
        </p:spPr>
        <p:txBody>
          <a:bodyPr>
            <a:noAutofit/>
          </a:bodyPr>
          <a:lstStyle/>
          <a:p>
            <a:pPr marL="0" lvl="0" indent="0">
              <a:buClr>
                <a:schemeClr val="tx1"/>
              </a:buClr>
              <a:buNone/>
            </a:pPr>
            <a:r>
              <a:rPr lang="id-ID" sz="2400" dirty="0" smtClean="0"/>
              <a:t>1. </a:t>
            </a:r>
            <a:r>
              <a:rPr lang="id-ID" dirty="0"/>
              <a:t>Tampilan menuntut adaptasi</a:t>
            </a:r>
          </a:p>
          <a:p>
            <a:pPr marL="274320" lvl="1" indent="0" algn="just">
              <a:buClr>
                <a:schemeClr val="tx1"/>
              </a:buClr>
              <a:buNone/>
            </a:pPr>
            <a:r>
              <a:rPr lang="id-ID" dirty="0"/>
              <a:t>Bagi setiap pengguna baru sistem operasi GNU/Linux, dibutuhkan tahap adaptasi untuk beradaptasi dengan tampilan antarmuka yang </a:t>
            </a:r>
            <a:r>
              <a:rPr lang="id-ID" dirty="0" smtClean="0"/>
              <a:t>diberikan.</a:t>
            </a:r>
            <a:endParaRPr lang="id-ID" dirty="0"/>
          </a:p>
          <a:p>
            <a:pPr marL="0" indent="0" algn="just">
              <a:buClr>
                <a:schemeClr val="tx1"/>
              </a:buClr>
              <a:buNone/>
            </a:pPr>
            <a:r>
              <a:rPr lang="id-ID" dirty="0" smtClean="0"/>
              <a:t>2. </a:t>
            </a:r>
            <a:r>
              <a:rPr lang="id-ID" dirty="0"/>
              <a:t>Kurang cocok untuk </a:t>
            </a:r>
            <a:r>
              <a:rPr lang="id-ID" dirty="0" smtClean="0"/>
              <a:t>gaming</a:t>
            </a:r>
            <a:endParaRPr lang="en-US" dirty="0"/>
          </a:p>
          <a:p>
            <a:pPr marL="274320" lvl="1" indent="0" algn="just">
              <a:buClr>
                <a:schemeClr val="tx1"/>
              </a:buClr>
              <a:buNone/>
            </a:pPr>
            <a:r>
              <a:rPr lang="id-ID" dirty="0"/>
              <a:t>Kekurangan berikutnya yang mungkin akan sangat dirasakan oleh mereka yang ingin bermain game </a:t>
            </a:r>
            <a:r>
              <a:rPr lang="id-ID" dirty="0" smtClean="0"/>
              <a:t>di laptop yang mereka miliki adalah aplikasi gaming yang bisa </a:t>
            </a:r>
            <a:r>
              <a:rPr lang="id-ID" dirty="0"/>
              <a:t>dikatakan sangat sedikit dibuat pada platform Linux. Tentu saja hal ini akan membuat pengalaman bermain game di sistem operasi Linux Ubuntu menjadi kurang menyenangkan</a:t>
            </a:r>
            <a:r>
              <a:rPr lang="en-US" dirty="0" smtClean="0"/>
              <a:t>.</a:t>
            </a:r>
            <a:endParaRPr lang="id-ID" dirty="0"/>
          </a:p>
          <a:p>
            <a:pPr marL="0" lvl="0" indent="0" algn="just">
              <a:buClr>
                <a:schemeClr val="tx1"/>
              </a:buClr>
              <a:buNone/>
            </a:pPr>
            <a:r>
              <a:rPr lang="id-ID" dirty="0" smtClean="0"/>
              <a:t>3. </a:t>
            </a:r>
            <a:r>
              <a:rPr lang="en-US" dirty="0" err="1"/>
              <a:t>Belum</a:t>
            </a:r>
            <a:r>
              <a:rPr lang="en-US" dirty="0"/>
              <a:t> user </a:t>
            </a:r>
            <a:r>
              <a:rPr lang="en-US" dirty="0" smtClean="0"/>
              <a:t>friendly</a:t>
            </a:r>
            <a:endParaRPr lang="en-US" dirty="0"/>
          </a:p>
          <a:p>
            <a:pPr marL="274320" lvl="1" indent="0" algn="just">
              <a:buClr>
                <a:schemeClr val="tx1"/>
              </a:buClr>
              <a:buNone/>
            </a:pPr>
            <a:r>
              <a:rPr lang="en-US" dirty="0" err="1"/>
              <a:t>Dibandingkan</a:t>
            </a:r>
            <a:r>
              <a:rPr lang="en-US" dirty="0"/>
              <a:t> </a:t>
            </a:r>
            <a:r>
              <a:rPr lang="en-US" dirty="0" err="1"/>
              <a:t>dengan</a:t>
            </a:r>
            <a:r>
              <a:rPr lang="en-US" dirty="0"/>
              <a:t> windows, system </a:t>
            </a:r>
            <a:r>
              <a:rPr lang="en-US" dirty="0" err="1"/>
              <a:t>operasi</a:t>
            </a:r>
            <a:r>
              <a:rPr lang="en-US" dirty="0"/>
              <a:t> </a:t>
            </a:r>
            <a:r>
              <a:rPr lang="en-US" dirty="0" err="1"/>
              <a:t>ubuntu</a:t>
            </a:r>
            <a:r>
              <a:rPr lang="en-US" dirty="0"/>
              <a:t> </a:t>
            </a:r>
            <a:r>
              <a:rPr lang="en-US" dirty="0" err="1"/>
              <a:t>ini</a:t>
            </a:r>
            <a:r>
              <a:rPr lang="en-US" dirty="0"/>
              <a:t> </a:t>
            </a:r>
            <a:r>
              <a:rPr lang="en-US" dirty="0" err="1"/>
              <a:t>memang</a:t>
            </a:r>
            <a:r>
              <a:rPr lang="en-US" dirty="0"/>
              <a:t> </a:t>
            </a:r>
            <a:r>
              <a:rPr lang="en-US" dirty="0" err="1"/>
              <a:t>belum</a:t>
            </a:r>
            <a:r>
              <a:rPr lang="en-US" dirty="0"/>
              <a:t> user friendly</a:t>
            </a:r>
            <a:r>
              <a:rPr lang="id-ID" dirty="0" smtClean="0"/>
              <a:t>.</a:t>
            </a:r>
          </a:p>
          <a:p>
            <a:pPr marL="0" indent="0" algn="just">
              <a:buClr>
                <a:schemeClr val="tx1"/>
              </a:buClr>
              <a:buNone/>
            </a:pPr>
            <a:endParaRPr lang="id-ID" dirty="0"/>
          </a:p>
        </p:txBody>
      </p:sp>
    </p:spTree>
    <p:extLst>
      <p:ext uri="{BB962C8B-B14F-4D97-AF65-F5344CB8AC3E}">
        <p14:creationId xmlns:p14="http://schemas.microsoft.com/office/powerpoint/2010/main" val="408952828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par>
                                <p:cTn id="13" presetID="24"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to="" calcmode="lin" valueType="num">
                                      <p:cBhvr>
                                        <p:cTn id="15" dur="1" fill="hold"/>
                                        <p:tgtEl>
                                          <p:spTgt spid="3">
                                            <p:txEl>
                                              <p:pRg st="1" end="1"/>
                                            </p:txEl>
                                          </p:spTgt>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to="" calcmode="lin" valueType="num">
                                      <p:cBhvr>
                                        <p:cTn id="20" dur="1" fill="hold"/>
                                        <p:tgtEl>
                                          <p:spTgt spid="3">
                                            <p:txEl>
                                              <p:pRg st="2" end="2"/>
                                            </p:txEl>
                                          </p:spTgt>
                                        </p:tgtEl>
                                        <p:attrNameLst>
                                          <p:attrName/>
                                        </p:attrNameLst>
                                      </p:cBhvr>
                                    </p:anim>
                                  </p:childTnLst>
                                </p:cTn>
                              </p:par>
                              <p:par>
                                <p:cTn id="21" presetID="24"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to="" calcmode="lin" valueType="num">
                                      <p:cBhvr>
                                        <p:cTn id="23" dur="1" fill="hold"/>
                                        <p:tgtEl>
                                          <p:spTgt spid="3">
                                            <p:txEl>
                                              <p:pRg st="3" end="3"/>
                                            </p:txEl>
                                          </p:spTgt>
                                        </p:tgtEl>
                                        <p:attrNameLst>
                                          <p:attrName/>
                                        </p:attrNameLst>
                                      </p:cBhvr>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to="" calcmode="lin" valueType="num">
                                      <p:cBhvr>
                                        <p:cTn id="28" dur="1" fill="hold"/>
                                        <p:tgtEl>
                                          <p:spTgt spid="3">
                                            <p:txEl>
                                              <p:pRg st="4" end="4"/>
                                            </p:txEl>
                                          </p:spTgt>
                                        </p:tgtEl>
                                        <p:attrNameLst>
                                          <p:attrName/>
                                        </p:attrNameLst>
                                      </p:cBhvr>
                                    </p:anim>
                                  </p:childTnLst>
                                </p:cTn>
                              </p:par>
                              <p:par>
                                <p:cTn id="29" presetID="24"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to="" calcmode="lin" valueType="num">
                                      <p:cBhvr>
                                        <p:cTn id="31" dur="1" fill="hold"/>
                                        <p:tgtEl>
                                          <p:spTgt spid="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382000" cy="762000"/>
          </a:xfrm>
        </p:spPr>
        <p:txBody>
          <a:bodyPr>
            <a:normAutofit fontScale="90000"/>
          </a:bodyPr>
          <a:lstStyle/>
          <a:p>
            <a:pPr lvl="0"/>
            <a:r>
              <a:rPr lang="id-ID" dirty="0" smtClean="0"/>
              <a:t>  </a:t>
            </a:r>
            <a:br>
              <a:rPr lang="id-ID" dirty="0" smtClean="0"/>
            </a:br>
            <a:r>
              <a:rPr lang="id-ID" dirty="0" smtClean="0"/>
              <a:t>  </a:t>
            </a:r>
            <a:endParaRPr lang="en-US" dirty="0"/>
          </a:p>
        </p:txBody>
      </p:sp>
      <p:sp>
        <p:nvSpPr>
          <p:cNvPr id="3" name="Content Placeholder 2"/>
          <p:cNvSpPr>
            <a:spLocks noGrp="1"/>
          </p:cNvSpPr>
          <p:nvPr>
            <p:ph sz="quarter" idx="1"/>
          </p:nvPr>
        </p:nvSpPr>
        <p:spPr>
          <a:xfrm>
            <a:off x="304800" y="304800"/>
            <a:ext cx="8534400" cy="6248400"/>
          </a:xfrm>
        </p:spPr>
        <p:txBody>
          <a:bodyPr>
            <a:noAutofit/>
          </a:bodyPr>
          <a:lstStyle/>
          <a:p>
            <a:pPr marL="514350" indent="-514350" algn="just">
              <a:buClr>
                <a:schemeClr val="tx1"/>
              </a:buClr>
              <a:buFont typeface="+mj-lt"/>
              <a:buAutoNum type="arabicPeriod" startAt="4"/>
            </a:pPr>
            <a:r>
              <a:rPr lang="en-US" dirty="0" err="1" smtClean="0"/>
              <a:t>Tidak</a:t>
            </a:r>
            <a:r>
              <a:rPr lang="en-US" dirty="0" smtClean="0"/>
              <a:t> </a:t>
            </a:r>
            <a:r>
              <a:rPr lang="en-US" dirty="0" err="1"/>
              <a:t>semua</a:t>
            </a:r>
            <a:r>
              <a:rPr lang="en-US" dirty="0"/>
              <a:t> </a:t>
            </a:r>
            <a:r>
              <a:rPr lang="en-US" dirty="0" err="1"/>
              <a:t>aplikasi</a:t>
            </a:r>
            <a:r>
              <a:rPr lang="en-US" dirty="0"/>
              <a:t> windows compatible </a:t>
            </a:r>
            <a:r>
              <a:rPr lang="en-US" dirty="0" err="1"/>
              <a:t>dengan</a:t>
            </a:r>
            <a:r>
              <a:rPr lang="en-US" dirty="0"/>
              <a:t> wine, </a:t>
            </a:r>
            <a:r>
              <a:rPr lang="en-US" dirty="0" err="1"/>
              <a:t>sehingga</a:t>
            </a:r>
            <a:r>
              <a:rPr lang="en-US" dirty="0"/>
              <a:t> </a:t>
            </a:r>
            <a:r>
              <a:rPr lang="en-US" dirty="0" err="1"/>
              <a:t>aplikasi</a:t>
            </a:r>
            <a:r>
              <a:rPr lang="en-US" dirty="0"/>
              <a:t> </a:t>
            </a:r>
            <a:r>
              <a:rPr lang="en-US" dirty="0" err="1"/>
              <a:t>kegemaranmu</a:t>
            </a:r>
            <a:r>
              <a:rPr lang="en-US" dirty="0"/>
              <a:t> </a:t>
            </a:r>
            <a:r>
              <a:rPr lang="en-US" dirty="0" err="1"/>
              <a:t>mungkin</a:t>
            </a:r>
            <a:r>
              <a:rPr lang="en-US" dirty="0"/>
              <a:t> </a:t>
            </a:r>
            <a:r>
              <a:rPr lang="en-US" dirty="0" err="1"/>
              <a:t>tidak</a:t>
            </a:r>
            <a:r>
              <a:rPr lang="en-US" dirty="0"/>
              <a:t> </a:t>
            </a:r>
            <a:r>
              <a:rPr lang="en-US" dirty="0" err="1"/>
              <a:t>bisa</a:t>
            </a:r>
            <a:r>
              <a:rPr lang="en-US" dirty="0"/>
              <a:t> </a:t>
            </a:r>
            <a:r>
              <a:rPr lang="en-US" dirty="0" err="1"/>
              <a:t>digunakan</a:t>
            </a:r>
            <a:r>
              <a:rPr lang="en-US" dirty="0"/>
              <a:t> di Ubuntu</a:t>
            </a:r>
            <a:r>
              <a:rPr lang="id-ID" dirty="0" smtClean="0"/>
              <a:t>.</a:t>
            </a:r>
          </a:p>
          <a:p>
            <a:pPr marL="514350" indent="-514350" algn="just">
              <a:buClr>
                <a:schemeClr val="tx1"/>
              </a:buClr>
              <a:buFont typeface="+mj-lt"/>
              <a:buAutoNum type="arabicPeriod" startAt="4"/>
            </a:pPr>
            <a:r>
              <a:rPr lang="id-ID" dirty="0" smtClean="0"/>
              <a:t>Beberapa </a:t>
            </a:r>
            <a:r>
              <a:rPr lang="id-ID" dirty="0"/>
              <a:t>hardware sulit menyediakan driver untuk Ubuntu.</a:t>
            </a:r>
          </a:p>
        </p:txBody>
      </p:sp>
    </p:spTree>
    <p:extLst>
      <p:ext uri="{BB962C8B-B14F-4D97-AF65-F5344CB8AC3E}">
        <p14:creationId xmlns:p14="http://schemas.microsoft.com/office/powerpoint/2010/main" val="234349403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3200"/>
            <a:ext cx="7772400" cy="1143000"/>
          </a:xfrm>
        </p:spPr>
        <p:txBody>
          <a:bodyPr/>
          <a:lstStyle/>
          <a:p>
            <a:pPr algn="ctr"/>
            <a:r>
              <a:rPr lang="id-ID" dirty="0" smtClean="0"/>
              <a:t>Terima Kasih</a:t>
            </a:r>
            <a:endParaRPr lang="en-US" dirty="0"/>
          </a:p>
        </p:txBody>
      </p:sp>
    </p:spTree>
    <p:extLst>
      <p:ext uri="{BB962C8B-B14F-4D97-AF65-F5344CB8AC3E}">
        <p14:creationId xmlns:p14="http://schemas.microsoft.com/office/powerpoint/2010/main" val="226864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0"/>
            <a:ext cx="8229600" cy="1143000"/>
          </a:xfrm>
        </p:spPr>
        <p:txBody>
          <a:bodyPr/>
          <a:lstStyle/>
          <a:p>
            <a:pPr algn="ctr"/>
            <a:r>
              <a:rPr lang="en-US" b="1" dirty="0" smtClean="0">
                <a:solidFill>
                  <a:schemeClr val="tx1"/>
                </a:solidFill>
                <a:effectLst>
                  <a:outerShdw blurRad="38100" dist="38100" dir="2700000" algn="tl">
                    <a:srgbClr val="000000">
                      <a:alpha val="43137"/>
                    </a:srgbClr>
                  </a:outerShdw>
                </a:effectLst>
                <a:latin typeface="Arabic Typesetting" pitchFamily="66" charset="-78"/>
                <a:cs typeface="Arabic Typesetting" pitchFamily="66" charset="-78"/>
              </a:rPr>
              <a:t>APA PERBEDAANNYA ?</a:t>
            </a:r>
            <a:endParaRPr lang="en-US" b="1" dirty="0">
              <a:solidFill>
                <a:schemeClr val="tx1"/>
              </a:solidFill>
              <a:effectLst>
                <a:outerShdw blurRad="38100" dist="38100" dir="2700000" algn="tl">
                  <a:srgbClr val="000000">
                    <a:alpha val="43137"/>
                  </a:srgbClr>
                </a:outerShdw>
              </a:effectLst>
              <a:latin typeface="Arabic Typesetting" pitchFamily="66" charset="-78"/>
              <a:cs typeface="Arabic Typesetting" pitchFamily="66" charset="-78"/>
            </a:endParaRPr>
          </a:p>
        </p:txBody>
      </p:sp>
      <p:sp>
        <p:nvSpPr>
          <p:cNvPr id="3" name="Content Placeholder 2"/>
          <p:cNvSpPr>
            <a:spLocks noGrp="1"/>
          </p:cNvSpPr>
          <p:nvPr>
            <p:ph sz="quarter" idx="1"/>
          </p:nvPr>
        </p:nvSpPr>
        <p:spPr>
          <a:xfrm>
            <a:off x="533400" y="838200"/>
            <a:ext cx="3581400" cy="2773363"/>
          </a:xfrm>
        </p:spPr>
        <p:txBody>
          <a:bodyPr/>
          <a:lstStyle/>
          <a:p>
            <a:pPr>
              <a:buNone/>
            </a:pPr>
            <a:r>
              <a:rPr lang="en-US" dirty="0" smtClean="0">
                <a:effectLst>
                  <a:outerShdw blurRad="38100" dist="38100" dir="2700000" algn="tl">
                    <a:srgbClr val="000000">
                      <a:alpha val="43137"/>
                    </a:srgbClr>
                  </a:outerShdw>
                </a:effectLst>
                <a:latin typeface="Andalus" pitchFamily="18" charset="-78"/>
                <a:cs typeface="Andalus" pitchFamily="18" charset="-78"/>
              </a:rPr>
              <a:t>Windows 10 </a:t>
            </a:r>
          </a:p>
          <a:p>
            <a:pPr>
              <a:buNone/>
            </a:pPr>
            <a:endParaRPr lang="en-US" dirty="0" smtClean="0">
              <a:effectLst>
                <a:outerShdw blurRad="38100" dist="38100" dir="2700000" algn="tl">
                  <a:srgbClr val="000000">
                    <a:alpha val="43137"/>
                  </a:srgbClr>
                </a:outerShdw>
              </a:effectLst>
              <a:latin typeface="Andalus" pitchFamily="18" charset="-78"/>
              <a:cs typeface="Andalus" pitchFamily="18" charset="-78"/>
            </a:endParaRPr>
          </a:p>
          <a:p>
            <a:pPr>
              <a:buNone/>
            </a:pPr>
            <a:r>
              <a:rPr lang="en-US" dirty="0" smtClean="0">
                <a:effectLst>
                  <a:outerShdw blurRad="38100" dist="38100" dir="2700000" algn="tl">
                    <a:srgbClr val="000000">
                      <a:alpha val="43137"/>
                    </a:srgbClr>
                  </a:outerShdw>
                </a:effectLst>
                <a:latin typeface="Andalus" pitchFamily="18" charset="-78"/>
                <a:cs typeface="Andalus" pitchFamily="18" charset="-78"/>
              </a:rPr>
              <a:t>Linux </a:t>
            </a:r>
            <a:r>
              <a:rPr lang="en-US" dirty="0" err="1" smtClean="0">
                <a:effectLst>
                  <a:outerShdw blurRad="38100" dist="38100" dir="2700000" algn="tl">
                    <a:srgbClr val="000000">
                      <a:alpha val="43137"/>
                    </a:srgbClr>
                  </a:outerShdw>
                </a:effectLst>
                <a:latin typeface="Andalus" pitchFamily="18" charset="-78"/>
                <a:cs typeface="Andalus" pitchFamily="18" charset="-78"/>
              </a:rPr>
              <a:t>Ubuntu</a:t>
            </a:r>
            <a:endParaRPr lang="en-US" dirty="0">
              <a:effectLst>
                <a:outerShdw blurRad="38100" dist="38100" dir="2700000" algn="tl">
                  <a:srgbClr val="000000">
                    <a:alpha val="43137"/>
                  </a:srgbClr>
                </a:outerShdw>
              </a:effectLst>
              <a:latin typeface="Andalus" pitchFamily="18" charset="-78"/>
              <a:cs typeface="Andalus" pitchFamily="18" charset="-78"/>
            </a:endParaRPr>
          </a:p>
        </p:txBody>
      </p:sp>
      <p:pic>
        <p:nvPicPr>
          <p:cNvPr id="4" name="Picture 3" descr="Perbedaan Linux vs Windows 10, Kekurangan kelebihannya"/>
          <p:cNvPicPr/>
          <p:nvPr/>
        </p:nvPicPr>
        <p:blipFill>
          <a:blip r:embed="rId2"/>
          <a:srcRect/>
          <a:stretch>
            <a:fillRect/>
          </a:stretch>
        </p:blipFill>
        <p:spPr bwMode="auto">
          <a:xfrm>
            <a:off x="4572000" y="1676400"/>
            <a:ext cx="2895600" cy="198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to="" calcmode="lin" valueType="num">
                                      <p:cBhvr>
                                        <p:cTn id="12" dur="1" fill="hold"/>
                                        <p:tgtEl>
                                          <p:spTgt spid="3">
                                            <p:txEl>
                                              <p:pRg st="2" end="2"/>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to="" calcmode="lin" valueType="num">
                                      <p:cBhvr>
                                        <p:cTn id="17" dur="1" fill="hold"/>
                                        <p:tgtEl>
                                          <p:spTgt spid="4"/>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to="" calcmode="lin" valueType="num">
                                      <p:cBhvr>
                                        <p:cTn id="22"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44562"/>
          </a:xfrm>
        </p:spPr>
        <p:txBody>
          <a:bodyPr/>
          <a:lstStyle/>
          <a:p>
            <a:r>
              <a:rPr lang="en-US" dirty="0" smtClean="0">
                <a:solidFill>
                  <a:schemeClr val="tx1"/>
                </a:solidFill>
                <a:latin typeface="Book Antiqua" pitchFamily="18" charset="0"/>
              </a:rPr>
              <a:t>WINDOWS 10</a:t>
            </a:r>
            <a:endParaRPr lang="en-US" dirty="0">
              <a:solidFill>
                <a:schemeClr val="tx1"/>
              </a:solidFill>
              <a:latin typeface="Book Antiqua" pitchFamily="18" charset="0"/>
            </a:endParaRPr>
          </a:p>
        </p:txBody>
      </p:sp>
      <p:sp>
        <p:nvSpPr>
          <p:cNvPr id="3" name="Content Placeholder 2"/>
          <p:cNvSpPr>
            <a:spLocks noGrp="1"/>
          </p:cNvSpPr>
          <p:nvPr>
            <p:ph sz="quarter" idx="1"/>
          </p:nvPr>
        </p:nvSpPr>
        <p:spPr>
          <a:xfrm>
            <a:off x="304800" y="990600"/>
            <a:ext cx="8534400" cy="5562600"/>
          </a:xfrm>
        </p:spPr>
        <p:txBody>
          <a:bodyPr>
            <a:noAutofit/>
          </a:bodyPr>
          <a:lstStyle/>
          <a:p>
            <a:pPr algn="just">
              <a:buNone/>
            </a:pPr>
            <a:r>
              <a:rPr lang="en-US" sz="2400" dirty="0" smtClean="0">
                <a:latin typeface="Arabic Typesetting" pitchFamily="66" charset="-78"/>
                <a:cs typeface="Arabic Typesetting" pitchFamily="66" charset="-78"/>
              </a:rPr>
              <a:t>	Windows </a:t>
            </a:r>
            <a:r>
              <a:rPr lang="en-US" sz="2400" dirty="0">
                <a:latin typeface="Arabic Typesetting" pitchFamily="66" charset="-78"/>
                <a:cs typeface="Arabic Typesetting" pitchFamily="66" charset="-78"/>
              </a:rPr>
              <a:t>10 </a:t>
            </a:r>
            <a:r>
              <a:rPr lang="en-US" sz="2400" dirty="0" err="1">
                <a:latin typeface="Arabic Typesetting" pitchFamily="66" charset="-78"/>
                <a:cs typeface="Arabic Typesetting" pitchFamily="66" charset="-78"/>
              </a:rPr>
              <a:t>merupakan</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versi</a:t>
            </a:r>
            <a:r>
              <a:rPr lang="en-US" sz="2400" dirty="0">
                <a:latin typeface="Arabic Typesetting" pitchFamily="66" charset="-78"/>
                <a:cs typeface="Arabic Typesetting" pitchFamily="66" charset="-78"/>
              </a:rPr>
              <a:t> Windows </a:t>
            </a:r>
            <a:r>
              <a:rPr lang="en-US" sz="2400" dirty="0" err="1" smtClean="0">
                <a:latin typeface="Arabic Typesetting" pitchFamily="66" charset="-78"/>
                <a:cs typeface="Arabic Typesetting" pitchFamily="66" charset="-78"/>
              </a:rPr>
              <a:t>terbaru</a:t>
            </a:r>
            <a:r>
              <a:rPr lang="en-US" sz="2400" dirty="0" smtClean="0">
                <a:latin typeface="Arabic Typesetting" pitchFamily="66" charset="-78"/>
                <a:cs typeface="Arabic Typesetting" pitchFamily="66" charset="-78"/>
              </a:rPr>
              <a:t> </a:t>
            </a:r>
            <a:r>
              <a:rPr lang="en-US" sz="2400" dirty="0" err="1" smtClean="0">
                <a:latin typeface="Arabic Typesetting" pitchFamily="66" charset="-78"/>
                <a:cs typeface="Arabic Typesetting" pitchFamily="66" charset="-78"/>
              </a:rPr>
              <a:t>saat</a:t>
            </a:r>
            <a:r>
              <a:rPr lang="en-US" sz="2400" dirty="0" smtClean="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ini</a:t>
            </a:r>
            <a:r>
              <a:rPr lang="en-US" sz="2400" dirty="0">
                <a:latin typeface="Arabic Typesetting" pitchFamily="66" charset="-78"/>
                <a:cs typeface="Arabic Typesetting" pitchFamily="66" charset="-78"/>
              </a:rPr>
              <a:t>. Windows 10 </a:t>
            </a:r>
            <a:r>
              <a:rPr lang="en-US" sz="2400" dirty="0" err="1">
                <a:latin typeface="Arabic Typesetting" pitchFamily="66" charset="-78"/>
                <a:cs typeface="Arabic Typesetting" pitchFamily="66" charset="-78"/>
              </a:rPr>
              <a:t>merupakan</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sistem</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operasi</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komputer</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pribadi</a:t>
            </a:r>
            <a:r>
              <a:rPr lang="en-US" sz="2400" dirty="0">
                <a:latin typeface="Arabic Typesetting" pitchFamily="66" charset="-78"/>
                <a:cs typeface="Arabic Typesetting" pitchFamily="66" charset="-78"/>
              </a:rPr>
              <a:t> yang </a:t>
            </a:r>
            <a:r>
              <a:rPr lang="en-US" sz="2400" dirty="0" err="1">
                <a:latin typeface="Arabic Typesetting" pitchFamily="66" charset="-78"/>
                <a:cs typeface="Arabic Typesetting" pitchFamily="66" charset="-78"/>
              </a:rPr>
              <a:t>dikembangkan</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oleh</a:t>
            </a:r>
            <a:r>
              <a:rPr lang="en-US" sz="2400" dirty="0">
                <a:latin typeface="Arabic Typesetting" pitchFamily="66" charset="-78"/>
                <a:cs typeface="Arabic Typesetting" pitchFamily="66" charset="-78"/>
              </a:rPr>
              <a:t> Microsoft </a:t>
            </a:r>
            <a:r>
              <a:rPr lang="en-US" sz="2400" dirty="0" err="1">
                <a:latin typeface="Arabic Typesetting" pitchFamily="66" charset="-78"/>
                <a:cs typeface="Arabic Typesetting" pitchFamily="66" charset="-78"/>
              </a:rPr>
              <a:t>sebagai</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bagian</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dari</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keluarga</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sistem</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operasi</a:t>
            </a:r>
            <a:r>
              <a:rPr lang="en-US" sz="2400" dirty="0">
                <a:latin typeface="Arabic Typesetting" pitchFamily="66" charset="-78"/>
                <a:cs typeface="Arabic Typesetting" pitchFamily="66" charset="-78"/>
              </a:rPr>
              <a:t> Windows NT. </a:t>
            </a:r>
            <a:r>
              <a:rPr lang="en-US" sz="2400" dirty="0" err="1">
                <a:latin typeface="Arabic Typesetting" pitchFamily="66" charset="-78"/>
                <a:cs typeface="Arabic Typesetting" pitchFamily="66" charset="-78"/>
              </a:rPr>
              <a:t>Diperkenalkan</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pada</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tanggal</a:t>
            </a:r>
            <a:r>
              <a:rPr lang="en-US" sz="2400" dirty="0">
                <a:latin typeface="Arabic Typesetting" pitchFamily="66" charset="-78"/>
                <a:cs typeface="Arabic Typesetting" pitchFamily="66" charset="-78"/>
              </a:rPr>
              <a:t> 30 September 2014, yang </a:t>
            </a:r>
            <a:r>
              <a:rPr lang="en-US" sz="2400" dirty="0" err="1">
                <a:latin typeface="Arabic Typesetting" pitchFamily="66" charset="-78"/>
                <a:cs typeface="Arabic Typesetting" pitchFamily="66" charset="-78"/>
              </a:rPr>
              <a:t>dirilis</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pada</a:t>
            </a:r>
            <a:r>
              <a:rPr lang="en-US" sz="2400" dirty="0">
                <a:latin typeface="Arabic Typesetting" pitchFamily="66" charset="-78"/>
                <a:cs typeface="Arabic Typesetting" pitchFamily="66" charset="-78"/>
              </a:rPr>
              <a:t> 29 </a:t>
            </a:r>
            <a:r>
              <a:rPr lang="en-US" sz="2400" dirty="0" err="1">
                <a:latin typeface="Arabic Typesetting" pitchFamily="66" charset="-78"/>
                <a:cs typeface="Arabic Typesetting" pitchFamily="66" charset="-78"/>
              </a:rPr>
              <a:t>Juli</a:t>
            </a:r>
            <a:r>
              <a:rPr lang="en-US" sz="2400" dirty="0">
                <a:latin typeface="Arabic Typesetting" pitchFamily="66" charset="-78"/>
                <a:cs typeface="Arabic Typesetting" pitchFamily="66" charset="-78"/>
              </a:rPr>
              <a:t> 2015 </a:t>
            </a:r>
            <a:r>
              <a:rPr lang="en-US" sz="2400" dirty="0" err="1">
                <a:latin typeface="Arabic Typesetting" pitchFamily="66" charset="-78"/>
                <a:cs typeface="Arabic Typesetting" pitchFamily="66" charset="-78"/>
              </a:rPr>
              <a:t>dan</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pada</a:t>
            </a:r>
            <a:r>
              <a:rPr lang="en-US" sz="2400" dirty="0">
                <a:latin typeface="Arabic Typesetting" pitchFamily="66" charset="-78"/>
                <a:cs typeface="Arabic Typesetting" pitchFamily="66" charset="-78"/>
              </a:rPr>
              <a:t> November 2015, Threshold 2 </a:t>
            </a:r>
            <a:r>
              <a:rPr lang="en-US" sz="2400" dirty="0" err="1">
                <a:latin typeface="Arabic Typesetting" pitchFamily="66" charset="-78"/>
                <a:cs typeface="Arabic Typesetting" pitchFamily="66" charset="-78"/>
              </a:rPr>
              <a:t>dari</a:t>
            </a:r>
            <a:r>
              <a:rPr lang="en-US" sz="2400" dirty="0">
                <a:latin typeface="Arabic Typesetting" pitchFamily="66" charset="-78"/>
                <a:cs typeface="Arabic Typesetting" pitchFamily="66" charset="-78"/>
              </a:rPr>
              <a:t> Windows 10 (v10.0.10586) </a:t>
            </a:r>
            <a:r>
              <a:rPr lang="en-US" sz="2400" dirty="0" err="1">
                <a:latin typeface="Arabic Typesetting" pitchFamily="66" charset="-78"/>
                <a:cs typeface="Arabic Typesetting" pitchFamily="66" charset="-78"/>
              </a:rPr>
              <a:t>dirilis</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ke</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publik</a:t>
            </a:r>
            <a:r>
              <a:rPr lang="en-US" sz="2400" dirty="0" smtClean="0">
                <a:latin typeface="Arabic Typesetting" pitchFamily="66" charset="-78"/>
                <a:cs typeface="Arabic Typesetting" pitchFamily="66" charset="-78"/>
              </a:rPr>
              <a:t>.</a:t>
            </a:r>
          </a:p>
          <a:p>
            <a:pPr algn="just">
              <a:buNone/>
            </a:pPr>
            <a:r>
              <a:rPr lang="en-US" sz="2400" dirty="0" smtClean="0">
                <a:latin typeface="Arabic Typesetting" pitchFamily="66" charset="-78"/>
                <a:cs typeface="Arabic Typesetting" pitchFamily="66" charset="-78"/>
              </a:rPr>
              <a:t>	Windows </a:t>
            </a:r>
            <a:r>
              <a:rPr lang="en-US" sz="2400" dirty="0">
                <a:latin typeface="Arabic Typesetting" pitchFamily="66" charset="-78"/>
                <a:cs typeface="Arabic Typesetting" pitchFamily="66" charset="-78"/>
              </a:rPr>
              <a:t>10 </a:t>
            </a:r>
            <a:r>
              <a:rPr lang="en-US" sz="2400" dirty="0" err="1">
                <a:latin typeface="Arabic Typesetting" pitchFamily="66" charset="-78"/>
                <a:cs typeface="Arabic Typesetting" pitchFamily="66" charset="-78"/>
              </a:rPr>
              <a:t>bertujuan</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untuk</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mengatasi</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kekurangan</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dalam</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antarmuka</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pengguna</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pertama</a:t>
            </a:r>
            <a:r>
              <a:rPr lang="en-US" sz="2400" dirty="0">
                <a:latin typeface="Arabic Typesetting" pitchFamily="66" charset="-78"/>
                <a:cs typeface="Arabic Typesetting" pitchFamily="66" charset="-78"/>
              </a:rPr>
              <a:t> kali </a:t>
            </a:r>
            <a:r>
              <a:rPr lang="en-US" sz="2400" dirty="0" err="1">
                <a:latin typeface="Arabic Typesetting" pitchFamily="66" charset="-78"/>
                <a:cs typeface="Arabic Typesetting" pitchFamily="66" charset="-78"/>
              </a:rPr>
              <a:t>diperkenalkan</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oleh</a:t>
            </a:r>
            <a:r>
              <a:rPr lang="en-US" sz="2400" dirty="0">
                <a:latin typeface="Arabic Typesetting" pitchFamily="66" charset="-78"/>
                <a:cs typeface="Arabic Typesetting" pitchFamily="66" charset="-78"/>
              </a:rPr>
              <a:t> </a:t>
            </a:r>
            <a:r>
              <a:rPr lang="en-US" sz="2400" dirty="0">
                <a:latin typeface="Arabic Typesetting" pitchFamily="66" charset="-78"/>
                <a:cs typeface="Arabic Typesetting" pitchFamily="66" charset="-78"/>
                <a:hlinkClick r:id="rId2"/>
              </a:rPr>
              <a:t>Windows </a:t>
            </a:r>
            <a:r>
              <a:rPr lang="en-US" sz="2400" dirty="0" smtClean="0">
                <a:latin typeface="Arabic Typesetting" pitchFamily="66" charset="-78"/>
                <a:cs typeface="Arabic Typesetting" pitchFamily="66" charset="-78"/>
                <a:hlinkClick r:id="rId2"/>
              </a:rPr>
              <a:t>8</a:t>
            </a:r>
            <a:r>
              <a:rPr lang="en-US" sz="2400" dirty="0" smtClean="0">
                <a:latin typeface="Arabic Typesetting" pitchFamily="66" charset="-78"/>
                <a:cs typeface="Arabic Typesetting" pitchFamily="66" charset="-78"/>
              </a:rPr>
              <a:t> </a:t>
            </a:r>
            <a:r>
              <a:rPr lang="en-US" sz="2400" dirty="0" err="1" smtClean="0">
                <a:latin typeface="Arabic Typesetting" pitchFamily="66" charset="-78"/>
                <a:cs typeface="Arabic Typesetting" pitchFamily="66" charset="-78"/>
              </a:rPr>
              <a:t>dengan</a:t>
            </a:r>
            <a:r>
              <a:rPr lang="en-US" sz="2400" dirty="0" smtClean="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menambahkan</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mekanik</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tambahan</a:t>
            </a:r>
            <a:r>
              <a:rPr lang="en-US" sz="2400" dirty="0">
                <a:latin typeface="Arabic Typesetting" pitchFamily="66" charset="-78"/>
                <a:cs typeface="Arabic Typesetting" pitchFamily="66" charset="-78"/>
              </a:rPr>
              <a:t> yang </a:t>
            </a:r>
            <a:r>
              <a:rPr lang="en-US" sz="2400" dirty="0" err="1">
                <a:latin typeface="Arabic Typesetting" pitchFamily="66" charset="-78"/>
                <a:cs typeface="Arabic Typesetting" pitchFamily="66" charset="-78"/>
              </a:rPr>
              <a:t>dirancang</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untuk</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meningkatkan</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pengalaman</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pengguna</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untuk</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perangkat</a:t>
            </a:r>
            <a:r>
              <a:rPr lang="en-US" sz="2400" dirty="0">
                <a:latin typeface="Arabic Typesetting" pitchFamily="66" charset="-78"/>
                <a:cs typeface="Arabic Typesetting" pitchFamily="66" charset="-78"/>
              </a:rPr>
              <a:t> yang </a:t>
            </a:r>
            <a:r>
              <a:rPr lang="en-US" sz="2400" dirty="0" err="1">
                <a:latin typeface="Arabic Typesetting" pitchFamily="66" charset="-78"/>
                <a:cs typeface="Arabic Typesetting" pitchFamily="66" charset="-78"/>
              </a:rPr>
              <a:t>tidak</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ada</a:t>
            </a:r>
            <a:r>
              <a:rPr lang="en-US" sz="2400" dirty="0">
                <a:latin typeface="Arabic Typesetting" pitchFamily="66" charset="-78"/>
                <a:cs typeface="Arabic Typesetting" pitchFamily="66" charset="-78"/>
              </a:rPr>
              <a:t> </a:t>
            </a:r>
            <a:r>
              <a:rPr lang="en-US" sz="2400" dirty="0" err="1">
                <a:latin typeface="Arabic Typesetting" pitchFamily="66" charset="-78"/>
                <a:cs typeface="Arabic Typesetting" pitchFamily="66" charset="-78"/>
              </a:rPr>
              <a:t>layar</a:t>
            </a:r>
            <a:r>
              <a:rPr lang="en-US" sz="2400" dirty="0">
                <a:latin typeface="Arabic Typesetting" pitchFamily="66" charset="-78"/>
                <a:cs typeface="Arabic Typesetting" pitchFamily="66" charset="-78"/>
              </a:rPr>
              <a:t> </a:t>
            </a:r>
            <a:r>
              <a:rPr lang="en-US" sz="2400" dirty="0" err="1" smtClean="0">
                <a:latin typeface="Arabic Typesetting" pitchFamily="66" charset="-78"/>
                <a:cs typeface="Arabic Typesetting" pitchFamily="66" charset="-78"/>
              </a:rPr>
              <a:t>sentuh</a:t>
            </a:r>
            <a:r>
              <a:rPr lang="en-US" sz="2400" dirty="0" smtClean="0">
                <a:latin typeface="Arabic Typesetting" pitchFamily="66" charset="-78"/>
                <a:cs typeface="Arabic Typesetting" pitchFamily="66" charset="-78"/>
              </a:rPr>
              <a:t> (</a:t>
            </a:r>
            <a:r>
              <a:rPr lang="en-US" sz="2400" dirty="0" err="1" smtClean="0">
                <a:latin typeface="Arabic Typesetting" pitchFamily="66" charset="-78"/>
                <a:cs typeface="Arabic Typesetting" pitchFamily="66" charset="-78"/>
              </a:rPr>
              <a:t>seperti</a:t>
            </a:r>
            <a:r>
              <a:rPr lang="en-US" sz="2400" dirty="0" smtClean="0">
                <a:latin typeface="Arabic Typesetting" pitchFamily="66" charset="-78"/>
                <a:cs typeface="Arabic Typesetting" pitchFamily="66" charset="-78"/>
              </a:rPr>
              <a:t> </a:t>
            </a:r>
            <a:r>
              <a:rPr lang="en-US" sz="2400" dirty="0" err="1" smtClean="0">
                <a:latin typeface="Arabic Typesetting" pitchFamily="66" charset="-78"/>
                <a:cs typeface="Arabic Typesetting" pitchFamily="66" charset="-78"/>
                <a:hlinkClick r:id="rId3"/>
              </a:rPr>
              <a:t>komputer</a:t>
            </a:r>
            <a:r>
              <a:rPr lang="en-US" sz="2400" dirty="0" smtClean="0">
                <a:latin typeface="Arabic Typesetting" pitchFamily="66" charset="-78"/>
                <a:cs typeface="Arabic Typesetting" pitchFamily="66" charset="-78"/>
                <a:hlinkClick r:id="rId3"/>
              </a:rPr>
              <a:t> </a:t>
            </a:r>
            <a:r>
              <a:rPr lang="en-US" sz="2400" dirty="0" err="1" smtClean="0">
                <a:latin typeface="Arabic Typesetting" pitchFamily="66" charset="-78"/>
                <a:cs typeface="Arabic Typesetting" pitchFamily="66" charset="-78"/>
                <a:hlinkClick r:id="rId3"/>
              </a:rPr>
              <a:t>meja</a:t>
            </a:r>
            <a:r>
              <a:rPr lang="id-ID" sz="2400" dirty="0" smtClean="0">
                <a:latin typeface="Arabic Typesetting" pitchFamily="66" charset="-78"/>
                <a:cs typeface="Arabic Typesetting" pitchFamily="66" charset="-78"/>
              </a:rPr>
              <a:t> </a:t>
            </a:r>
            <a:r>
              <a:rPr lang="en-US" sz="2400" dirty="0" err="1" smtClean="0">
                <a:latin typeface="Arabic Typesetting" pitchFamily="66" charset="-78"/>
                <a:cs typeface="Arabic Typesetting" pitchFamily="66" charset="-78"/>
              </a:rPr>
              <a:t>dan</a:t>
            </a:r>
            <a:r>
              <a:rPr lang="en-US" sz="2400" dirty="0" smtClean="0">
                <a:latin typeface="Arabic Typesetting" pitchFamily="66" charset="-78"/>
                <a:cs typeface="Arabic Typesetting" pitchFamily="66" charset="-78"/>
                <a:hlinkClick r:id="rId4"/>
              </a:rPr>
              <a:t> laptop)</a:t>
            </a:r>
            <a:r>
              <a:rPr lang="en-US" sz="2400" dirty="0">
                <a:latin typeface="Arabic Typesetting" pitchFamily="66" charset="-78"/>
                <a:cs typeface="Arabic Typesetting" pitchFamily="66" charset="-78"/>
              </a:rPr>
              <a:t>.</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dirty="0" smtClean="0">
                <a:solidFill>
                  <a:schemeClr val="tx1">
                    <a:lumMod val="95000"/>
                    <a:lumOff val="5000"/>
                  </a:schemeClr>
                </a:solidFill>
                <a:latin typeface="Book Antiqua" pitchFamily="18" charset="0"/>
              </a:rPr>
              <a:t>KELEBIHAN</a:t>
            </a:r>
            <a:endParaRPr lang="en-US" dirty="0">
              <a:solidFill>
                <a:schemeClr val="tx1">
                  <a:lumMod val="95000"/>
                  <a:lumOff val="5000"/>
                </a:schemeClr>
              </a:solidFill>
              <a:latin typeface="Book Antiqua" pitchFamily="18" charset="0"/>
            </a:endParaRPr>
          </a:p>
        </p:txBody>
      </p:sp>
      <p:sp>
        <p:nvSpPr>
          <p:cNvPr id="3" name="Content Placeholder 2"/>
          <p:cNvSpPr>
            <a:spLocks noGrp="1"/>
          </p:cNvSpPr>
          <p:nvPr>
            <p:ph sz="quarter" idx="1"/>
          </p:nvPr>
        </p:nvSpPr>
        <p:spPr>
          <a:xfrm>
            <a:off x="457200" y="990600"/>
            <a:ext cx="8229600" cy="5562600"/>
          </a:xfrm>
        </p:spPr>
        <p:txBody>
          <a:bodyPr>
            <a:noAutofit/>
          </a:bodyPr>
          <a:lstStyle/>
          <a:p>
            <a:pPr marL="514350" lvl="0" indent="-514350" algn="just">
              <a:buClr>
                <a:schemeClr val="tx1"/>
              </a:buClr>
              <a:buFont typeface="+mj-lt"/>
              <a:buAutoNum type="arabicParenR"/>
            </a:pPr>
            <a:r>
              <a:rPr lang="en-US" sz="2000" dirty="0" err="1">
                <a:latin typeface="Adobe Caslon Pro" panose="0205050205050A020403" pitchFamily="18" charset="0"/>
                <a:cs typeface="Arabic Typesetting" pitchFamily="66" charset="-78"/>
              </a:rPr>
              <a:t>Diurus</a:t>
            </a:r>
            <a:r>
              <a:rPr lang="en-US" sz="2000" dirty="0">
                <a:latin typeface="Adobe Caslon Pro" panose="0205050205050A020403" pitchFamily="18" charset="0"/>
                <a:cs typeface="Arabic Typesetting" pitchFamily="66" charset="-78"/>
              </a:rPr>
              <a:t> Microsoft </a:t>
            </a:r>
            <a:r>
              <a:rPr lang="en-US" sz="2000" dirty="0" err="1">
                <a:latin typeface="Adobe Caslon Pro" panose="0205050205050A020403" pitchFamily="18" charset="0"/>
                <a:cs typeface="Arabic Typesetting" pitchFamily="66" charset="-78"/>
              </a:rPr>
              <a:t>dengan</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Tenaga</a:t>
            </a:r>
            <a:r>
              <a:rPr lang="en-US" sz="2000" dirty="0">
                <a:latin typeface="Adobe Caslon Pro" panose="0205050205050A020403" pitchFamily="18" charset="0"/>
                <a:cs typeface="Arabic Typesetting" pitchFamily="66" charset="-78"/>
              </a:rPr>
              <a:t> </a:t>
            </a:r>
            <a:r>
              <a:rPr lang="en-US" sz="2000" dirty="0" err="1" smtClean="0">
                <a:latin typeface="Adobe Caslon Pro" panose="0205050205050A020403" pitchFamily="18" charset="0"/>
                <a:cs typeface="Arabic Typesetting" pitchFamily="66" charset="-78"/>
              </a:rPr>
              <a:t>Penuh</a:t>
            </a:r>
            <a:endParaRPr lang="en-US" sz="2000" dirty="0" smtClean="0">
              <a:latin typeface="Adobe Caslon Pro" panose="0205050205050A020403" pitchFamily="18" charset="0"/>
              <a:cs typeface="Arabic Typesetting" pitchFamily="66" charset="-78"/>
            </a:endParaRPr>
          </a:p>
          <a:p>
            <a:pPr marL="514350" indent="-514350" algn="just">
              <a:buNone/>
            </a:pP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Sebagai</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sistem</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operasi</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terbaru</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sekaligus</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mengusung</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perubahan</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konsep</a:t>
            </a:r>
            <a:r>
              <a:rPr lang="en-US" sz="2000" dirty="0">
                <a:latin typeface="Adobe Caslon Pro" panose="0205050205050A020403" pitchFamily="18" charset="0"/>
                <a:cs typeface="Arabic Typesetting" pitchFamily="66" charset="-78"/>
              </a:rPr>
              <a:t> </a:t>
            </a:r>
            <a:r>
              <a:rPr lang="en-US" sz="2000" dirty="0" err="1" smtClean="0">
                <a:latin typeface="Adobe Caslon Pro" panose="0205050205050A020403" pitchFamily="18" charset="0"/>
                <a:cs typeface="Arabic Typesetting" pitchFamily="66" charset="-78"/>
              </a:rPr>
              <a:t>menjadi</a:t>
            </a:r>
            <a:r>
              <a:rPr lang="en-US" sz="2000" dirty="0" smtClean="0">
                <a:latin typeface="Adobe Caslon Pro" panose="0205050205050A020403" pitchFamily="18" charset="0"/>
                <a:cs typeface="Arabic Typesetting" pitchFamily="66" charset="-78"/>
              </a:rPr>
              <a:t> </a:t>
            </a:r>
            <a:r>
              <a:rPr lang="en-US" sz="2000" i="1" dirty="0" smtClean="0">
                <a:latin typeface="Adobe Caslon Pro" panose="0205050205050A020403" pitchFamily="18" charset="0"/>
                <a:cs typeface="Arabic Typesetting" pitchFamily="66" charset="-78"/>
              </a:rPr>
              <a:t>Windows </a:t>
            </a:r>
            <a:r>
              <a:rPr lang="en-US" sz="2000" i="1" dirty="0">
                <a:latin typeface="Adobe Caslon Pro" panose="0205050205050A020403" pitchFamily="18" charset="0"/>
                <a:cs typeface="Arabic Typesetting" pitchFamily="66" charset="-78"/>
              </a:rPr>
              <a:t>as a Service</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mayoritas</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energi</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tenaga</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waktu</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dan</a:t>
            </a:r>
            <a:r>
              <a:rPr lang="en-US" sz="2000" dirty="0">
                <a:latin typeface="Adobe Caslon Pro" panose="0205050205050A020403" pitchFamily="18" charset="0"/>
                <a:cs typeface="Arabic Typesetting" pitchFamily="66" charset="-78"/>
              </a:rPr>
              <a:t> resource </a:t>
            </a:r>
            <a:r>
              <a:rPr lang="en-US" sz="2000" dirty="0" err="1">
                <a:latin typeface="Adobe Caslon Pro" panose="0205050205050A020403" pitchFamily="18" charset="0"/>
                <a:cs typeface="Arabic Typesetting" pitchFamily="66" charset="-78"/>
              </a:rPr>
              <a:t>terbaik</a:t>
            </a:r>
            <a:r>
              <a:rPr lang="en-US" sz="2000" dirty="0">
                <a:latin typeface="Adobe Caslon Pro" panose="0205050205050A020403" pitchFamily="18" charset="0"/>
                <a:cs typeface="Arabic Typesetting" pitchFamily="66" charset="-78"/>
              </a:rPr>
              <a:t> Microsoft </a:t>
            </a:r>
            <a:r>
              <a:rPr lang="en-US" sz="2000" dirty="0" err="1">
                <a:latin typeface="Adobe Caslon Pro" panose="0205050205050A020403" pitchFamily="18" charset="0"/>
                <a:cs typeface="Arabic Typesetting" pitchFamily="66" charset="-78"/>
              </a:rPr>
              <a:t>dihabiskan</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untuk</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mengembangkan</a:t>
            </a:r>
            <a:r>
              <a:rPr lang="en-US" sz="2000" dirty="0">
                <a:latin typeface="Adobe Caslon Pro" panose="0205050205050A020403" pitchFamily="18" charset="0"/>
                <a:cs typeface="Arabic Typesetting" pitchFamily="66" charset="-78"/>
              </a:rPr>
              <a:t> Windows 10.</a:t>
            </a:r>
          </a:p>
          <a:p>
            <a:pPr marL="514350" indent="-514350" algn="just">
              <a:buNone/>
            </a:pPr>
            <a:r>
              <a:rPr lang="en-US" sz="2000" dirty="0" smtClean="0">
                <a:latin typeface="Adobe Caslon Pro" panose="0205050205050A020403" pitchFamily="18" charset="0"/>
                <a:cs typeface="Arabic Typesetting" pitchFamily="66" charset="-78"/>
              </a:rPr>
              <a:t>2)	</a:t>
            </a:r>
            <a:r>
              <a:rPr lang="en-US" sz="2000" dirty="0" err="1">
                <a:latin typeface="Adobe Caslon Pro" panose="0205050205050A020403" pitchFamily="18" charset="0"/>
                <a:cs typeface="Arabic Typesetting" pitchFamily="66" charset="-78"/>
              </a:rPr>
              <a:t>Fitur</a:t>
            </a:r>
            <a:r>
              <a:rPr lang="en-US" sz="2000" dirty="0">
                <a:latin typeface="Adobe Caslon Pro" panose="0205050205050A020403" pitchFamily="18" charset="0"/>
                <a:cs typeface="Arabic Typesetting" pitchFamily="66" charset="-78"/>
              </a:rPr>
              <a:t> Modern</a:t>
            </a:r>
          </a:p>
          <a:p>
            <a:pPr marL="514350" lvl="0" indent="-514350" algn="just">
              <a:buNone/>
            </a:pPr>
            <a:r>
              <a:rPr lang="en-US" sz="2000" dirty="0" smtClean="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Sebagai</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sistem</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operasi</a:t>
            </a:r>
            <a:r>
              <a:rPr lang="en-US" sz="2000" dirty="0">
                <a:latin typeface="Adobe Caslon Pro" panose="0205050205050A020403" pitchFamily="18" charset="0"/>
                <a:cs typeface="Arabic Typesetting" pitchFamily="66" charset="-78"/>
              </a:rPr>
              <a:t> modern, </a:t>
            </a:r>
            <a:r>
              <a:rPr lang="en-US" sz="2000" dirty="0" err="1">
                <a:latin typeface="Adobe Caslon Pro" panose="0205050205050A020403" pitchFamily="18" charset="0"/>
                <a:cs typeface="Arabic Typesetting" pitchFamily="66" charset="-78"/>
              </a:rPr>
              <a:t>fitur-fitur</a:t>
            </a:r>
            <a:r>
              <a:rPr lang="en-US" sz="2000" dirty="0">
                <a:latin typeface="Adobe Caslon Pro" panose="0205050205050A020403" pitchFamily="18" charset="0"/>
                <a:cs typeface="Arabic Typesetting" pitchFamily="66" charset="-78"/>
              </a:rPr>
              <a:t> Windows 10 </a:t>
            </a:r>
            <a:r>
              <a:rPr lang="en-US" sz="2000" dirty="0" err="1">
                <a:latin typeface="Adobe Caslon Pro" panose="0205050205050A020403" pitchFamily="18" charset="0"/>
                <a:cs typeface="Arabic Typesetting" pitchFamily="66" charset="-78"/>
              </a:rPr>
              <a:t>sangat</a:t>
            </a:r>
            <a:r>
              <a:rPr lang="en-US" sz="2000" dirty="0">
                <a:latin typeface="Adobe Caslon Pro" panose="0205050205050A020403" pitchFamily="18" charset="0"/>
                <a:cs typeface="Arabic Typesetting" pitchFamily="66" charset="-78"/>
              </a:rPr>
              <a:t> up-to-date </a:t>
            </a:r>
            <a:r>
              <a:rPr lang="en-US" sz="2000" dirty="0" err="1">
                <a:latin typeface="Adobe Caslon Pro" panose="0205050205050A020403" pitchFamily="18" charset="0"/>
                <a:cs typeface="Arabic Typesetting" pitchFamily="66" charset="-78"/>
              </a:rPr>
              <a:t>dengan</a:t>
            </a:r>
            <a:r>
              <a:rPr lang="en-US" sz="2000" dirty="0">
                <a:latin typeface="Adobe Caslon Pro" panose="0205050205050A020403" pitchFamily="18" charset="0"/>
                <a:cs typeface="Arabic Typesetting" pitchFamily="66" charset="-78"/>
              </a:rPr>
              <a:t> trend </a:t>
            </a:r>
            <a:r>
              <a:rPr lang="en-US" sz="2000" dirty="0" err="1">
                <a:latin typeface="Adobe Caslon Pro" panose="0205050205050A020403" pitchFamily="18" charset="0"/>
                <a:cs typeface="Arabic Typesetting" pitchFamily="66" charset="-78"/>
              </a:rPr>
              <a:t>saat</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ini</a:t>
            </a:r>
            <a:r>
              <a:rPr lang="en-US" sz="2000" dirty="0" smtClean="0">
                <a:latin typeface="Adobe Caslon Pro" panose="0205050205050A020403" pitchFamily="18" charset="0"/>
                <a:cs typeface="Arabic Typesetting" pitchFamily="66" charset="-78"/>
              </a:rPr>
              <a:t>.</a:t>
            </a:r>
          </a:p>
          <a:p>
            <a:pPr marL="514350" indent="-514350" algn="just">
              <a:buNone/>
            </a:pPr>
            <a:r>
              <a:rPr lang="en-US" sz="2000" dirty="0" smtClean="0">
                <a:latin typeface="Adobe Caslon Pro" panose="0205050205050A020403" pitchFamily="18" charset="0"/>
                <a:cs typeface="Arabic Typesetting" pitchFamily="66" charset="-78"/>
              </a:rPr>
              <a:t>3)	</a:t>
            </a:r>
            <a:r>
              <a:rPr lang="en-US" sz="2000" dirty="0">
                <a:latin typeface="Adobe Caslon Pro" panose="0205050205050A020403" pitchFamily="18" charset="0"/>
                <a:cs typeface="Arabic Typesetting" pitchFamily="66" charset="-78"/>
              </a:rPr>
              <a:t>Powerful </a:t>
            </a:r>
            <a:r>
              <a:rPr lang="en-US" sz="2000" dirty="0" err="1">
                <a:latin typeface="Adobe Caslon Pro" panose="0205050205050A020403" pitchFamily="18" charset="0"/>
                <a:cs typeface="Arabic Typesetting" pitchFamily="66" charset="-78"/>
              </a:rPr>
              <a:t>untuk</a:t>
            </a:r>
            <a:r>
              <a:rPr lang="en-US" sz="2000" dirty="0">
                <a:latin typeface="Adobe Caslon Pro" panose="0205050205050A020403" pitchFamily="18" charset="0"/>
                <a:cs typeface="Arabic Typesetting" pitchFamily="66" charset="-78"/>
              </a:rPr>
              <a:t> Gaming</a:t>
            </a:r>
          </a:p>
          <a:p>
            <a:pPr marL="514350" lvl="0" indent="-514350" algn="just">
              <a:buNone/>
            </a:pPr>
            <a:r>
              <a:rPr lang="en-US" sz="2000" dirty="0" smtClean="0">
                <a:latin typeface="Adobe Caslon Pro" panose="0205050205050A020403" pitchFamily="18" charset="0"/>
                <a:cs typeface="Arabic Typesetting" pitchFamily="66" charset="-78"/>
              </a:rPr>
              <a:t>	</a:t>
            </a:r>
            <a:r>
              <a:rPr lang="en-US" sz="2000" dirty="0">
                <a:latin typeface="Adobe Caslon Pro" panose="0205050205050A020403" pitchFamily="18" charset="0"/>
                <a:cs typeface="Arabic Typesetting" pitchFamily="66" charset="-78"/>
              </a:rPr>
              <a:t>Windows </a:t>
            </a:r>
            <a:r>
              <a:rPr lang="en-US" sz="2000" dirty="0" smtClean="0">
                <a:latin typeface="Adobe Caslon Pro" panose="0205050205050A020403" pitchFamily="18" charset="0"/>
                <a:cs typeface="Arabic Typesetting" pitchFamily="66" charset="-78"/>
              </a:rPr>
              <a:t>10 </a:t>
            </a:r>
            <a:r>
              <a:rPr lang="en-US" sz="2000" dirty="0" err="1" smtClean="0">
                <a:latin typeface="Adobe Caslon Pro" panose="0205050205050A020403" pitchFamily="18" charset="0"/>
                <a:cs typeface="Arabic Typesetting" pitchFamily="66" charset="-78"/>
              </a:rPr>
              <a:t>dilengkapi</a:t>
            </a:r>
            <a:r>
              <a:rPr lang="en-US" sz="2000" dirty="0" smtClean="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dengan</a:t>
            </a:r>
            <a:r>
              <a:rPr lang="en-US" sz="2000" dirty="0">
                <a:latin typeface="Adobe Caslon Pro" panose="0205050205050A020403" pitchFamily="18" charset="0"/>
                <a:cs typeface="Arabic Typesetting" pitchFamily="66" charset="-78"/>
              </a:rPr>
              <a:t> Game Mode </a:t>
            </a:r>
            <a:r>
              <a:rPr lang="en-US" sz="2000" dirty="0" err="1">
                <a:latin typeface="Adobe Caslon Pro" panose="0205050205050A020403" pitchFamily="18" charset="0"/>
                <a:cs typeface="Arabic Typesetting" pitchFamily="66" charset="-78"/>
              </a:rPr>
              <a:t>untuk</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semakin</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meningkatkan</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performa</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saat</a:t>
            </a:r>
            <a:r>
              <a:rPr lang="en-US" sz="2000" dirty="0">
                <a:latin typeface="Adobe Caslon Pro" panose="0205050205050A020403" pitchFamily="18" charset="0"/>
                <a:cs typeface="Arabic Typesetting" pitchFamily="66" charset="-78"/>
              </a:rPr>
              <a:t> gaming</a:t>
            </a:r>
            <a:r>
              <a:rPr lang="en-US" sz="2000" dirty="0" smtClean="0">
                <a:latin typeface="Adobe Caslon Pro" panose="0205050205050A020403" pitchFamily="18" charset="0"/>
                <a:cs typeface="Arabic Typesetting" pitchFamily="66" charset="-78"/>
              </a:rPr>
              <a:t>.</a:t>
            </a:r>
          </a:p>
          <a:p>
            <a:pPr marL="514350" lvl="0" indent="-514350" algn="just">
              <a:buClr>
                <a:schemeClr val="tx1"/>
              </a:buClr>
              <a:buAutoNum type="arabicParenR" startAt="4"/>
            </a:pPr>
            <a:r>
              <a:rPr lang="en-US" sz="2000" dirty="0" err="1" smtClean="0">
                <a:latin typeface="Adobe Caslon Pro" panose="0205050205050A020403" pitchFamily="18" charset="0"/>
                <a:cs typeface="Arabic Typesetting" pitchFamily="66" charset="-78"/>
              </a:rPr>
              <a:t>Peningkatan</a:t>
            </a:r>
            <a:r>
              <a:rPr lang="en-US" sz="2000" dirty="0" smtClean="0">
                <a:latin typeface="Adobe Caslon Pro" panose="0205050205050A020403" pitchFamily="18" charset="0"/>
                <a:cs typeface="Arabic Typesetting" pitchFamily="66" charset="-78"/>
              </a:rPr>
              <a:t> </a:t>
            </a:r>
            <a:r>
              <a:rPr lang="en-US" sz="2000" dirty="0">
                <a:latin typeface="Adobe Caslon Pro" panose="0205050205050A020403" pitchFamily="18" charset="0"/>
                <a:cs typeface="Arabic Typesetting" pitchFamily="66" charset="-78"/>
              </a:rPr>
              <a:t>Desktop </a:t>
            </a:r>
            <a:r>
              <a:rPr lang="en-US" sz="2000" dirty="0" smtClean="0">
                <a:latin typeface="Adobe Caslon Pro" panose="0205050205050A020403" pitchFamily="18" charset="0"/>
                <a:cs typeface="Arabic Typesetting" pitchFamily="66" charset="-78"/>
              </a:rPr>
              <a:t>Experience</a:t>
            </a:r>
          </a:p>
          <a:p>
            <a:pPr marL="514350" lvl="0" indent="-514350" algn="just">
              <a:buNone/>
            </a:pPr>
            <a:r>
              <a:rPr lang="en-US" sz="2000" dirty="0">
                <a:latin typeface="Adobe Caslon Pro" panose="0205050205050A020403" pitchFamily="18" charset="0"/>
                <a:cs typeface="Arabic Typesetting" pitchFamily="66" charset="-78"/>
              </a:rPr>
              <a:t>	Windows 10 </a:t>
            </a:r>
            <a:r>
              <a:rPr lang="en-US" sz="2000" dirty="0" err="1">
                <a:latin typeface="Adobe Caslon Pro" panose="0205050205050A020403" pitchFamily="18" charset="0"/>
                <a:cs typeface="Arabic Typesetting" pitchFamily="66" charset="-78"/>
              </a:rPr>
              <a:t>memiliki</a:t>
            </a:r>
            <a:r>
              <a:rPr lang="en-US" sz="2000" dirty="0">
                <a:latin typeface="Adobe Caslon Pro" panose="0205050205050A020403" pitchFamily="18" charset="0"/>
                <a:cs typeface="Arabic Typesetting" pitchFamily="66" charset="-78"/>
              </a:rPr>
              <a:t> desktop experience yang </a:t>
            </a:r>
            <a:r>
              <a:rPr lang="en-US" sz="2000" dirty="0" err="1">
                <a:latin typeface="Adobe Caslon Pro" panose="0205050205050A020403" pitchFamily="18" charset="0"/>
                <a:cs typeface="Arabic Typesetting" pitchFamily="66" charset="-78"/>
              </a:rPr>
              <a:t>lebih</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baik</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khususnya</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untuk</a:t>
            </a:r>
            <a:r>
              <a:rPr lang="en-US" sz="2000" dirty="0">
                <a:latin typeface="Adobe Caslon Pro" panose="0205050205050A020403" pitchFamily="18" charset="0"/>
                <a:cs typeface="Arabic Typesetting" pitchFamily="66" charset="-78"/>
              </a:rPr>
              <a:t> </a:t>
            </a:r>
            <a:r>
              <a:rPr lang="en-US" sz="2000" dirty="0" err="1">
                <a:latin typeface="Adobe Caslon Pro" panose="0205050205050A020403" pitchFamily="18" charset="0"/>
                <a:cs typeface="Arabic Typesetting" pitchFamily="66" charset="-78"/>
              </a:rPr>
              <a:t>produktivitas</a:t>
            </a:r>
            <a:r>
              <a:rPr lang="en-US" sz="2000" dirty="0" smtClean="0">
                <a:latin typeface="Adobe Caslon Pro" panose="0205050205050A020403" pitchFamily="18" charset="0"/>
                <a:cs typeface="Arabic Typesetting" pitchFamily="66" charset="-78"/>
              </a:rPr>
              <a:t>.</a:t>
            </a:r>
            <a:endParaRPr lang="en-US" sz="2000" dirty="0">
              <a:latin typeface="Adobe Caslon Pro" panose="0205050205050A020403" pitchFamily="18" charset="0"/>
              <a:cs typeface="Arabic Typesetting" pitchFamily="66" charset="-78"/>
            </a:endParaRP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to="" calcmode="lin" valueType="num">
                                      <p:cBhvr>
                                        <p:cTn id="27" dur="1" fill="hold"/>
                                        <p:tgtEl>
                                          <p:spTgt spid="3">
                                            <p:txEl>
                                              <p:pRg st="3" end="3"/>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to="" calcmode="lin" valueType="num">
                                      <p:cBhvr>
                                        <p:cTn id="32" dur="1" fill="hold"/>
                                        <p:tgtEl>
                                          <p:spTgt spid="3">
                                            <p:txEl>
                                              <p:pRg st="4" end="4"/>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to="" calcmode="lin" valueType="num">
                                      <p:cBhvr>
                                        <p:cTn id="37" dur="1" fill="hold"/>
                                        <p:tgtEl>
                                          <p:spTgt spid="3">
                                            <p:txEl>
                                              <p:pRg st="5" end="5"/>
                                            </p:txEl>
                                          </p:spTgt>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to="" calcmode="lin" valueType="num">
                                      <p:cBhvr>
                                        <p:cTn id="42" dur="1" fill="hold"/>
                                        <p:tgtEl>
                                          <p:spTgt spid="3">
                                            <p:txEl>
                                              <p:pRg st="6" end="6"/>
                                            </p:txEl>
                                          </p:spTgt>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to="" calcmode="lin" valueType="num">
                                      <p:cBhvr>
                                        <p:cTn id="47" dur="1" fill="hold"/>
                                        <p:tgtEl>
                                          <p:spTgt spid="3">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324600"/>
          </a:xfrm>
        </p:spPr>
        <p:txBody>
          <a:bodyPr>
            <a:normAutofit lnSpcReduction="10000"/>
          </a:bodyPr>
          <a:lstStyle/>
          <a:p>
            <a:pPr marL="457200" lvl="0" indent="-457200" algn="just">
              <a:buClrTx/>
              <a:buFont typeface="+mj-lt"/>
              <a:buAutoNum type="arabicParenR" startAt="5"/>
            </a:pPr>
            <a:r>
              <a:rPr lang="en-US" sz="2400" dirty="0" err="1" smtClean="0">
                <a:latin typeface="Adobe Caslon Pro" panose="0205050205050A020403" pitchFamily="18" charset="0"/>
                <a:cs typeface="Arabic Typesetting" pitchFamily="66" charset="-78"/>
              </a:rPr>
              <a:t>Lebih</a:t>
            </a:r>
            <a:r>
              <a:rPr lang="en-US" sz="2400" dirty="0" smtClean="0">
                <a:latin typeface="Adobe Caslon Pro" panose="0205050205050A020403" pitchFamily="18" charset="0"/>
                <a:cs typeface="Arabic Typesetting" pitchFamily="66" charset="-78"/>
              </a:rPr>
              <a:t> </a:t>
            </a:r>
            <a:r>
              <a:rPr lang="en-US" sz="2400" dirty="0" err="1">
                <a:latin typeface="Adobe Caslon Pro" panose="0205050205050A020403" pitchFamily="18" charset="0"/>
                <a:cs typeface="Arabic Typesetting" pitchFamily="66" charset="-78"/>
              </a:rPr>
              <a:t>Aman</a:t>
            </a:r>
            <a:endParaRPr lang="en-US" sz="2400" dirty="0">
              <a:latin typeface="Adobe Caslon Pro" panose="0205050205050A020403" pitchFamily="18" charset="0"/>
              <a:cs typeface="Arabic Typesetting" pitchFamily="66" charset="-78"/>
            </a:endParaRPr>
          </a:p>
          <a:p>
            <a:pPr lvl="1" algn="just">
              <a:buNone/>
            </a:pPr>
            <a:r>
              <a:rPr lang="en-US" sz="2200" dirty="0" smtClean="0">
                <a:latin typeface="Adobe Caslon Pro" panose="0205050205050A020403" pitchFamily="18" charset="0"/>
                <a:cs typeface="Arabic Typesetting" pitchFamily="66" charset="-78"/>
              </a:rPr>
              <a:t>	Windows </a:t>
            </a:r>
            <a:r>
              <a:rPr lang="en-US" sz="2200" dirty="0">
                <a:latin typeface="Adobe Caslon Pro" panose="0205050205050A020403" pitchFamily="18" charset="0"/>
                <a:cs typeface="Arabic Typesetting" pitchFamily="66" charset="-78"/>
              </a:rPr>
              <a:t>10 </a:t>
            </a:r>
            <a:r>
              <a:rPr lang="en-US" sz="2200" dirty="0" err="1">
                <a:latin typeface="Adobe Caslon Pro" panose="0205050205050A020403" pitchFamily="18" charset="0"/>
                <a:cs typeface="Arabic Typesetting" pitchFamily="66" charset="-78"/>
              </a:rPr>
              <a:t>diupdate</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dengan</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sangat</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aktif</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termasuk</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di</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sektor</a:t>
            </a:r>
            <a:r>
              <a:rPr lang="en-US" sz="2200" dirty="0">
                <a:latin typeface="Adobe Caslon Pro" panose="0205050205050A020403" pitchFamily="18" charset="0"/>
                <a:cs typeface="Arabic Typesetting" pitchFamily="66" charset="-78"/>
              </a:rPr>
              <a:t> security. </a:t>
            </a:r>
            <a:r>
              <a:rPr lang="en-US" sz="2200" dirty="0" err="1">
                <a:latin typeface="Adobe Caslon Pro" panose="0205050205050A020403" pitchFamily="18" charset="0"/>
                <a:cs typeface="Arabic Typesetting" pitchFamily="66" charset="-78"/>
              </a:rPr>
              <a:t>Ada</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banyak</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fitur</a:t>
            </a:r>
            <a:r>
              <a:rPr lang="en-US" sz="2200" dirty="0">
                <a:latin typeface="Adobe Caslon Pro" panose="0205050205050A020403" pitchFamily="18" charset="0"/>
                <a:cs typeface="Arabic Typesetting" pitchFamily="66" charset="-78"/>
              </a:rPr>
              <a:t> security modern yang </a:t>
            </a:r>
            <a:r>
              <a:rPr lang="en-US" sz="2200" dirty="0" err="1">
                <a:latin typeface="Adobe Caslon Pro" panose="0205050205050A020403" pitchFamily="18" charset="0"/>
                <a:cs typeface="Arabic Typesetting" pitchFamily="66" charset="-78"/>
              </a:rPr>
              <a:t>tidak</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ada</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di</a:t>
            </a:r>
            <a:r>
              <a:rPr lang="en-US" sz="2200" dirty="0">
                <a:latin typeface="Adobe Caslon Pro" panose="0205050205050A020403" pitchFamily="18" charset="0"/>
                <a:cs typeface="Arabic Typesetting" pitchFamily="66" charset="-78"/>
              </a:rPr>
              <a:t> Windows </a:t>
            </a:r>
            <a:r>
              <a:rPr lang="en-US" sz="2200" dirty="0" err="1" smtClean="0">
                <a:latin typeface="Adobe Caslon Pro" panose="0205050205050A020403" pitchFamily="18" charset="0"/>
                <a:cs typeface="Arabic Typesetting" pitchFamily="66" charset="-78"/>
              </a:rPr>
              <a:t>sebelumnya</a:t>
            </a:r>
            <a:r>
              <a:rPr lang="en-US" sz="2200" dirty="0" smtClean="0">
                <a:latin typeface="Adobe Caslon Pro" panose="0205050205050A020403" pitchFamily="18" charset="0"/>
                <a:cs typeface="Arabic Typesetting" pitchFamily="66" charset="-78"/>
              </a:rPr>
              <a:t>.</a:t>
            </a:r>
          </a:p>
          <a:p>
            <a:pPr marL="457200" lvl="0" indent="-457200" algn="just">
              <a:buClr>
                <a:schemeClr val="tx1"/>
              </a:buClr>
              <a:buFont typeface="+mj-lt"/>
              <a:buAutoNum type="arabicParenR" startAt="6"/>
            </a:pPr>
            <a:r>
              <a:rPr lang="en-US" sz="2400" dirty="0" err="1" smtClean="0">
                <a:latin typeface="Adobe Caslon Pro" panose="0205050205050A020403" pitchFamily="18" charset="0"/>
                <a:cs typeface="Arabic Typesetting" pitchFamily="66" charset="-78"/>
              </a:rPr>
              <a:t>Aktivasi</a:t>
            </a:r>
            <a:r>
              <a:rPr lang="en-US" sz="2400" dirty="0" smtClean="0">
                <a:latin typeface="Adobe Caslon Pro" panose="0205050205050A020403" pitchFamily="18" charset="0"/>
                <a:cs typeface="Arabic Typesetting" pitchFamily="66" charset="-78"/>
              </a:rPr>
              <a:t> </a:t>
            </a:r>
            <a:r>
              <a:rPr lang="en-US" sz="2400" dirty="0" err="1">
                <a:latin typeface="Adobe Caslon Pro" panose="0205050205050A020403" pitchFamily="18" charset="0"/>
                <a:cs typeface="Arabic Typesetting" pitchFamily="66" charset="-78"/>
              </a:rPr>
              <a:t>Praktis</a:t>
            </a:r>
            <a:endParaRPr lang="en-US" sz="2400" dirty="0">
              <a:latin typeface="Adobe Caslon Pro" panose="0205050205050A020403" pitchFamily="18" charset="0"/>
              <a:cs typeface="Arabic Typesetting" pitchFamily="66" charset="-78"/>
            </a:endParaRPr>
          </a:p>
          <a:p>
            <a:pPr lvl="1" algn="just">
              <a:buNone/>
            </a:pPr>
            <a:r>
              <a:rPr lang="en-US" sz="2200" dirty="0" smtClean="0">
                <a:latin typeface="Adobe Caslon Pro" panose="0205050205050A020403" pitchFamily="18" charset="0"/>
                <a:cs typeface="Arabic Typesetting" pitchFamily="66" charset="-78"/>
              </a:rPr>
              <a:t>	</a:t>
            </a:r>
            <a:r>
              <a:rPr lang="en-US" sz="2200" dirty="0">
                <a:latin typeface="Adobe Caslon Pro" panose="0205050205050A020403" pitchFamily="18" charset="0"/>
                <a:cs typeface="Arabic Typesetting" pitchFamily="66" charset="-78"/>
              </a:rPr>
              <a:t>windows 10 </a:t>
            </a:r>
            <a:r>
              <a:rPr lang="en-US" sz="2200" dirty="0" err="1">
                <a:latin typeface="Adobe Caslon Pro" panose="0205050205050A020403" pitchFamily="18" charset="0"/>
                <a:cs typeface="Arabic Typesetting" pitchFamily="66" charset="-78"/>
              </a:rPr>
              <a:t>aktif</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dan</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menghubungkannya</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dengan</a:t>
            </a:r>
            <a:r>
              <a:rPr lang="en-US" sz="2200" dirty="0">
                <a:latin typeface="Adobe Caslon Pro" panose="0205050205050A020403" pitchFamily="18" charset="0"/>
                <a:cs typeface="Arabic Typesetting" pitchFamily="66" charset="-78"/>
              </a:rPr>
              <a:t> Microsoft Account, </a:t>
            </a:r>
            <a:r>
              <a:rPr lang="en-US" sz="2200" dirty="0" err="1">
                <a:latin typeface="Adobe Caslon Pro" panose="0205050205050A020403" pitchFamily="18" charset="0"/>
                <a:cs typeface="Arabic Typesetting" pitchFamily="66" charset="-78"/>
              </a:rPr>
              <a:t>maka</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kedepannya</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ketika</a:t>
            </a:r>
            <a:r>
              <a:rPr lang="en-US" sz="2200" dirty="0">
                <a:latin typeface="Adobe Caslon Pro" panose="0205050205050A020403" pitchFamily="18" charset="0"/>
                <a:cs typeface="Arabic Typesetting" pitchFamily="66" charset="-78"/>
              </a:rPr>
              <a:t> install </a:t>
            </a:r>
            <a:r>
              <a:rPr lang="en-US" sz="2200" dirty="0" err="1">
                <a:latin typeface="Adobe Caslon Pro" panose="0205050205050A020403" pitchFamily="18" charset="0"/>
                <a:cs typeface="Arabic Typesetting" pitchFamily="66" charset="-78"/>
              </a:rPr>
              <a:t>ulang</a:t>
            </a:r>
            <a:r>
              <a:rPr lang="en-US" sz="2200" dirty="0">
                <a:latin typeface="Adobe Caslon Pro" panose="0205050205050A020403" pitchFamily="18" charset="0"/>
                <a:cs typeface="Arabic Typesetting" pitchFamily="66" charset="-78"/>
              </a:rPr>
              <a:t> </a:t>
            </a:r>
            <a:r>
              <a:rPr lang="en-US" sz="2200" dirty="0" err="1" smtClean="0">
                <a:latin typeface="Adobe Caslon Pro" panose="0205050205050A020403" pitchFamily="18" charset="0"/>
                <a:cs typeface="Arabic Typesetting" pitchFamily="66" charset="-78"/>
              </a:rPr>
              <a:t>tidak</a:t>
            </a:r>
            <a:r>
              <a:rPr lang="en-US" sz="2200" dirty="0" smtClean="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perlu</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memasukkan</a:t>
            </a:r>
            <a:r>
              <a:rPr lang="en-US" sz="2200" dirty="0">
                <a:latin typeface="Adobe Caslon Pro" panose="0205050205050A020403" pitchFamily="18" charset="0"/>
                <a:cs typeface="Arabic Typesetting" pitchFamily="66" charset="-78"/>
              </a:rPr>
              <a:t> key </a:t>
            </a:r>
            <a:r>
              <a:rPr lang="en-US" sz="2200" dirty="0" err="1" smtClean="0">
                <a:latin typeface="Adobe Caslon Pro" panose="0205050205050A020403" pitchFamily="18" charset="0"/>
                <a:cs typeface="Arabic Typesetting" pitchFamily="66" charset="-78"/>
              </a:rPr>
              <a:t>atau</a:t>
            </a:r>
            <a:r>
              <a:rPr lang="en-US" sz="2200" dirty="0" smtClean="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aktivasi</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secara</a:t>
            </a:r>
            <a:r>
              <a:rPr lang="en-US" sz="2200" dirty="0">
                <a:latin typeface="Adobe Caslon Pro" panose="0205050205050A020403" pitchFamily="18" charset="0"/>
                <a:cs typeface="Arabic Typesetting" pitchFamily="66" charset="-78"/>
              </a:rPr>
              <a:t> manual</a:t>
            </a:r>
            <a:r>
              <a:rPr lang="en-US" sz="2200" dirty="0" smtClean="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Saat</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instalasi</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kamu</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tinggal</a:t>
            </a:r>
            <a:r>
              <a:rPr lang="en-US" sz="2200" dirty="0">
                <a:latin typeface="Adobe Caslon Pro" panose="0205050205050A020403" pitchFamily="18" charset="0"/>
                <a:cs typeface="Arabic Typesetting" pitchFamily="66" charset="-78"/>
              </a:rPr>
              <a:t> skip </a:t>
            </a:r>
            <a:r>
              <a:rPr lang="en-US" sz="2200" dirty="0" err="1">
                <a:latin typeface="Adobe Caslon Pro" panose="0205050205050A020403" pitchFamily="18" charset="0"/>
                <a:cs typeface="Arabic Typesetting" pitchFamily="66" charset="-78"/>
              </a:rPr>
              <a:t>saja</a:t>
            </a:r>
            <a:r>
              <a:rPr lang="en-US" sz="2200" dirty="0">
                <a:latin typeface="Adobe Caslon Pro" panose="0205050205050A020403" pitchFamily="18" charset="0"/>
                <a:cs typeface="Arabic Typesetting" pitchFamily="66" charset="-78"/>
              </a:rPr>
              <a:t> form product key, </a:t>
            </a:r>
            <a:r>
              <a:rPr lang="en-US" sz="2200" dirty="0" err="1">
                <a:latin typeface="Adobe Caslon Pro" panose="0205050205050A020403" pitchFamily="18" charset="0"/>
                <a:cs typeface="Arabic Typesetting" pitchFamily="66" charset="-78"/>
              </a:rPr>
              <a:t>dan</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begitu</a:t>
            </a:r>
            <a:r>
              <a:rPr lang="en-US" sz="2200" dirty="0">
                <a:latin typeface="Adobe Caslon Pro" panose="0205050205050A020403" pitchFamily="18" charset="0"/>
                <a:cs typeface="Arabic Typesetting" pitchFamily="66" charset="-78"/>
              </a:rPr>
              <a:t> login </a:t>
            </a:r>
            <a:r>
              <a:rPr lang="en-US" sz="2200" dirty="0" err="1">
                <a:latin typeface="Adobe Caslon Pro" panose="0205050205050A020403" pitchFamily="18" charset="0"/>
                <a:cs typeface="Arabic Typesetting" pitchFamily="66" charset="-78"/>
              </a:rPr>
              <a:t>ke</a:t>
            </a:r>
            <a:r>
              <a:rPr lang="en-US" sz="2200" dirty="0">
                <a:latin typeface="Adobe Caslon Pro" panose="0205050205050A020403" pitchFamily="18" charset="0"/>
                <a:cs typeface="Arabic Typesetting" pitchFamily="66" charset="-78"/>
              </a:rPr>
              <a:t> Microsoft Account </a:t>
            </a:r>
            <a:r>
              <a:rPr lang="en-US" sz="2200" dirty="0" err="1">
                <a:latin typeface="Adobe Caslon Pro" panose="0205050205050A020403" pitchFamily="18" charset="0"/>
                <a:cs typeface="Arabic Typesetting" pitchFamily="66" charset="-78"/>
              </a:rPr>
              <a:t>serta</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terhubung</a:t>
            </a:r>
            <a:r>
              <a:rPr lang="en-US" sz="2200" dirty="0">
                <a:latin typeface="Adobe Caslon Pro" panose="0205050205050A020403" pitchFamily="18" charset="0"/>
                <a:cs typeface="Arabic Typesetting" pitchFamily="66" charset="-78"/>
              </a:rPr>
              <a:t> internet. </a:t>
            </a:r>
          </a:p>
          <a:p>
            <a:pPr marL="457200" lvl="0" indent="-457200" algn="just">
              <a:buClrTx/>
              <a:buFont typeface="+mj-lt"/>
              <a:buAutoNum type="arabicParenR" startAt="7"/>
            </a:pPr>
            <a:r>
              <a:rPr lang="en-US" sz="2400" dirty="0" err="1" smtClean="0">
                <a:latin typeface="Adobe Caslon Pro" panose="0205050205050A020403" pitchFamily="18" charset="0"/>
                <a:cs typeface="Arabic Typesetting" pitchFamily="66" charset="-78"/>
              </a:rPr>
              <a:t>Punya</a:t>
            </a:r>
            <a:r>
              <a:rPr lang="en-US" sz="2400" dirty="0" smtClean="0">
                <a:latin typeface="Adobe Caslon Pro" panose="0205050205050A020403" pitchFamily="18" charset="0"/>
                <a:cs typeface="Arabic Typesetting" pitchFamily="66" charset="-78"/>
              </a:rPr>
              <a:t> </a:t>
            </a:r>
            <a:r>
              <a:rPr lang="en-US" sz="2400" dirty="0">
                <a:latin typeface="Adobe Caslon Pro" panose="0205050205050A020403" pitchFamily="18" charset="0"/>
                <a:cs typeface="Arabic Typesetting" pitchFamily="66" charset="-78"/>
              </a:rPr>
              <a:t>Windows Store</a:t>
            </a:r>
          </a:p>
          <a:p>
            <a:pPr lvl="1" algn="just">
              <a:buNone/>
            </a:pPr>
            <a:r>
              <a:rPr lang="en-US" sz="2200" dirty="0" smtClean="0">
                <a:latin typeface="Adobe Caslon Pro" panose="0205050205050A020403" pitchFamily="18" charset="0"/>
                <a:cs typeface="Arabic Typesetting" pitchFamily="66" charset="-78"/>
              </a:rPr>
              <a:t>	</a:t>
            </a:r>
            <a:r>
              <a:rPr lang="en-US" sz="2200" dirty="0">
                <a:latin typeface="Adobe Caslon Pro" panose="0205050205050A020403" pitchFamily="18" charset="0"/>
                <a:cs typeface="Arabic Typesetting" pitchFamily="66" charset="-78"/>
              </a:rPr>
              <a:t>Windows 10 </a:t>
            </a:r>
            <a:r>
              <a:rPr lang="en-US" sz="2200" dirty="0" err="1">
                <a:latin typeface="Adobe Caslon Pro" panose="0205050205050A020403" pitchFamily="18" charset="0"/>
                <a:cs typeface="Arabic Typesetting" pitchFamily="66" charset="-78"/>
              </a:rPr>
              <a:t>dilengkapi</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dengan</a:t>
            </a:r>
            <a:r>
              <a:rPr lang="en-US" sz="2200" dirty="0">
                <a:latin typeface="Adobe Caslon Pro" panose="0205050205050A020403" pitchFamily="18" charset="0"/>
                <a:cs typeface="Arabic Typesetting" pitchFamily="66" charset="-78"/>
              </a:rPr>
              <a:t> windows store yang </a:t>
            </a:r>
            <a:r>
              <a:rPr lang="en-US" sz="2200" dirty="0" err="1">
                <a:latin typeface="Adobe Caslon Pro" panose="0205050205050A020403" pitchFamily="18" charset="0"/>
                <a:cs typeface="Arabic Typesetting" pitchFamily="66" charset="-78"/>
              </a:rPr>
              <a:t>berisi</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berbagai</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aplikasi</a:t>
            </a:r>
            <a:r>
              <a:rPr lang="en-US" sz="2200" dirty="0">
                <a:latin typeface="Adobe Caslon Pro" panose="0205050205050A020403" pitchFamily="18" charset="0"/>
                <a:cs typeface="Arabic Typesetting" pitchFamily="66" charset="-78"/>
              </a:rPr>
              <a:t> </a:t>
            </a:r>
            <a:r>
              <a:rPr lang="en-US" sz="2200" dirty="0" smtClean="0">
                <a:latin typeface="Adobe Caslon Pro" panose="0205050205050A020403" pitchFamily="18" charset="0"/>
                <a:cs typeface="Arabic Typesetting" pitchFamily="66" charset="-78"/>
              </a:rPr>
              <a:t>UWP.</a:t>
            </a:r>
            <a:endParaRPr lang="id-ID" sz="2200" dirty="0" smtClean="0">
              <a:latin typeface="Adobe Caslon Pro" panose="0205050205050A020403" pitchFamily="18" charset="0"/>
              <a:cs typeface="Arabic Typesetting" pitchFamily="66" charset="-78"/>
            </a:endParaRPr>
          </a:p>
          <a:p>
            <a:pPr marL="457200" indent="-457200" algn="just">
              <a:buClr>
                <a:schemeClr val="tx1"/>
              </a:buClr>
              <a:buFont typeface="+mj-lt"/>
              <a:buAutoNum type="arabicParenR" startAt="8"/>
            </a:pPr>
            <a:r>
              <a:rPr lang="en-US" sz="2400" dirty="0" err="1" smtClean="0">
                <a:latin typeface="Adobe Caslon Pro" panose="0205050205050A020403" pitchFamily="18" charset="0"/>
                <a:cs typeface="Arabic Typesetting" pitchFamily="66" charset="-78"/>
              </a:rPr>
              <a:t>Mendukung</a:t>
            </a:r>
            <a:r>
              <a:rPr lang="en-US" sz="2400" dirty="0" smtClean="0">
                <a:latin typeface="Adobe Caslon Pro" panose="0205050205050A020403" pitchFamily="18" charset="0"/>
                <a:cs typeface="Arabic Typesetting" pitchFamily="66" charset="-78"/>
              </a:rPr>
              <a:t> </a:t>
            </a:r>
            <a:r>
              <a:rPr lang="en-US" sz="2400" dirty="0" err="1">
                <a:latin typeface="Adobe Caslon Pro" panose="0205050205050A020403" pitchFamily="18" charset="0"/>
                <a:cs typeface="Arabic Typesetting" pitchFamily="66" charset="-78"/>
              </a:rPr>
              <a:t>Berbagai</a:t>
            </a:r>
            <a:r>
              <a:rPr lang="en-US" sz="2400" dirty="0">
                <a:latin typeface="Adobe Caslon Pro" panose="0205050205050A020403" pitchFamily="18" charset="0"/>
                <a:cs typeface="Arabic Typesetting" pitchFamily="66" charset="-78"/>
              </a:rPr>
              <a:t> Device </a:t>
            </a:r>
            <a:r>
              <a:rPr lang="en-US" sz="2400" dirty="0" err="1">
                <a:latin typeface="Adobe Caslon Pro" panose="0205050205050A020403" pitchFamily="18" charset="0"/>
                <a:cs typeface="Arabic Typesetting" pitchFamily="66" charset="-78"/>
              </a:rPr>
              <a:t>dengan</a:t>
            </a:r>
            <a:r>
              <a:rPr lang="en-US" sz="2400" dirty="0">
                <a:latin typeface="Adobe Caslon Pro" panose="0205050205050A020403" pitchFamily="18" charset="0"/>
                <a:cs typeface="Arabic Typesetting" pitchFamily="66" charset="-78"/>
              </a:rPr>
              <a:t> </a:t>
            </a:r>
            <a:r>
              <a:rPr lang="en-US" sz="2400" dirty="0" err="1">
                <a:latin typeface="Adobe Caslon Pro" panose="0205050205050A020403" pitchFamily="18" charset="0"/>
                <a:cs typeface="Arabic Typesetting" pitchFamily="66" charset="-78"/>
              </a:rPr>
              <a:t>Berbagai</a:t>
            </a:r>
            <a:r>
              <a:rPr lang="en-US" sz="2400" dirty="0">
                <a:latin typeface="Adobe Caslon Pro" panose="0205050205050A020403" pitchFamily="18" charset="0"/>
                <a:cs typeface="Arabic Typesetting" pitchFamily="66" charset="-78"/>
              </a:rPr>
              <a:t> </a:t>
            </a:r>
            <a:r>
              <a:rPr lang="en-US" sz="2400" dirty="0" err="1">
                <a:latin typeface="Adobe Caslon Pro" panose="0205050205050A020403" pitchFamily="18" charset="0"/>
                <a:cs typeface="Arabic Typesetting" pitchFamily="66" charset="-78"/>
              </a:rPr>
              <a:t>Ukuran</a:t>
            </a:r>
            <a:r>
              <a:rPr lang="en-US" sz="2400" dirty="0">
                <a:latin typeface="Adobe Caslon Pro" panose="0205050205050A020403" pitchFamily="18" charset="0"/>
                <a:cs typeface="Arabic Typesetting" pitchFamily="66" charset="-78"/>
              </a:rPr>
              <a:t> </a:t>
            </a:r>
            <a:r>
              <a:rPr lang="en-US" sz="2400" dirty="0" err="1">
                <a:latin typeface="Adobe Caslon Pro" panose="0205050205050A020403" pitchFamily="18" charset="0"/>
                <a:cs typeface="Arabic Typesetting" pitchFamily="66" charset="-78"/>
              </a:rPr>
              <a:t>Layar</a:t>
            </a:r>
            <a:endParaRPr lang="en-US" sz="2400" dirty="0">
              <a:latin typeface="Adobe Caslon Pro" panose="0205050205050A020403" pitchFamily="18" charset="0"/>
              <a:cs typeface="Arabic Typesetting" pitchFamily="66" charset="-78"/>
            </a:endParaRPr>
          </a:p>
          <a:p>
            <a:pPr lvl="1" algn="just">
              <a:buNone/>
            </a:pPr>
            <a:r>
              <a:rPr lang="en-US" sz="2200" dirty="0" smtClean="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Tidak</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peduli</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apa</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tipe</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perangkat</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kamu</a:t>
            </a:r>
            <a:r>
              <a:rPr lang="en-US" sz="2200" dirty="0">
                <a:latin typeface="Adobe Caslon Pro" panose="0205050205050A020403" pitchFamily="18" charset="0"/>
                <a:cs typeface="Arabic Typesetting" pitchFamily="66" charset="-78"/>
              </a:rPr>
              <a:t> (tablet, laptop, desktop) </a:t>
            </a:r>
            <a:r>
              <a:rPr lang="en-US" sz="2200" dirty="0" err="1">
                <a:latin typeface="Adobe Caslon Pro" panose="0205050205050A020403" pitchFamily="18" charset="0"/>
                <a:cs typeface="Arabic Typesetting" pitchFamily="66" charset="-78"/>
              </a:rPr>
              <a:t>dan</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berapa</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ukuran</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layarnya</a:t>
            </a:r>
            <a:r>
              <a:rPr lang="en-US" sz="2200" dirty="0">
                <a:latin typeface="Adobe Caslon Pro" panose="0205050205050A020403" pitchFamily="18" charset="0"/>
                <a:cs typeface="Arabic Typesetting" pitchFamily="66" charset="-78"/>
              </a:rPr>
              <a:t>, windows 10 </a:t>
            </a:r>
            <a:r>
              <a:rPr lang="en-US" sz="2200" dirty="0" err="1">
                <a:latin typeface="Adobe Caslon Pro" panose="0205050205050A020403" pitchFamily="18" charset="0"/>
                <a:cs typeface="Arabic Typesetting" pitchFamily="66" charset="-78"/>
              </a:rPr>
              <a:t>besera</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mayoritas</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aplikasi</a:t>
            </a:r>
            <a:r>
              <a:rPr lang="en-US" sz="2200" dirty="0">
                <a:latin typeface="Adobe Caslon Pro" panose="0205050205050A020403" pitchFamily="18" charset="0"/>
                <a:cs typeface="Arabic Typesetting" pitchFamily="66" charset="-78"/>
              </a:rPr>
              <a:t> UWP </a:t>
            </a:r>
            <a:r>
              <a:rPr lang="en-US" sz="2200" dirty="0" err="1">
                <a:latin typeface="Adobe Caslon Pro" panose="0205050205050A020403" pitchFamily="18" charset="0"/>
                <a:cs typeface="Arabic Typesetting" pitchFamily="66" charset="-78"/>
              </a:rPr>
              <a:t>bisa</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dijalankan</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dengan</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sangat</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baik</a:t>
            </a:r>
            <a:r>
              <a:rPr lang="en-US" sz="2200" dirty="0">
                <a:latin typeface="Adobe Caslon Pro" panose="0205050205050A020403" pitchFamily="18" charset="0"/>
                <a:cs typeface="Arabic Typesetting" pitchFamily="66" charset="-78"/>
              </a:rPr>
              <a:t>.</a:t>
            </a:r>
          </a:p>
          <a:p>
            <a:pPr algn="just">
              <a:buNone/>
            </a:pPr>
            <a:endParaRPr lang="en-US" sz="2400" dirty="0">
              <a:latin typeface="Adobe Caslon Pro" panose="0205050205050A020403" pitchFamily="18" charset="0"/>
              <a:cs typeface="Arabic Typesetting" pitchFamily="66" charset="-78"/>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to="" calcmode="lin" valueType="num">
                                      <p:cBhvr>
                                        <p:cTn id="10" dur="1" fill="hold"/>
                                        <p:tgtEl>
                                          <p:spTgt spid="3">
                                            <p:txEl>
                                              <p:pRg st="1" end="1"/>
                                            </p:txEl>
                                          </p:spTgt>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to="" calcmode="lin" valueType="num">
                                      <p:cBhvr>
                                        <p:cTn id="15" dur="1" fill="hold"/>
                                        <p:tgtEl>
                                          <p:spTgt spid="3">
                                            <p:txEl>
                                              <p:pRg st="2" end="2"/>
                                            </p:txEl>
                                          </p:spTgt>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to="" calcmode="lin" valueType="num">
                                      <p:cBhvr>
                                        <p:cTn id="18" dur="1" fill="hold"/>
                                        <p:tgtEl>
                                          <p:spTgt spid="3">
                                            <p:txEl>
                                              <p:pRg st="3" end="3"/>
                                            </p:txEl>
                                          </p:spTgt>
                                        </p:tgtEl>
                                        <p:attrNameLst>
                                          <p:attrName/>
                                        </p:attrNameLst>
                                      </p:cBhvr>
                                    </p:anim>
                                  </p:childTnLst>
                                </p:cTn>
                              </p:par>
                            </p:childTnLst>
                          </p:cTn>
                        </p:par>
                      </p:childTnLst>
                    </p:cTn>
                  </p:par>
                  <p:par>
                    <p:cTn id="19" fill="hold">
                      <p:stCondLst>
                        <p:cond delay="indefinite"/>
                      </p:stCondLst>
                      <p:childTnLst>
                        <p:par>
                          <p:cTn id="20" fill="hold">
                            <p:stCondLst>
                              <p:cond delay="0"/>
                            </p:stCondLst>
                            <p:childTnLst>
                              <p:par>
                                <p:cTn id="21" presetID="24"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to="" calcmode="lin" valueType="num">
                                      <p:cBhvr>
                                        <p:cTn id="23" dur="1" fill="hold"/>
                                        <p:tgtEl>
                                          <p:spTgt spid="3">
                                            <p:txEl>
                                              <p:pRg st="4" end="4"/>
                                            </p:txEl>
                                          </p:spTgt>
                                        </p:tgtEl>
                                        <p:attrNameLst>
                                          <p:attrName/>
                                        </p:attrNameLst>
                                      </p:cBhvr>
                                    </p:anim>
                                  </p:childTnLst>
                                </p:cTn>
                              </p:par>
                              <p:par>
                                <p:cTn id="24" presetID="24"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to="" calcmode="lin" valueType="num">
                                      <p:cBhvr>
                                        <p:cTn id="26" dur="1" fill="hold"/>
                                        <p:tgtEl>
                                          <p:spTgt spid="3">
                                            <p:txEl>
                                              <p:pRg st="5" end="5"/>
                                            </p:txEl>
                                          </p:spTgt>
                                        </p:tgtEl>
                                        <p:attrNameLst>
                                          <p:attrName/>
                                        </p:attrNameLst>
                                      </p:cBhvr>
                                    </p:anim>
                                  </p:childTnLst>
                                </p:cTn>
                              </p:par>
                            </p:childTnLst>
                          </p:cTn>
                        </p:par>
                      </p:childTnLst>
                    </p:cTn>
                  </p:par>
                  <p:par>
                    <p:cTn id="27" fill="hold">
                      <p:stCondLst>
                        <p:cond delay="indefinite"/>
                      </p:stCondLst>
                      <p:childTnLst>
                        <p:par>
                          <p:cTn id="28" fill="hold">
                            <p:stCondLst>
                              <p:cond delay="0"/>
                            </p:stCondLst>
                            <p:childTnLst>
                              <p:par>
                                <p:cTn id="29" presetID="24"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to="" calcmode="lin" valueType="num">
                                      <p:cBhvr>
                                        <p:cTn id="31" dur="1" fill="hold"/>
                                        <p:tgtEl>
                                          <p:spTgt spid="3">
                                            <p:txEl>
                                              <p:pRg st="6" end="6"/>
                                            </p:txEl>
                                          </p:spTgt>
                                        </p:tgtEl>
                                        <p:attrNameLst>
                                          <p:attrName/>
                                        </p:attrNameLst>
                                      </p:cBhvr>
                                    </p:anim>
                                  </p:childTnLst>
                                </p:cTn>
                              </p:par>
                              <p:par>
                                <p:cTn id="32" presetID="24"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 to="" calcmode="lin" valueType="num">
                                      <p:cBhvr>
                                        <p:cTn id="34" dur="1" fill="hold"/>
                                        <p:tgtEl>
                                          <p:spTgt spid="3">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rmAutofit/>
          </a:bodyPr>
          <a:lstStyle/>
          <a:p>
            <a:pPr lvl="0" algn="just">
              <a:buNone/>
            </a:pPr>
            <a:r>
              <a:rPr lang="en-US" sz="2400" dirty="0" smtClean="0">
                <a:latin typeface="Adobe Caslon Pro" panose="0205050205050A020403" pitchFamily="18" charset="0"/>
                <a:cs typeface="Arabic Typesetting" pitchFamily="66" charset="-78"/>
              </a:rPr>
              <a:t>9)</a:t>
            </a:r>
            <a:r>
              <a:rPr lang="id-ID" sz="2400" dirty="0" smtClean="0">
                <a:latin typeface="Adobe Caslon Pro" panose="0205050205050A020403" pitchFamily="18" charset="0"/>
                <a:cs typeface="Arabic Typesetting" pitchFamily="66" charset="-78"/>
              </a:rPr>
              <a:t> </a:t>
            </a:r>
            <a:r>
              <a:rPr lang="en-US" sz="2400" dirty="0" err="1" smtClean="0">
                <a:latin typeface="Adobe Caslon Pro" panose="0205050205050A020403" pitchFamily="18" charset="0"/>
                <a:cs typeface="Arabic Typesetting" pitchFamily="66" charset="-78"/>
              </a:rPr>
              <a:t>Dukungan</a:t>
            </a:r>
            <a:r>
              <a:rPr lang="en-US" sz="2400" dirty="0" smtClean="0">
                <a:latin typeface="Adobe Caslon Pro" panose="0205050205050A020403" pitchFamily="18" charset="0"/>
                <a:cs typeface="Arabic Typesetting" pitchFamily="66" charset="-78"/>
              </a:rPr>
              <a:t> </a:t>
            </a:r>
            <a:r>
              <a:rPr lang="en-US" sz="2400" dirty="0">
                <a:latin typeface="Adobe Caslon Pro" panose="0205050205050A020403" pitchFamily="18" charset="0"/>
                <a:cs typeface="Arabic Typesetting" pitchFamily="66" charset="-78"/>
              </a:rPr>
              <a:t>Touchscreen </a:t>
            </a:r>
            <a:r>
              <a:rPr lang="en-US" sz="2400" dirty="0" err="1">
                <a:latin typeface="Adobe Caslon Pro" panose="0205050205050A020403" pitchFamily="18" charset="0"/>
                <a:cs typeface="Arabic Typesetting" pitchFamily="66" charset="-78"/>
              </a:rPr>
              <a:t>Maksimal</a:t>
            </a:r>
            <a:endParaRPr lang="en-US" sz="2400" dirty="0">
              <a:latin typeface="Adobe Caslon Pro" panose="0205050205050A020403" pitchFamily="18" charset="0"/>
              <a:cs typeface="Arabic Typesetting" pitchFamily="66" charset="-78"/>
            </a:endParaRPr>
          </a:p>
          <a:p>
            <a:pPr lvl="1" algn="just">
              <a:buNone/>
            </a:pPr>
            <a:r>
              <a:rPr lang="en-US" dirty="0" smtClean="0">
                <a:latin typeface="Adobe Caslon Pro" panose="0205050205050A020403" pitchFamily="18" charset="0"/>
                <a:cs typeface="Arabic Typesetting" pitchFamily="66" charset="-78"/>
              </a:rPr>
              <a:t>	</a:t>
            </a:r>
            <a:r>
              <a:rPr lang="en-US" dirty="0">
                <a:latin typeface="Adobe Caslon Pro" panose="0205050205050A020403" pitchFamily="18" charset="0"/>
                <a:cs typeface="Arabic Typesetting" pitchFamily="66" charset="-78"/>
              </a:rPr>
              <a:t>windows 10 </a:t>
            </a:r>
            <a:r>
              <a:rPr lang="en-US" dirty="0" err="1">
                <a:latin typeface="Adobe Caslon Pro" panose="0205050205050A020403" pitchFamily="18" charset="0"/>
                <a:cs typeface="Arabic Typesetting" pitchFamily="66" charset="-78"/>
              </a:rPr>
              <a:t>punya</a:t>
            </a:r>
            <a:r>
              <a:rPr lang="en-US" dirty="0">
                <a:latin typeface="Adobe Caslon Pro" panose="0205050205050A020403" pitchFamily="18" charset="0"/>
                <a:cs typeface="Arabic Typesetting" pitchFamily="66" charset="-78"/>
              </a:rPr>
              <a:t> </a:t>
            </a:r>
            <a:r>
              <a:rPr lang="en-US" dirty="0" err="1">
                <a:latin typeface="Adobe Caslon Pro" panose="0205050205050A020403" pitchFamily="18" charset="0"/>
                <a:cs typeface="Arabic Typesetting" pitchFamily="66" charset="-78"/>
              </a:rPr>
              <a:t>dukungan</a:t>
            </a:r>
            <a:r>
              <a:rPr lang="en-US" dirty="0">
                <a:latin typeface="Adobe Caslon Pro" panose="0205050205050A020403" pitchFamily="18" charset="0"/>
                <a:cs typeface="Arabic Typesetting" pitchFamily="66" charset="-78"/>
              </a:rPr>
              <a:t> </a:t>
            </a:r>
            <a:r>
              <a:rPr lang="en-US" dirty="0" err="1">
                <a:latin typeface="Adobe Caslon Pro" panose="0205050205050A020403" pitchFamily="18" charset="0"/>
                <a:cs typeface="Arabic Typesetting" pitchFamily="66" charset="-78"/>
              </a:rPr>
              <a:t>penuh</a:t>
            </a:r>
            <a:r>
              <a:rPr lang="en-US" dirty="0">
                <a:latin typeface="Adobe Caslon Pro" panose="0205050205050A020403" pitchFamily="18" charset="0"/>
                <a:cs typeface="Arabic Typesetting" pitchFamily="66" charset="-78"/>
              </a:rPr>
              <a:t> </a:t>
            </a:r>
            <a:r>
              <a:rPr lang="en-US" dirty="0" err="1">
                <a:latin typeface="Adobe Caslon Pro" panose="0205050205050A020403" pitchFamily="18" charset="0"/>
                <a:cs typeface="Arabic Typesetting" pitchFamily="66" charset="-78"/>
              </a:rPr>
              <a:t>terhadap</a:t>
            </a:r>
            <a:r>
              <a:rPr lang="en-US" dirty="0">
                <a:latin typeface="Adobe Caslon Pro" panose="0205050205050A020403" pitchFamily="18" charset="0"/>
                <a:cs typeface="Arabic Typesetting" pitchFamily="66" charset="-78"/>
              </a:rPr>
              <a:t> </a:t>
            </a:r>
            <a:r>
              <a:rPr lang="en-US" dirty="0" err="1">
                <a:latin typeface="Adobe Caslon Pro" panose="0205050205050A020403" pitchFamily="18" charset="0"/>
                <a:cs typeface="Arabic Typesetting" pitchFamily="66" charset="-78"/>
              </a:rPr>
              <a:t>perangkat</a:t>
            </a:r>
            <a:r>
              <a:rPr lang="en-US" dirty="0">
                <a:latin typeface="Adobe Caslon Pro" panose="0205050205050A020403" pitchFamily="18" charset="0"/>
                <a:cs typeface="Arabic Typesetting" pitchFamily="66" charset="-78"/>
              </a:rPr>
              <a:t> </a:t>
            </a:r>
            <a:r>
              <a:rPr lang="en-US" dirty="0" err="1">
                <a:latin typeface="Adobe Caslon Pro" panose="0205050205050A020403" pitchFamily="18" charset="0"/>
                <a:cs typeface="Arabic Typesetting" pitchFamily="66" charset="-78"/>
              </a:rPr>
              <a:t>touchscreen</a:t>
            </a:r>
            <a:r>
              <a:rPr lang="en-US" dirty="0">
                <a:latin typeface="Adobe Caslon Pro" panose="0205050205050A020403" pitchFamily="18" charset="0"/>
                <a:cs typeface="Arabic Typesetting" pitchFamily="66" charset="-78"/>
              </a:rPr>
              <a:t> </a:t>
            </a:r>
            <a:r>
              <a:rPr lang="en-US" dirty="0" err="1">
                <a:latin typeface="Adobe Caslon Pro" panose="0205050205050A020403" pitchFamily="18" charset="0"/>
                <a:cs typeface="Arabic Typesetting" pitchFamily="66" charset="-78"/>
              </a:rPr>
              <a:t>terbaru</a:t>
            </a:r>
            <a:r>
              <a:rPr lang="en-US" dirty="0">
                <a:latin typeface="Adobe Caslon Pro" panose="0205050205050A020403" pitchFamily="18" charset="0"/>
                <a:cs typeface="Arabic Typesetting" pitchFamily="66" charset="-78"/>
              </a:rPr>
              <a:t>, </a:t>
            </a:r>
            <a:r>
              <a:rPr lang="en-US" dirty="0" err="1" smtClean="0">
                <a:latin typeface="Adobe Caslon Pro" panose="0205050205050A020403" pitchFamily="18" charset="0"/>
                <a:cs typeface="Arabic Typesetting" pitchFamily="66" charset="-78"/>
              </a:rPr>
              <a:t>baik</a:t>
            </a:r>
            <a:r>
              <a:rPr lang="en-US" dirty="0" smtClean="0">
                <a:latin typeface="Adobe Caslon Pro" panose="0205050205050A020403" pitchFamily="18" charset="0"/>
                <a:cs typeface="Arabic Typesetting" pitchFamily="66" charset="-78"/>
              </a:rPr>
              <a:t> tablet</a:t>
            </a:r>
            <a:r>
              <a:rPr lang="en-US" dirty="0">
                <a:latin typeface="Adobe Caslon Pro" panose="0205050205050A020403" pitchFamily="18" charset="0"/>
                <a:cs typeface="Arabic Typesetting" pitchFamily="66" charset="-78"/>
              </a:rPr>
              <a:t>, laptop, </a:t>
            </a:r>
            <a:r>
              <a:rPr lang="en-US" dirty="0" err="1">
                <a:latin typeface="Adobe Caslon Pro" panose="0205050205050A020403" pitchFamily="18" charset="0"/>
                <a:cs typeface="Arabic Typesetting" pitchFamily="66" charset="-78"/>
              </a:rPr>
              <a:t>ataupun</a:t>
            </a:r>
            <a:r>
              <a:rPr lang="en-US" dirty="0">
                <a:latin typeface="Adobe Caslon Pro" panose="0205050205050A020403" pitchFamily="18" charset="0"/>
                <a:cs typeface="Arabic Typesetting" pitchFamily="66" charset="-78"/>
              </a:rPr>
              <a:t> hybrid</a:t>
            </a:r>
            <a:r>
              <a:rPr lang="en-US" dirty="0" smtClean="0">
                <a:latin typeface="Adobe Caslon Pro" panose="0205050205050A020403" pitchFamily="18" charset="0"/>
                <a:cs typeface="Arabic Typesetting" pitchFamily="66" charset="-78"/>
              </a:rPr>
              <a:t>.</a:t>
            </a:r>
          </a:p>
          <a:p>
            <a:pPr lvl="0" algn="just">
              <a:buNone/>
            </a:pPr>
            <a:r>
              <a:rPr lang="en-US" sz="2400" dirty="0" smtClean="0">
                <a:latin typeface="Adobe Caslon Pro" panose="0205050205050A020403" pitchFamily="18" charset="0"/>
                <a:cs typeface="Arabic Typesetting" pitchFamily="66" charset="-78"/>
              </a:rPr>
              <a:t>10)</a:t>
            </a:r>
            <a:r>
              <a:rPr lang="id-ID" sz="2400" dirty="0" smtClean="0">
                <a:latin typeface="Adobe Caslon Pro" panose="0205050205050A020403" pitchFamily="18" charset="0"/>
                <a:cs typeface="Arabic Typesetting" pitchFamily="66" charset="-78"/>
              </a:rPr>
              <a:t> </a:t>
            </a:r>
            <a:r>
              <a:rPr lang="en-US" sz="2400" dirty="0" smtClean="0">
                <a:latin typeface="Adobe Caslon Pro" panose="0205050205050A020403" pitchFamily="18" charset="0"/>
                <a:cs typeface="Arabic Typesetting" pitchFamily="66" charset="-78"/>
              </a:rPr>
              <a:t>Tablet </a:t>
            </a:r>
            <a:r>
              <a:rPr lang="en-US" sz="2400" dirty="0">
                <a:latin typeface="Adobe Caslon Pro" panose="0205050205050A020403" pitchFamily="18" charset="0"/>
                <a:cs typeface="Arabic Typesetting" pitchFamily="66" charset="-78"/>
              </a:rPr>
              <a:t>Mode</a:t>
            </a:r>
          </a:p>
          <a:p>
            <a:pPr lvl="1" algn="just">
              <a:buNone/>
            </a:pPr>
            <a:r>
              <a:rPr lang="en-US" dirty="0" smtClean="0">
                <a:latin typeface="Adobe Caslon Pro" panose="0205050205050A020403" pitchFamily="18" charset="0"/>
                <a:cs typeface="Arabic Typesetting" pitchFamily="66" charset="-78"/>
              </a:rPr>
              <a:t>	</a:t>
            </a:r>
            <a:r>
              <a:rPr lang="en-US" dirty="0">
                <a:latin typeface="Adobe Caslon Pro" panose="0205050205050A020403" pitchFamily="18" charset="0"/>
                <a:cs typeface="Arabic Typesetting" pitchFamily="66" charset="-78"/>
              </a:rPr>
              <a:t>Windows 10 </a:t>
            </a:r>
            <a:r>
              <a:rPr lang="en-US" dirty="0" err="1">
                <a:latin typeface="Adobe Caslon Pro" panose="0205050205050A020403" pitchFamily="18" charset="0"/>
                <a:cs typeface="Arabic Typesetting" pitchFamily="66" charset="-78"/>
              </a:rPr>
              <a:t>hadir</a:t>
            </a:r>
            <a:r>
              <a:rPr lang="en-US" dirty="0">
                <a:latin typeface="Adobe Caslon Pro" panose="0205050205050A020403" pitchFamily="18" charset="0"/>
                <a:cs typeface="Arabic Typesetting" pitchFamily="66" charset="-78"/>
              </a:rPr>
              <a:t> </a:t>
            </a:r>
            <a:r>
              <a:rPr lang="en-US" dirty="0" err="1">
                <a:latin typeface="Adobe Caslon Pro" panose="0205050205050A020403" pitchFamily="18" charset="0"/>
                <a:cs typeface="Arabic Typesetting" pitchFamily="66" charset="-78"/>
              </a:rPr>
              <a:t>dengan</a:t>
            </a:r>
            <a:r>
              <a:rPr lang="en-US" dirty="0">
                <a:latin typeface="Adobe Caslon Pro" panose="0205050205050A020403" pitchFamily="18" charset="0"/>
                <a:cs typeface="Arabic Typesetting" pitchFamily="66" charset="-78"/>
              </a:rPr>
              <a:t> tablet mode yang </a:t>
            </a:r>
            <a:r>
              <a:rPr lang="en-US" dirty="0" err="1">
                <a:latin typeface="Adobe Caslon Pro" panose="0205050205050A020403" pitchFamily="18" charset="0"/>
                <a:cs typeface="Arabic Typesetting" pitchFamily="66" charset="-78"/>
              </a:rPr>
              <a:t>membuat</a:t>
            </a:r>
            <a:r>
              <a:rPr lang="en-US" dirty="0">
                <a:latin typeface="Adobe Caslon Pro" panose="0205050205050A020403" pitchFamily="18" charset="0"/>
                <a:cs typeface="Arabic Typesetting" pitchFamily="66" charset="-78"/>
              </a:rPr>
              <a:t> </a:t>
            </a:r>
            <a:r>
              <a:rPr lang="en-US" dirty="0" err="1">
                <a:latin typeface="Adobe Caslon Pro" panose="0205050205050A020403" pitchFamily="18" charset="0"/>
                <a:cs typeface="Arabic Typesetting" pitchFamily="66" charset="-78"/>
              </a:rPr>
              <a:t>kamu</a:t>
            </a:r>
            <a:r>
              <a:rPr lang="en-US" dirty="0">
                <a:latin typeface="Adobe Caslon Pro" panose="0205050205050A020403" pitchFamily="18" charset="0"/>
                <a:cs typeface="Arabic Typesetting" pitchFamily="66" charset="-78"/>
              </a:rPr>
              <a:t> </a:t>
            </a:r>
            <a:r>
              <a:rPr lang="en-US" dirty="0" err="1">
                <a:latin typeface="Adobe Caslon Pro" panose="0205050205050A020403" pitchFamily="18" charset="0"/>
                <a:cs typeface="Arabic Typesetting" pitchFamily="66" charset="-78"/>
              </a:rPr>
              <a:t>bisa</a:t>
            </a:r>
            <a:r>
              <a:rPr lang="en-US" dirty="0">
                <a:latin typeface="Adobe Caslon Pro" panose="0205050205050A020403" pitchFamily="18" charset="0"/>
                <a:cs typeface="Arabic Typesetting" pitchFamily="66" charset="-78"/>
              </a:rPr>
              <a:t> </a:t>
            </a:r>
            <a:r>
              <a:rPr lang="en-US" dirty="0" err="1">
                <a:latin typeface="Adobe Caslon Pro" panose="0205050205050A020403" pitchFamily="18" charset="0"/>
                <a:cs typeface="Arabic Typesetting" pitchFamily="66" charset="-78"/>
              </a:rPr>
              <a:t>menggunakannya</a:t>
            </a:r>
            <a:r>
              <a:rPr lang="en-US" dirty="0">
                <a:latin typeface="Adobe Caslon Pro" panose="0205050205050A020403" pitchFamily="18" charset="0"/>
                <a:cs typeface="Arabic Typesetting" pitchFamily="66" charset="-78"/>
              </a:rPr>
              <a:t> </a:t>
            </a:r>
            <a:r>
              <a:rPr lang="en-US" dirty="0" err="1">
                <a:latin typeface="Adobe Caslon Pro" panose="0205050205050A020403" pitchFamily="18" charset="0"/>
                <a:cs typeface="Arabic Typesetting" pitchFamily="66" charset="-78"/>
              </a:rPr>
              <a:t>secara</a:t>
            </a:r>
            <a:r>
              <a:rPr lang="en-US" dirty="0">
                <a:latin typeface="Adobe Caslon Pro" panose="0205050205050A020403" pitchFamily="18" charset="0"/>
                <a:cs typeface="Arabic Typesetting" pitchFamily="66" charset="-78"/>
              </a:rPr>
              <a:t> optimal </a:t>
            </a:r>
            <a:r>
              <a:rPr lang="en-US" dirty="0" err="1">
                <a:latin typeface="Adobe Caslon Pro" panose="0205050205050A020403" pitchFamily="18" charset="0"/>
                <a:cs typeface="Arabic Typesetting" pitchFamily="66" charset="-78"/>
              </a:rPr>
              <a:t>diperangkat</a:t>
            </a:r>
            <a:r>
              <a:rPr lang="en-US" dirty="0">
                <a:latin typeface="Adobe Caslon Pro" panose="0205050205050A020403" pitchFamily="18" charset="0"/>
                <a:cs typeface="Arabic Typesetting" pitchFamily="66" charset="-78"/>
              </a:rPr>
              <a:t> </a:t>
            </a:r>
            <a:r>
              <a:rPr lang="en-US" dirty="0" err="1">
                <a:latin typeface="Adobe Caslon Pro" panose="0205050205050A020403" pitchFamily="18" charset="0"/>
                <a:cs typeface="Arabic Typesetting" pitchFamily="66" charset="-78"/>
              </a:rPr>
              <a:t>touchscreen</a:t>
            </a:r>
            <a:r>
              <a:rPr lang="en-US" dirty="0">
                <a:latin typeface="Adobe Caslon Pro" panose="0205050205050A020403" pitchFamily="18" charset="0"/>
                <a:cs typeface="Arabic Typesetting" pitchFamily="66" charset="-78"/>
              </a:rPr>
              <a:t> </a:t>
            </a:r>
            <a:r>
              <a:rPr lang="en-US" dirty="0" err="1">
                <a:latin typeface="Adobe Caslon Pro" panose="0205050205050A020403" pitchFamily="18" charset="0"/>
                <a:cs typeface="Arabic Typesetting" pitchFamily="66" charset="-78"/>
              </a:rPr>
              <a:t>dengan</a:t>
            </a:r>
            <a:r>
              <a:rPr lang="en-US" dirty="0">
                <a:latin typeface="Adobe Caslon Pro" panose="0205050205050A020403" pitchFamily="18" charset="0"/>
                <a:cs typeface="Arabic Typesetting" pitchFamily="66" charset="-78"/>
              </a:rPr>
              <a:t> </a:t>
            </a:r>
            <a:r>
              <a:rPr lang="en-US" dirty="0" err="1">
                <a:latin typeface="Adobe Caslon Pro" panose="0205050205050A020403" pitchFamily="18" charset="0"/>
                <a:cs typeface="Arabic Typesetting" pitchFamily="66" charset="-78"/>
              </a:rPr>
              <a:t>layar</a:t>
            </a:r>
            <a:r>
              <a:rPr lang="en-US" dirty="0">
                <a:latin typeface="Adobe Caslon Pro" panose="0205050205050A020403" pitchFamily="18" charset="0"/>
                <a:cs typeface="Arabic Typesetting" pitchFamily="66" charset="-78"/>
              </a:rPr>
              <a:t> yang </a:t>
            </a:r>
            <a:r>
              <a:rPr lang="en-US" dirty="0" err="1">
                <a:latin typeface="Adobe Caslon Pro" panose="0205050205050A020403" pitchFamily="18" charset="0"/>
                <a:cs typeface="Arabic Typesetting" pitchFamily="66" charset="-78"/>
              </a:rPr>
              <a:t>bahkan</a:t>
            </a:r>
            <a:r>
              <a:rPr lang="en-US" dirty="0">
                <a:latin typeface="Adobe Caslon Pro" panose="0205050205050A020403" pitchFamily="18" charset="0"/>
                <a:cs typeface="Arabic Typesetting" pitchFamily="66" charset="-78"/>
              </a:rPr>
              <a:t> </a:t>
            </a:r>
            <a:r>
              <a:rPr lang="en-US" dirty="0" err="1">
                <a:latin typeface="Adobe Caslon Pro" panose="0205050205050A020403" pitchFamily="18" charset="0"/>
                <a:cs typeface="Arabic Typesetting" pitchFamily="66" charset="-78"/>
              </a:rPr>
              <a:t>berukuran</a:t>
            </a:r>
            <a:r>
              <a:rPr lang="en-US" dirty="0">
                <a:latin typeface="Adobe Caslon Pro" panose="0205050205050A020403" pitchFamily="18" charset="0"/>
                <a:cs typeface="Arabic Typesetting" pitchFamily="66" charset="-78"/>
              </a:rPr>
              <a:t> </a:t>
            </a:r>
            <a:r>
              <a:rPr lang="en-US" dirty="0" smtClean="0">
                <a:latin typeface="Adobe Caslon Pro" panose="0205050205050A020403" pitchFamily="18" charset="0"/>
                <a:cs typeface="Arabic Typesetting" pitchFamily="66" charset="-78"/>
              </a:rPr>
              <a:t>mini.</a:t>
            </a:r>
          </a:p>
          <a:p>
            <a:pPr lvl="0" algn="just">
              <a:buNone/>
            </a:pPr>
            <a:r>
              <a:rPr lang="en-US" sz="2400" dirty="0" smtClean="0">
                <a:latin typeface="Adobe Caslon Pro" panose="0205050205050A020403" pitchFamily="18" charset="0"/>
                <a:cs typeface="Arabic Typesetting" pitchFamily="66" charset="-78"/>
              </a:rPr>
              <a:t>11)</a:t>
            </a:r>
            <a:r>
              <a:rPr lang="id-ID" sz="2400" dirty="0" smtClean="0">
                <a:latin typeface="Adobe Caslon Pro" panose="0205050205050A020403" pitchFamily="18" charset="0"/>
                <a:cs typeface="Arabic Typesetting" pitchFamily="66" charset="-78"/>
              </a:rPr>
              <a:t> </a:t>
            </a:r>
            <a:r>
              <a:rPr lang="en-US" sz="2400" dirty="0" err="1" smtClean="0">
                <a:latin typeface="Adobe Caslon Pro" panose="0205050205050A020403" pitchFamily="18" charset="0"/>
                <a:cs typeface="Arabic Typesetting" pitchFamily="66" charset="-78"/>
              </a:rPr>
              <a:t>Punya</a:t>
            </a:r>
            <a:r>
              <a:rPr lang="en-US" sz="2400" dirty="0" smtClean="0">
                <a:latin typeface="Adobe Caslon Pro" panose="0205050205050A020403" pitchFamily="18" charset="0"/>
                <a:cs typeface="Arabic Typesetting" pitchFamily="66" charset="-78"/>
              </a:rPr>
              <a:t> </a:t>
            </a:r>
            <a:r>
              <a:rPr lang="en-US" sz="2400" dirty="0" err="1">
                <a:latin typeface="Adobe Caslon Pro" panose="0205050205050A020403" pitchFamily="18" charset="0"/>
                <a:cs typeface="Arabic Typesetting" pitchFamily="66" charset="-78"/>
              </a:rPr>
              <a:t>Fitur</a:t>
            </a:r>
            <a:r>
              <a:rPr lang="en-US" sz="2400" dirty="0">
                <a:latin typeface="Adobe Caslon Pro" panose="0205050205050A020403" pitchFamily="18" charset="0"/>
                <a:cs typeface="Arabic Typesetting" pitchFamily="66" charset="-78"/>
              </a:rPr>
              <a:t> yang </a:t>
            </a:r>
            <a:r>
              <a:rPr lang="en-US" sz="2400" dirty="0" err="1">
                <a:latin typeface="Adobe Caslon Pro" panose="0205050205050A020403" pitchFamily="18" charset="0"/>
                <a:cs typeface="Arabic Typesetting" pitchFamily="66" charset="-78"/>
              </a:rPr>
              <a:t>Tidak</a:t>
            </a:r>
            <a:r>
              <a:rPr lang="en-US" sz="2400" dirty="0">
                <a:latin typeface="Adobe Caslon Pro" panose="0205050205050A020403" pitchFamily="18" charset="0"/>
                <a:cs typeface="Arabic Typesetting" pitchFamily="66" charset="-78"/>
              </a:rPr>
              <a:t> Ada di Windows </a:t>
            </a:r>
            <a:r>
              <a:rPr lang="en-US" sz="2400" dirty="0" err="1">
                <a:latin typeface="Adobe Caslon Pro" panose="0205050205050A020403" pitchFamily="18" charset="0"/>
                <a:cs typeface="Arabic Typesetting" pitchFamily="66" charset="-78"/>
              </a:rPr>
              <a:t>Versi</a:t>
            </a:r>
            <a:r>
              <a:rPr lang="en-US" sz="2400" dirty="0">
                <a:latin typeface="Adobe Caslon Pro" panose="0205050205050A020403" pitchFamily="18" charset="0"/>
                <a:cs typeface="Arabic Typesetting" pitchFamily="66" charset="-78"/>
              </a:rPr>
              <a:t> </a:t>
            </a:r>
            <a:r>
              <a:rPr lang="en-US" sz="2400" dirty="0" err="1">
                <a:latin typeface="Adobe Caslon Pro" panose="0205050205050A020403" pitchFamily="18" charset="0"/>
                <a:cs typeface="Arabic Typesetting" pitchFamily="66" charset="-78"/>
              </a:rPr>
              <a:t>Lainnya</a:t>
            </a:r>
            <a:endParaRPr lang="en-US" sz="2400" dirty="0">
              <a:latin typeface="Adobe Caslon Pro" panose="0205050205050A020403" pitchFamily="18" charset="0"/>
              <a:cs typeface="Arabic Typesetting" pitchFamily="66" charset="-78"/>
            </a:endParaRPr>
          </a:p>
          <a:p>
            <a:pPr lvl="1" algn="just">
              <a:buNone/>
            </a:pPr>
            <a:r>
              <a:rPr lang="en-US" sz="2200" dirty="0" smtClean="0">
                <a:latin typeface="Adobe Caslon Pro" panose="0205050205050A020403" pitchFamily="18" charset="0"/>
                <a:cs typeface="Arabic Typesetting" pitchFamily="66" charset="-78"/>
              </a:rPr>
              <a:t>	</a:t>
            </a:r>
            <a:r>
              <a:rPr lang="en-US" sz="2200" dirty="0">
                <a:latin typeface="Adobe Caslon Pro" panose="0205050205050A020403" pitchFamily="18" charset="0"/>
                <a:cs typeface="Arabic Typesetting" pitchFamily="66" charset="-78"/>
              </a:rPr>
              <a:t>Windows 10 </a:t>
            </a:r>
            <a:r>
              <a:rPr lang="en-US" sz="2200" dirty="0" err="1">
                <a:latin typeface="Adobe Caslon Pro" panose="0205050205050A020403" pitchFamily="18" charset="0"/>
                <a:cs typeface="Arabic Typesetting" pitchFamily="66" charset="-78"/>
              </a:rPr>
              <a:t>punya</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beberapa</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fitur</a:t>
            </a:r>
            <a:r>
              <a:rPr lang="en-US" sz="2200" dirty="0">
                <a:latin typeface="Adobe Caslon Pro" panose="0205050205050A020403" pitchFamily="18" charset="0"/>
                <a:cs typeface="Arabic Typesetting" pitchFamily="66" charset="-78"/>
              </a:rPr>
              <a:t> yang </a:t>
            </a:r>
            <a:r>
              <a:rPr lang="en-US" sz="2200" dirty="0" err="1">
                <a:latin typeface="Adobe Caslon Pro" panose="0205050205050A020403" pitchFamily="18" charset="0"/>
                <a:cs typeface="Arabic Typesetting" pitchFamily="66" charset="-78"/>
              </a:rPr>
              <a:t>tidak</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bisa</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ditemui</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di</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versi</a:t>
            </a:r>
            <a:r>
              <a:rPr lang="en-US" sz="2200" dirty="0">
                <a:latin typeface="Adobe Caslon Pro" panose="0205050205050A020403" pitchFamily="18" charset="0"/>
                <a:cs typeface="Arabic Typesetting" pitchFamily="66" charset="-78"/>
              </a:rPr>
              <a:t> Windows </a:t>
            </a:r>
            <a:r>
              <a:rPr lang="en-US" sz="2200" dirty="0" err="1">
                <a:latin typeface="Adobe Caslon Pro" panose="0205050205050A020403" pitchFamily="18" charset="0"/>
                <a:cs typeface="Arabic Typesetting" pitchFamily="66" charset="-78"/>
              </a:rPr>
              <a:t>sebelumnya</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kecuali</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dengan</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menginstall</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aplikasi</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pihak</a:t>
            </a:r>
            <a:r>
              <a:rPr lang="en-US" sz="2200" dirty="0">
                <a:latin typeface="Adobe Caslon Pro" panose="0205050205050A020403" pitchFamily="18" charset="0"/>
                <a:cs typeface="Arabic Typesetting" pitchFamily="66" charset="-78"/>
              </a:rPr>
              <a:t> </a:t>
            </a:r>
            <a:r>
              <a:rPr lang="en-US" sz="2200" dirty="0" err="1">
                <a:latin typeface="Adobe Caslon Pro" panose="0205050205050A020403" pitchFamily="18" charset="0"/>
                <a:cs typeface="Arabic Typesetting" pitchFamily="66" charset="-78"/>
              </a:rPr>
              <a:t>ketiga</a:t>
            </a:r>
            <a:r>
              <a:rPr lang="en-US" sz="2200" dirty="0">
                <a:latin typeface="Adobe Caslon Pro" panose="0205050205050A020403" pitchFamily="18" charset="0"/>
                <a:cs typeface="Arabic Typesetting" pitchFamily="66" charset="-78"/>
              </a:rPr>
              <a:t>.</a:t>
            </a:r>
          </a:p>
        </p:txBody>
      </p:sp>
    </p:spTree>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to="" calcmode="lin" valueType="num">
                                      <p:cBhvr>
                                        <p:cTn id="10" dur="1" fill="hold"/>
                                        <p:tgtEl>
                                          <p:spTgt spid="3">
                                            <p:txEl>
                                              <p:pRg st="1" end="1"/>
                                            </p:txEl>
                                          </p:spTgt>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to="" calcmode="lin" valueType="num">
                                      <p:cBhvr>
                                        <p:cTn id="15" dur="1" fill="hold"/>
                                        <p:tgtEl>
                                          <p:spTgt spid="3">
                                            <p:txEl>
                                              <p:pRg st="2" end="2"/>
                                            </p:txEl>
                                          </p:spTgt>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to="" calcmode="lin" valueType="num">
                                      <p:cBhvr>
                                        <p:cTn id="18" dur="1" fill="hold"/>
                                        <p:tgtEl>
                                          <p:spTgt spid="3">
                                            <p:txEl>
                                              <p:pRg st="3" end="3"/>
                                            </p:txEl>
                                          </p:spTgt>
                                        </p:tgtEl>
                                        <p:attrNameLst>
                                          <p:attrName/>
                                        </p:attrNameLst>
                                      </p:cBhvr>
                                    </p:anim>
                                  </p:childTnLst>
                                </p:cTn>
                              </p:par>
                            </p:childTnLst>
                          </p:cTn>
                        </p:par>
                      </p:childTnLst>
                    </p:cTn>
                  </p:par>
                  <p:par>
                    <p:cTn id="19" fill="hold">
                      <p:stCondLst>
                        <p:cond delay="indefinite"/>
                      </p:stCondLst>
                      <p:childTnLst>
                        <p:par>
                          <p:cTn id="20" fill="hold">
                            <p:stCondLst>
                              <p:cond delay="0"/>
                            </p:stCondLst>
                            <p:childTnLst>
                              <p:par>
                                <p:cTn id="21" presetID="24"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to="" calcmode="lin" valueType="num">
                                      <p:cBhvr>
                                        <p:cTn id="23" dur="1" fill="hold"/>
                                        <p:tgtEl>
                                          <p:spTgt spid="3">
                                            <p:txEl>
                                              <p:pRg st="4" end="4"/>
                                            </p:txEl>
                                          </p:spTgt>
                                        </p:tgtEl>
                                        <p:attrNameLst>
                                          <p:attrName/>
                                        </p:attrNameLst>
                                      </p:cBhvr>
                                    </p:anim>
                                  </p:childTnLst>
                                </p:cTn>
                              </p:par>
                              <p:par>
                                <p:cTn id="24" presetID="24"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to="" calcmode="lin" valueType="num">
                                      <p:cBhvr>
                                        <p:cTn id="26" dur="1" fill="hold"/>
                                        <p:tgtEl>
                                          <p:spTgt spid="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normAutofit fontScale="90000"/>
          </a:bodyPr>
          <a:lstStyle/>
          <a:p>
            <a:r>
              <a:rPr lang="en-US" dirty="0" smtClean="0">
                <a:solidFill>
                  <a:schemeClr val="tx1">
                    <a:lumMod val="95000"/>
                    <a:lumOff val="5000"/>
                  </a:schemeClr>
                </a:solidFill>
                <a:latin typeface="Book Antiqua" pitchFamily="18" charset="0"/>
              </a:rPr>
              <a:t>KE</a:t>
            </a:r>
            <a:r>
              <a:rPr lang="id-ID" dirty="0" smtClean="0">
                <a:solidFill>
                  <a:schemeClr val="tx1">
                    <a:lumMod val="95000"/>
                    <a:lumOff val="5000"/>
                  </a:schemeClr>
                </a:solidFill>
                <a:latin typeface="Book Antiqua" pitchFamily="18" charset="0"/>
              </a:rPr>
              <a:t>KURANGAN</a:t>
            </a:r>
            <a:endParaRPr lang="en-US" dirty="0">
              <a:solidFill>
                <a:schemeClr val="tx1">
                  <a:lumMod val="95000"/>
                  <a:lumOff val="5000"/>
                </a:schemeClr>
              </a:solidFill>
              <a:latin typeface="Book Antiqua" pitchFamily="18" charset="0"/>
            </a:endParaRPr>
          </a:p>
        </p:txBody>
      </p:sp>
      <p:sp>
        <p:nvSpPr>
          <p:cNvPr id="3" name="Content Placeholder 2"/>
          <p:cNvSpPr>
            <a:spLocks noGrp="1"/>
          </p:cNvSpPr>
          <p:nvPr>
            <p:ph sz="quarter" idx="1"/>
          </p:nvPr>
        </p:nvSpPr>
        <p:spPr>
          <a:xfrm>
            <a:off x="457200" y="685800"/>
            <a:ext cx="8458200" cy="5943600"/>
          </a:xfrm>
        </p:spPr>
        <p:txBody>
          <a:bodyPr>
            <a:noAutofit/>
          </a:bodyPr>
          <a:lstStyle/>
          <a:p>
            <a:pPr marL="514350" lvl="0" indent="-514350" algn="just">
              <a:buClr>
                <a:schemeClr val="tx1"/>
              </a:buClr>
              <a:buFont typeface="+mj-lt"/>
              <a:buAutoNum type="arabicParenR"/>
            </a:pPr>
            <a:r>
              <a:rPr lang="en-US" sz="2400" dirty="0" smtClean="0">
                <a:cs typeface="Arabic Typesetting" pitchFamily="66" charset="-78"/>
              </a:rPr>
              <a:t>(</a:t>
            </a:r>
            <a:r>
              <a:rPr lang="en-US" sz="2400" dirty="0" err="1" smtClean="0">
                <a:cs typeface="Arabic Typesetting" pitchFamily="66" charset="-78"/>
              </a:rPr>
              <a:t>Terlalu</a:t>
            </a:r>
            <a:r>
              <a:rPr lang="en-US" sz="2400" dirty="0" smtClean="0">
                <a:cs typeface="Arabic Typesetting" pitchFamily="66" charset="-78"/>
              </a:rPr>
              <a:t>) </a:t>
            </a:r>
            <a:r>
              <a:rPr lang="en-US" sz="2400" dirty="0" err="1" smtClean="0">
                <a:cs typeface="Arabic Typesetting" pitchFamily="66" charset="-78"/>
              </a:rPr>
              <a:t>Sering</a:t>
            </a:r>
            <a:r>
              <a:rPr lang="en-US" sz="2400" dirty="0" smtClean="0">
                <a:cs typeface="Arabic Typesetting" pitchFamily="66" charset="-78"/>
              </a:rPr>
              <a:t> Update</a:t>
            </a:r>
          </a:p>
          <a:p>
            <a:pPr marL="514350" indent="-514350" algn="just">
              <a:buNone/>
            </a:pPr>
            <a:r>
              <a:rPr lang="en-US" sz="2400" dirty="0" smtClean="0">
                <a:cs typeface="Arabic Typesetting" pitchFamily="66" charset="-78"/>
              </a:rPr>
              <a:t>	Update Windows 10 </a:t>
            </a:r>
            <a:r>
              <a:rPr lang="en-US" sz="2400" dirty="0" err="1" smtClean="0">
                <a:cs typeface="Arabic Typesetting" pitchFamily="66" charset="-78"/>
              </a:rPr>
              <a:t>tidaklah</a:t>
            </a:r>
            <a:r>
              <a:rPr lang="en-US" sz="2400" dirty="0" smtClean="0">
                <a:cs typeface="Arabic Typesetting" pitchFamily="66" charset="-78"/>
              </a:rPr>
              <a:t> </a:t>
            </a:r>
            <a:r>
              <a:rPr lang="en-US" sz="2400" dirty="0" err="1" smtClean="0">
                <a:cs typeface="Arabic Typesetting" pitchFamily="66" charset="-78"/>
              </a:rPr>
              <a:t>begitu</a:t>
            </a:r>
            <a:r>
              <a:rPr lang="en-US" sz="2400" dirty="0" smtClean="0">
                <a:cs typeface="Arabic Typesetting" pitchFamily="66" charset="-78"/>
              </a:rPr>
              <a:t> </a:t>
            </a:r>
            <a:r>
              <a:rPr lang="en-US" sz="2400" dirty="0" err="1" smtClean="0">
                <a:cs typeface="Arabic Typesetting" pitchFamily="66" charset="-78"/>
              </a:rPr>
              <a:t>terjadwal</a:t>
            </a:r>
            <a:r>
              <a:rPr lang="en-US" sz="2400" dirty="0" smtClean="0">
                <a:cs typeface="Arabic Typesetting" pitchFamily="66" charset="-78"/>
              </a:rPr>
              <a:t>. </a:t>
            </a:r>
            <a:r>
              <a:rPr lang="en-US" sz="2400" dirty="0" err="1" smtClean="0">
                <a:cs typeface="Arabic Typesetting" pitchFamily="66" charset="-78"/>
              </a:rPr>
              <a:t>Kapanpun</a:t>
            </a:r>
            <a:r>
              <a:rPr lang="en-US" sz="2400" dirty="0" smtClean="0">
                <a:cs typeface="Arabic Typesetting" pitchFamily="66" charset="-78"/>
              </a:rPr>
              <a:t> Microsoft </a:t>
            </a:r>
            <a:r>
              <a:rPr lang="en-US" sz="2400" dirty="0" err="1" smtClean="0">
                <a:cs typeface="Arabic Typesetting" pitchFamily="66" charset="-78"/>
              </a:rPr>
              <a:t>mau</a:t>
            </a:r>
            <a:r>
              <a:rPr lang="en-US" sz="2400" dirty="0" smtClean="0">
                <a:cs typeface="Arabic Typesetting" pitchFamily="66" charset="-78"/>
              </a:rPr>
              <a:t> update, </a:t>
            </a:r>
            <a:r>
              <a:rPr lang="en-US" sz="2400" dirty="0" err="1" smtClean="0">
                <a:cs typeface="Arabic Typesetting" pitchFamily="66" charset="-78"/>
              </a:rPr>
              <a:t>maka</a:t>
            </a:r>
            <a:r>
              <a:rPr lang="en-US" sz="2400" dirty="0" smtClean="0">
                <a:cs typeface="Arabic Typesetting" pitchFamily="66" charset="-78"/>
              </a:rPr>
              <a:t> </a:t>
            </a:r>
            <a:r>
              <a:rPr lang="en-US" sz="2400" dirty="0" err="1" smtClean="0">
                <a:cs typeface="Arabic Typesetting" pitchFamily="66" charset="-78"/>
              </a:rPr>
              <a:t>akan</a:t>
            </a:r>
            <a:r>
              <a:rPr lang="en-US" sz="2400" dirty="0" smtClean="0">
                <a:cs typeface="Arabic Typesetting" pitchFamily="66" charset="-78"/>
              </a:rPr>
              <a:t> </a:t>
            </a:r>
            <a:r>
              <a:rPr lang="en-US" sz="2400" dirty="0" err="1" smtClean="0">
                <a:cs typeface="Arabic Typesetting" pitchFamily="66" charset="-78"/>
              </a:rPr>
              <a:t>dirilis</a:t>
            </a:r>
            <a:r>
              <a:rPr lang="en-US" sz="2400" dirty="0" smtClean="0">
                <a:cs typeface="Arabic Typesetting" pitchFamily="66" charset="-78"/>
              </a:rPr>
              <a:t> update. </a:t>
            </a:r>
            <a:r>
              <a:rPr lang="en-US" sz="2400" dirty="0" err="1" smtClean="0">
                <a:cs typeface="Arabic Typesetting" pitchFamily="66" charset="-78"/>
              </a:rPr>
              <a:t>Kapanpun</a:t>
            </a:r>
            <a:r>
              <a:rPr lang="en-US" sz="2400" dirty="0" smtClean="0">
                <a:cs typeface="Arabic Typesetting" pitchFamily="66" charset="-78"/>
              </a:rPr>
              <a:t> Microsoft </a:t>
            </a:r>
            <a:r>
              <a:rPr lang="en-US" sz="2400" dirty="0" err="1" smtClean="0">
                <a:cs typeface="Arabic Typesetting" pitchFamily="66" charset="-78"/>
              </a:rPr>
              <a:t>merasa</a:t>
            </a:r>
            <a:r>
              <a:rPr lang="en-US" sz="2400" dirty="0" smtClean="0">
                <a:cs typeface="Arabic Typesetting" pitchFamily="66" charset="-78"/>
              </a:rPr>
              <a:t> </a:t>
            </a:r>
            <a:r>
              <a:rPr lang="en-US" sz="2400" dirty="0" err="1" smtClean="0">
                <a:cs typeface="Arabic Typesetting" pitchFamily="66" charset="-78"/>
              </a:rPr>
              <a:t>ada</a:t>
            </a:r>
            <a:r>
              <a:rPr lang="en-US" sz="2400" dirty="0" smtClean="0">
                <a:cs typeface="Arabic Typesetting" pitchFamily="66" charset="-78"/>
              </a:rPr>
              <a:t> </a:t>
            </a:r>
            <a:r>
              <a:rPr lang="en-US" sz="2400" dirty="0" err="1" smtClean="0">
                <a:cs typeface="Arabic Typesetting" pitchFamily="66" charset="-78"/>
              </a:rPr>
              <a:t>fitur</a:t>
            </a:r>
            <a:r>
              <a:rPr lang="en-US" sz="2400" dirty="0" smtClean="0">
                <a:cs typeface="Arabic Typesetting" pitchFamily="66" charset="-78"/>
              </a:rPr>
              <a:t> yang </a:t>
            </a:r>
            <a:r>
              <a:rPr lang="en-US" sz="2400" dirty="0" err="1" smtClean="0">
                <a:cs typeface="Arabic Typesetting" pitchFamily="66" charset="-78"/>
              </a:rPr>
              <a:t>perlu</a:t>
            </a:r>
            <a:r>
              <a:rPr lang="en-US" sz="2400" dirty="0" smtClean="0">
                <a:cs typeface="Arabic Typesetting" pitchFamily="66" charset="-78"/>
              </a:rPr>
              <a:t> </a:t>
            </a:r>
            <a:r>
              <a:rPr lang="en-US" sz="2400" dirty="0" err="1" smtClean="0">
                <a:cs typeface="Arabic Typesetting" pitchFamily="66" charset="-78"/>
              </a:rPr>
              <a:t>untuk</a:t>
            </a:r>
            <a:r>
              <a:rPr lang="en-US" sz="2400" dirty="0" smtClean="0">
                <a:cs typeface="Arabic Typesetting" pitchFamily="66" charset="-78"/>
              </a:rPr>
              <a:t> </a:t>
            </a:r>
            <a:r>
              <a:rPr lang="en-US" sz="2400" dirty="0" err="1" smtClean="0">
                <a:cs typeface="Arabic Typesetting" pitchFamily="66" charset="-78"/>
              </a:rPr>
              <a:t>dirilis</a:t>
            </a:r>
            <a:r>
              <a:rPr lang="en-US" sz="2400" dirty="0" smtClean="0">
                <a:cs typeface="Arabic Typesetting" pitchFamily="66" charset="-78"/>
              </a:rPr>
              <a:t>, </a:t>
            </a:r>
            <a:r>
              <a:rPr lang="en-US" sz="2400" dirty="0" err="1" smtClean="0">
                <a:cs typeface="Arabic Typesetting" pitchFamily="66" charset="-78"/>
              </a:rPr>
              <a:t>maka</a:t>
            </a:r>
            <a:r>
              <a:rPr lang="en-US" sz="2400" dirty="0" smtClean="0">
                <a:cs typeface="Arabic Typesetting" pitchFamily="66" charset="-78"/>
              </a:rPr>
              <a:t> </a:t>
            </a:r>
            <a:r>
              <a:rPr lang="en-US" sz="2400" dirty="0" err="1" smtClean="0">
                <a:cs typeface="Arabic Typesetting" pitchFamily="66" charset="-78"/>
              </a:rPr>
              <a:t>akan</a:t>
            </a:r>
            <a:r>
              <a:rPr lang="en-US" sz="2400" dirty="0" smtClean="0">
                <a:cs typeface="Arabic Typesetting" pitchFamily="66" charset="-78"/>
              </a:rPr>
              <a:t> </a:t>
            </a:r>
            <a:r>
              <a:rPr lang="en-US" sz="2400" dirty="0" err="1" smtClean="0">
                <a:cs typeface="Arabic Typesetting" pitchFamily="66" charset="-78"/>
              </a:rPr>
              <a:t>dirilis</a:t>
            </a:r>
            <a:r>
              <a:rPr lang="en-US" sz="2400" dirty="0" smtClean="0">
                <a:cs typeface="Arabic Typesetting" pitchFamily="66" charset="-78"/>
              </a:rPr>
              <a:t>.</a:t>
            </a:r>
          </a:p>
          <a:p>
            <a:pPr marL="514350" lvl="0" indent="-514350" algn="just">
              <a:buNone/>
            </a:pPr>
            <a:r>
              <a:rPr lang="en-US" sz="2400" dirty="0" smtClean="0">
                <a:cs typeface="Arabic Typesetting" pitchFamily="66" charset="-78"/>
              </a:rPr>
              <a:t>2)	</a:t>
            </a:r>
            <a:r>
              <a:rPr lang="en-US" sz="2400" dirty="0" err="1" smtClean="0">
                <a:cs typeface="Arabic Typesetting" pitchFamily="66" charset="-78"/>
              </a:rPr>
              <a:t>Boros</a:t>
            </a:r>
            <a:r>
              <a:rPr lang="en-US" sz="2400" dirty="0" smtClean="0">
                <a:cs typeface="Arabic Typesetting" pitchFamily="66" charset="-78"/>
              </a:rPr>
              <a:t> </a:t>
            </a:r>
            <a:r>
              <a:rPr lang="en-US" sz="2400" dirty="0" err="1" smtClean="0">
                <a:cs typeface="Arabic Typesetting" pitchFamily="66" charset="-78"/>
              </a:rPr>
              <a:t>Kuota</a:t>
            </a:r>
            <a:r>
              <a:rPr lang="en-US" sz="2400" dirty="0" smtClean="0">
                <a:cs typeface="Arabic Typesetting" pitchFamily="66" charset="-78"/>
              </a:rPr>
              <a:t> Internet</a:t>
            </a:r>
          </a:p>
          <a:p>
            <a:pPr marL="514350" indent="-514350" algn="just">
              <a:buNone/>
            </a:pPr>
            <a:r>
              <a:rPr lang="en-US" sz="2400" dirty="0" smtClean="0">
                <a:cs typeface="Arabic Typesetting" pitchFamily="66" charset="-78"/>
              </a:rPr>
              <a:t>	Windows 10 </a:t>
            </a:r>
            <a:r>
              <a:rPr lang="en-US" sz="2400" dirty="0" err="1" smtClean="0">
                <a:cs typeface="Arabic Typesetting" pitchFamily="66" charset="-78"/>
              </a:rPr>
              <a:t>ini</a:t>
            </a:r>
            <a:r>
              <a:rPr lang="en-US" sz="2400" dirty="0" smtClean="0">
                <a:cs typeface="Arabic Typesetting" pitchFamily="66" charset="-78"/>
              </a:rPr>
              <a:t> </a:t>
            </a:r>
            <a:r>
              <a:rPr lang="en-US" sz="2400" dirty="0" err="1" smtClean="0">
                <a:cs typeface="Arabic Typesetting" pitchFamily="66" charset="-78"/>
              </a:rPr>
              <a:t>merupakan</a:t>
            </a:r>
            <a:r>
              <a:rPr lang="en-US" sz="2400" dirty="0" smtClean="0">
                <a:cs typeface="Arabic Typesetting" pitchFamily="66" charset="-78"/>
              </a:rPr>
              <a:t> OS yang paling </a:t>
            </a:r>
            <a:r>
              <a:rPr lang="en-US" sz="2400" dirty="0" err="1" smtClean="0">
                <a:cs typeface="Arabic Typesetting" pitchFamily="66" charset="-78"/>
              </a:rPr>
              <a:t>boros</a:t>
            </a:r>
            <a:r>
              <a:rPr lang="en-US" sz="2400" dirty="0" smtClean="0">
                <a:cs typeface="Arabic Typesetting" pitchFamily="66" charset="-78"/>
              </a:rPr>
              <a:t> </a:t>
            </a:r>
            <a:r>
              <a:rPr lang="en-US" sz="2400" dirty="0" err="1" smtClean="0">
                <a:cs typeface="Arabic Typesetting" pitchFamily="66" charset="-78"/>
              </a:rPr>
              <a:t>kuota</a:t>
            </a:r>
            <a:r>
              <a:rPr lang="en-US" sz="2400" dirty="0" smtClean="0">
                <a:cs typeface="Arabic Typesetting" pitchFamily="66" charset="-78"/>
              </a:rPr>
              <a:t>. </a:t>
            </a:r>
            <a:r>
              <a:rPr lang="en-US" sz="2400" dirty="0" err="1" smtClean="0">
                <a:cs typeface="Arabic Typesetting" pitchFamily="66" charset="-78"/>
              </a:rPr>
              <a:t>Dua</a:t>
            </a:r>
            <a:r>
              <a:rPr lang="en-US" sz="2400" dirty="0" smtClean="0">
                <a:cs typeface="Arabic Typesetting" pitchFamily="66" charset="-78"/>
              </a:rPr>
              <a:t> kali </a:t>
            </a:r>
            <a:r>
              <a:rPr lang="en-US" sz="2400" dirty="0" err="1" smtClean="0">
                <a:cs typeface="Arabic Typesetting" pitchFamily="66" charset="-78"/>
              </a:rPr>
              <a:t>setahun</a:t>
            </a:r>
            <a:r>
              <a:rPr lang="en-US" sz="2400" dirty="0" smtClean="0">
                <a:cs typeface="Arabic Typesetting" pitchFamily="66" charset="-78"/>
              </a:rPr>
              <a:t> </a:t>
            </a:r>
            <a:r>
              <a:rPr lang="en-US" sz="2400" dirty="0" err="1" smtClean="0">
                <a:cs typeface="Arabic Typesetting" pitchFamily="66" charset="-78"/>
              </a:rPr>
              <a:t>kamu</a:t>
            </a:r>
            <a:r>
              <a:rPr lang="en-US" sz="2400" dirty="0" smtClean="0">
                <a:cs typeface="Arabic Typesetting" pitchFamily="66" charset="-78"/>
              </a:rPr>
              <a:t> </a:t>
            </a:r>
            <a:r>
              <a:rPr lang="en-US" sz="2400" dirty="0" err="1" smtClean="0">
                <a:cs typeface="Arabic Typesetting" pitchFamily="66" charset="-78"/>
              </a:rPr>
              <a:t>bakal</a:t>
            </a:r>
            <a:r>
              <a:rPr lang="en-US" sz="2400" dirty="0" smtClean="0">
                <a:cs typeface="Arabic Typesetting" pitchFamily="66" charset="-78"/>
              </a:rPr>
              <a:t> </a:t>
            </a:r>
            <a:r>
              <a:rPr lang="en-US" sz="2400" dirty="0" err="1" smtClean="0">
                <a:cs typeface="Arabic Typesetting" pitchFamily="66" charset="-78"/>
              </a:rPr>
              <a:t>mendapati</a:t>
            </a:r>
            <a:r>
              <a:rPr lang="en-US" sz="2400" dirty="0" smtClean="0">
                <a:cs typeface="Arabic Typesetting" pitchFamily="66" charset="-78"/>
              </a:rPr>
              <a:t> update mayor, </a:t>
            </a:r>
            <a:r>
              <a:rPr lang="en-US" sz="2400" dirty="0" err="1" smtClean="0">
                <a:cs typeface="Arabic Typesetting" pitchFamily="66" charset="-78"/>
              </a:rPr>
              <a:t>dimana</a:t>
            </a:r>
            <a:r>
              <a:rPr lang="en-US" sz="2400" dirty="0" smtClean="0">
                <a:cs typeface="Arabic Typesetting" pitchFamily="66" charset="-78"/>
              </a:rPr>
              <a:t> </a:t>
            </a:r>
            <a:r>
              <a:rPr lang="en-US" sz="2400" dirty="0" err="1" smtClean="0">
                <a:cs typeface="Arabic Typesetting" pitchFamily="66" charset="-78"/>
              </a:rPr>
              <a:t>masing-masing</a:t>
            </a:r>
            <a:r>
              <a:rPr lang="en-US" sz="2400" dirty="0" smtClean="0">
                <a:cs typeface="Arabic Typesetting" pitchFamily="66" charset="-78"/>
              </a:rPr>
              <a:t> update </a:t>
            </a:r>
            <a:r>
              <a:rPr lang="en-US" sz="2400" dirty="0" err="1" smtClean="0">
                <a:cs typeface="Arabic Typesetting" pitchFamily="66" charset="-78"/>
              </a:rPr>
              <a:t>akan</a:t>
            </a:r>
            <a:r>
              <a:rPr lang="en-US" sz="2400" dirty="0" smtClean="0">
                <a:cs typeface="Arabic Typesetting" pitchFamily="66" charset="-78"/>
              </a:rPr>
              <a:t> </a:t>
            </a:r>
            <a:r>
              <a:rPr lang="en-US" sz="2400" dirty="0" err="1" smtClean="0">
                <a:cs typeface="Arabic Typesetting" pitchFamily="66" charset="-78"/>
              </a:rPr>
              <a:t>menghabiskan</a:t>
            </a:r>
            <a:r>
              <a:rPr lang="en-US" sz="2400" dirty="0" smtClean="0">
                <a:cs typeface="Arabic Typesetting" pitchFamily="66" charset="-78"/>
              </a:rPr>
              <a:t> </a:t>
            </a:r>
            <a:r>
              <a:rPr lang="en-US" sz="2400" dirty="0" err="1" smtClean="0">
                <a:cs typeface="Arabic Typesetting" pitchFamily="66" charset="-78"/>
              </a:rPr>
              <a:t>sekitar</a:t>
            </a:r>
            <a:r>
              <a:rPr lang="en-US" sz="2400" dirty="0" smtClean="0">
                <a:cs typeface="Arabic Typesetting" pitchFamily="66" charset="-78"/>
              </a:rPr>
              <a:t> 2.5-4 GB </a:t>
            </a:r>
            <a:r>
              <a:rPr lang="en-US" sz="2400" dirty="0" err="1" smtClean="0">
                <a:cs typeface="Arabic Typesetting" pitchFamily="66" charset="-78"/>
              </a:rPr>
              <a:t>kuota</a:t>
            </a:r>
            <a:r>
              <a:rPr lang="en-US" sz="2400" dirty="0" smtClean="0">
                <a:cs typeface="Arabic Typesetting" pitchFamily="66" charset="-78"/>
              </a:rPr>
              <a:t>.</a:t>
            </a:r>
          </a:p>
          <a:p>
            <a:pPr marL="514350" indent="-514350" algn="just">
              <a:buClr>
                <a:schemeClr val="tx1"/>
              </a:buClr>
              <a:buAutoNum type="arabicParenR" startAt="3"/>
            </a:pPr>
            <a:r>
              <a:rPr lang="en-US" sz="2400" dirty="0" err="1" smtClean="0">
                <a:cs typeface="Arabic Typesetting" pitchFamily="66" charset="-78"/>
              </a:rPr>
              <a:t>Gonta</a:t>
            </a:r>
            <a:r>
              <a:rPr lang="en-US" sz="2400" dirty="0" smtClean="0">
                <a:cs typeface="Arabic Typesetting" pitchFamily="66" charset="-78"/>
              </a:rPr>
              <a:t> </a:t>
            </a:r>
            <a:r>
              <a:rPr lang="en-US" sz="2400" dirty="0" err="1" smtClean="0">
                <a:cs typeface="Arabic Typesetting" pitchFamily="66" charset="-78"/>
              </a:rPr>
              <a:t>ganti</a:t>
            </a:r>
            <a:r>
              <a:rPr lang="en-US" sz="2400" dirty="0" smtClean="0">
                <a:cs typeface="Arabic Typesetting" pitchFamily="66" charset="-78"/>
              </a:rPr>
              <a:t> Experience</a:t>
            </a:r>
          </a:p>
          <a:p>
            <a:pPr marL="514350" indent="-514350" algn="just">
              <a:buNone/>
            </a:pPr>
            <a:r>
              <a:rPr lang="en-US" sz="2400" dirty="0" smtClean="0">
                <a:cs typeface="Arabic Typesetting" pitchFamily="66" charset="-78"/>
              </a:rPr>
              <a:t>	</a:t>
            </a:r>
            <a:r>
              <a:rPr lang="en-US" sz="2400" dirty="0" err="1" smtClean="0">
                <a:cs typeface="Arabic Typesetting" pitchFamily="66" charset="-78"/>
              </a:rPr>
              <a:t>Ditiap</a:t>
            </a:r>
            <a:r>
              <a:rPr lang="en-US" sz="2400" dirty="0" smtClean="0">
                <a:cs typeface="Arabic Typesetting" pitchFamily="66" charset="-78"/>
              </a:rPr>
              <a:t> update </a:t>
            </a:r>
            <a:r>
              <a:rPr lang="en-US" sz="2400" dirty="0" err="1" smtClean="0">
                <a:cs typeface="Arabic Typesetting" pitchFamily="66" charset="-78"/>
              </a:rPr>
              <a:t>tidak</a:t>
            </a:r>
            <a:r>
              <a:rPr lang="en-US" sz="2400" dirty="0" smtClean="0">
                <a:cs typeface="Arabic Typesetting" pitchFamily="66" charset="-78"/>
              </a:rPr>
              <a:t> </a:t>
            </a:r>
            <a:r>
              <a:rPr lang="en-US" sz="2400" dirty="0" err="1" smtClean="0">
                <a:cs typeface="Arabic Typesetting" pitchFamily="66" charset="-78"/>
              </a:rPr>
              <a:t>hanya</a:t>
            </a:r>
            <a:r>
              <a:rPr lang="en-US" sz="2400" dirty="0" smtClean="0">
                <a:cs typeface="Arabic Typesetting" pitchFamily="66" charset="-78"/>
              </a:rPr>
              <a:t> </a:t>
            </a:r>
            <a:r>
              <a:rPr lang="en-US" sz="2400" dirty="0" err="1" smtClean="0">
                <a:cs typeface="Arabic Typesetting" pitchFamily="66" charset="-78"/>
              </a:rPr>
              <a:t>ada</a:t>
            </a:r>
            <a:r>
              <a:rPr lang="en-US" sz="2400" dirty="0" smtClean="0">
                <a:cs typeface="Arabic Typesetting" pitchFamily="66" charset="-78"/>
              </a:rPr>
              <a:t> </a:t>
            </a:r>
            <a:r>
              <a:rPr lang="en-US" sz="2400" dirty="0" err="1" smtClean="0">
                <a:cs typeface="Arabic Typesetting" pitchFamily="66" charset="-78"/>
              </a:rPr>
              <a:t>fitur</a:t>
            </a:r>
            <a:r>
              <a:rPr lang="en-US" sz="2400" dirty="0" smtClean="0">
                <a:cs typeface="Arabic Typesetting" pitchFamily="66" charset="-78"/>
              </a:rPr>
              <a:t> </a:t>
            </a:r>
            <a:r>
              <a:rPr lang="en-US" sz="2400" dirty="0" err="1" smtClean="0">
                <a:cs typeface="Arabic Typesetting" pitchFamily="66" charset="-78"/>
              </a:rPr>
              <a:t>baru</a:t>
            </a:r>
            <a:r>
              <a:rPr lang="en-US" sz="2400" dirty="0" smtClean="0">
                <a:cs typeface="Arabic Typesetting" pitchFamily="66" charset="-78"/>
              </a:rPr>
              <a:t>, </a:t>
            </a:r>
            <a:r>
              <a:rPr lang="en-US" sz="2400" dirty="0" err="1" smtClean="0">
                <a:cs typeface="Arabic Typesetting" pitchFamily="66" charset="-78"/>
              </a:rPr>
              <a:t>tetapi</a:t>
            </a:r>
            <a:r>
              <a:rPr lang="en-US" sz="2400" dirty="0" smtClean="0">
                <a:cs typeface="Arabic Typesetting" pitchFamily="66" charset="-78"/>
              </a:rPr>
              <a:t> </a:t>
            </a:r>
            <a:r>
              <a:rPr lang="en-US" sz="2400" dirty="0" err="1" smtClean="0">
                <a:cs typeface="Arabic Typesetting" pitchFamily="66" charset="-78"/>
              </a:rPr>
              <a:t>juga</a:t>
            </a:r>
            <a:r>
              <a:rPr lang="en-US" sz="2400" dirty="0" smtClean="0">
                <a:cs typeface="Arabic Typesetting" pitchFamily="66" charset="-78"/>
              </a:rPr>
              <a:t> </a:t>
            </a:r>
            <a:r>
              <a:rPr lang="en-US" sz="2400" dirty="0" err="1" smtClean="0">
                <a:cs typeface="Arabic Typesetting" pitchFamily="66" charset="-78"/>
              </a:rPr>
              <a:t>ada</a:t>
            </a:r>
            <a:r>
              <a:rPr lang="en-US" sz="2400" dirty="0" smtClean="0">
                <a:cs typeface="Arabic Typesetting" pitchFamily="66" charset="-78"/>
              </a:rPr>
              <a:t> </a:t>
            </a:r>
            <a:r>
              <a:rPr lang="en-US" sz="2400" dirty="0" err="1" smtClean="0">
                <a:cs typeface="Arabic Typesetting" pitchFamily="66" charset="-78"/>
              </a:rPr>
              <a:t>perubahan</a:t>
            </a:r>
            <a:r>
              <a:rPr lang="en-US" sz="2400" dirty="0" smtClean="0">
                <a:cs typeface="Arabic Typesetting" pitchFamily="66" charset="-78"/>
              </a:rPr>
              <a:t> </a:t>
            </a:r>
            <a:r>
              <a:rPr lang="en-US" sz="2400" dirty="0" err="1" smtClean="0">
                <a:cs typeface="Arabic Typesetting" pitchFamily="66" charset="-78"/>
              </a:rPr>
              <a:t>besar</a:t>
            </a:r>
            <a:r>
              <a:rPr lang="en-US" sz="2400" dirty="0" smtClean="0">
                <a:cs typeface="Arabic Typesetting" pitchFamily="66" charset="-78"/>
              </a:rPr>
              <a:t> </a:t>
            </a:r>
            <a:r>
              <a:rPr lang="en-US" sz="2400" dirty="0" err="1" smtClean="0">
                <a:cs typeface="Arabic Typesetting" pitchFamily="66" charset="-78"/>
              </a:rPr>
              <a:t>dibandingkan</a:t>
            </a:r>
            <a:r>
              <a:rPr lang="en-US" sz="2400" dirty="0" smtClean="0">
                <a:cs typeface="Arabic Typesetting" pitchFamily="66" charset="-78"/>
              </a:rPr>
              <a:t> di </a:t>
            </a:r>
            <a:r>
              <a:rPr lang="en-US" sz="2400" dirty="0" err="1" smtClean="0">
                <a:cs typeface="Arabic Typesetting" pitchFamily="66" charset="-78"/>
              </a:rPr>
              <a:t>seri</a:t>
            </a:r>
            <a:r>
              <a:rPr lang="en-US" sz="2400" dirty="0" smtClean="0">
                <a:cs typeface="Arabic Typesetting" pitchFamily="66" charset="-78"/>
              </a:rPr>
              <a:t> update </a:t>
            </a:r>
            <a:r>
              <a:rPr lang="en-US" sz="2400" dirty="0" err="1" smtClean="0">
                <a:cs typeface="Arabic Typesetting" pitchFamily="66" charset="-78"/>
              </a:rPr>
              <a:t>sebelumnya</a:t>
            </a:r>
            <a:r>
              <a:rPr lang="en-US" sz="2400" dirty="0" smtClean="0">
                <a:cs typeface="Arabic Typesetting" pitchFamily="66" charset="-78"/>
              </a:rPr>
              <a:t>, </a:t>
            </a:r>
            <a:r>
              <a:rPr lang="en-US" sz="2400" dirty="0" err="1" smtClean="0">
                <a:cs typeface="Arabic Typesetting" pitchFamily="66" charset="-78"/>
              </a:rPr>
              <a:t>termasuk</a:t>
            </a:r>
            <a:r>
              <a:rPr lang="en-US" sz="2400" dirty="0" smtClean="0">
                <a:cs typeface="Arabic Typesetting" pitchFamily="66" charset="-78"/>
              </a:rPr>
              <a:t> UI </a:t>
            </a:r>
            <a:r>
              <a:rPr lang="en-US" sz="2400" dirty="0" err="1" smtClean="0">
                <a:cs typeface="Arabic Typesetting" pitchFamily="66" charset="-78"/>
              </a:rPr>
              <a:t>dan</a:t>
            </a:r>
            <a:r>
              <a:rPr lang="en-US" sz="2400" dirty="0" smtClean="0">
                <a:cs typeface="Arabic Typesetting" pitchFamily="66" charset="-78"/>
              </a:rPr>
              <a:t> UX</a:t>
            </a:r>
            <a:r>
              <a:rPr lang="en-US" sz="1800" dirty="0" smtClean="0">
                <a:latin typeface="Arabic Typesetting" pitchFamily="66" charset="-78"/>
                <a:cs typeface="Arabic Typesetting" pitchFamily="66" charset="-78"/>
              </a:rPr>
              <a:t>.</a:t>
            </a:r>
            <a:endParaRPr lang="en-US" sz="1800" dirty="0">
              <a:latin typeface="Arabic Typesetting" pitchFamily="66" charset="-78"/>
              <a:cs typeface="Arabic Typesetting" pitchFamily="66" charset="-78"/>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to="" calcmode="lin" valueType="num">
                                      <p:cBhvr>
                                        <p:cTn id="27" dur="1" fill="hold"/>
                                        <p:tgtEl>
                                          <p:spTgt spid="3">
                                            <p:txEl>
                                              <p:pRg st="3" end="3"/>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to="" calcmode="lin" valueType="num">
                                      <p:cBhvr>
                                        <p:cTn id="32" dur="1" fill="hold"/>
                                        <p:tgtEl>
                                          <p:spTgt spid="3">
                                            <p:txEl>
                                              <p:pRg st="4" end="4"/>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to="" calcmode="lin" valueType="num">
                                      <p:cBhvr>
                                        <p:cTn id="37" dur="1" fill="hold"/>
                                        <p:tgtEl>
                                          <p:spTgt spid="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324600"/>
          </a:xfrm>
        </p:spPr>
        <p:txBody>
          <a:bodyPr>
            <a:normAutofit/>
          </a:bodyPr>
          <a:lstStyle/>
          <a:p>
            <a:pPr algn="just">
              <a:buNone/>
            </a:pPr>
            <a:r>
              <a:rPr lang="id-ID" sz="2400" dirty="0" smtClean="0"/>
              <a:t>	4) </a:t>
            </a:r>
            <a:r>
              <a:rPr lang="en-US" sz="2400" dirty="0" err="1" smtClean="0"/>
              <a:t>Tidak</a:t>
            </a:r>
            <a:r>
              <a:rPr lang="en-US" sz="2400" dirty="0" smtClean="0"/>
              <a:t> </a:t>
            </a:r>
            <a:r>
              <a:rPr lang="en-US" sz="2400" dirty="0" err="1"/>
              <a:t>Pernah</a:t>
            </a:r>
            <a:r>
              <a:rPr lang="en-US" sz="2400" dirty="0"/>
              <a:t> </a:t>
            </a:r>
            <a:r>
              <a:rPr lang="en-US" sz="2400" dirty="0" smtClean="0"/>
              <a:t>Final</a:t>
            </a:r>
            <a:endParaRPr lang="id-ID" sz="2400" dirty="0" smtClean="0"/>
          </a:p>
          <a:p>
            <a:pPr lvl="1" algn="just">
              <a:buNone/>
            </a:pPr>
            <a:r>
              <a:rPr lang="id-ID" dirty="0"/>
              <a:t>	</a:t>
            </a:r>
            <a:r>
              <a:rPr lang="en-US" dirty="0" smtClean="0"/>
              <a:t>Windows </a:t>
            </a:r>
            <a:r>
              <a:rPr lang="en-US" dirty="0"/>
              <a:t>10 </a:t>
            </a:r>
            <a:r>
              <a:rPr lang="en-US" dirty="0" err="1"/>
              <a:t>tidak</a:t>
            </a:r>
            <a:r>
              <a:rPr lang="en-US" dirty="0"/>
              <a:t> </a:t>
            </a:r>
            <a:r>
              <a:rPr lang="en-US" dirty="0" err="1"/>
              <a:t>akan</a:t>
            </a:r>
            <a:r>
              <a:rPr lang="en-US" dirty="0"/>
              <a:t> </a:t>
            </a:r>
            <a:r>
              <a:rPr lang="en-US" dirty="0" err="1"/>
              <a:t>pernah</a:t>
            </a:r>
            <a:r>
              <a:rPr lang="en-US" dirty="0"/>
              <a:t> final </a:t>
            </a:r>
            <a:r>
              <a:rPr lang="en-US" dirty="0" err="1"/>
              <a:t>karena</a:t>
            </a:r>
            <a:r>
              <a:rPr lang="en-US" dirty="0"/>
              <a:t> windows 10 </a:t>
            </a:r>
            <a:r>
              <a:rPr lang="en-US" dirty="0" err="1"/>
              <a:t>sebagai</a:t>
            </a:r>
            <a:r>
              <a:rPr lang="en-US" dirty="0"/>
              <a:t> </a:t>
            </a:r>
            <a:r>
              <a:rPr lang="en-US" dirty="0" err="1"/>
              <a:t>sebuah</a:t>
            </a:r>
            <a:r>
              <a:rPr lang="en-US" dirty="0"/>
              <a:t> </a:t>
            </a:r>
            <a:r>
              <a:rPr lang="en-US" dirty="0" err="1"/>
              <a:t>layanan</a:t>
            </a:r>
            <a:r>
              <a:rPr lang="en-US" dirty="0"/>
              <a:t> (windows as s service) </a:t>
            </a:r>
            <a:r>
              <a:rPr lang="en-US" dirty="0" err="1"/>
              <a:t>jadi</a:t>
            </a:r>
            <a:r>
              <a:rPr lang="en-US" dirty="0"/>
              <a:t> windows 10 </a:t>
            </a:r>
            <a:r>
              <a:rPr lang="en-US" dirty="0" err="1"/>
              <a:t>tidak</a:t>
            </a:r>
            <a:r>
              <a:rPr lang="en-US" dirty="0"/>
              <a:t> </a:t>
            </a:r>
            <a:r>
              <a:rPr lang="en-US" dirty="0" err="1"/>
              <a:t>akan</a:t>
            </a:r>
            <a:r>
              <a:rPr lang="en-US" dirty="0"/>
              <a:t> final.</a:t>
            </a:r>
            <a:r>
              <a:rPr lang="id-ID" dirty="0"/>
              <a:t> </a:t>
            </a:r>
            <a:r>
              <a:rPr lang="en-US" dirty="0"/>
              <a:t>Microsoft </a:t>
            </a:r>
            <a:r>
              <a:rPr lang="en-US" dirty="0" err="1"/>
              <a:t>bahkan</a:t>
            </a:r>
            <a:r>
              <a:rPr lang="en-US" dirty="0"/>
              <a:t> </a:t>
            </a:r>
            <a:r>
              <a:rPr lang="en-US" dirty="0" err="1"/>
              <a:t>menyatakan</a:t>
            </a:r>
            <a:r>
              <a:rPr lang="en-US" dirty="0"/>
              <a:t> </a:t>
            </a:r>
            <a:r>
              <a:rPr lang="en-US" dirty="0" err="1"/>
              <a:t>tidak</a:t>
            </a:r>
            <a:r>
              <a:rPr lang="en-US" dirty="0"/>
              <a:t> </a:t>
            </a:r>
            <a:r>
              <a:rPr lang="en-US" dirty="0" err="1"/>
              <a:t>ada</a:t>
            </a:r>
            <a:r>
              <a:rPr lang="en-US" dirty="0"/>
              <a:t> </a:t>
            </a:r>
            <a:r>
              <a:rPr lang="en-US" dirty="0" err="1"/>
              <a:t>lagi</a:t>
            </a:r>
            <a:r>
              <a:rPr lang="en-US" dirty="0"/>
              <a:t> </a:t>
            </a:r>
            <a:r>
              <a:rPr lang="en-US" dirty="0" err="1"/>
              <a:t>versi</a:t>
            </a:r>
            <a:r>
              <a:rPr lang="en-US" dirty="0"/>
              <a:t> windows </a:t>
            </a:r>
            <a:r>
              <a:rPr lang="en-US" dirty="0" err="1"/>
              <a:t>setelah</a:t>
            </a:r>
            <a:r>
              <a:rPr lang="en-US" dirty="0"/>
              <a:t> windows 10</a:t>
            </a:r>
            <a:r>
              <a:rPr lang="id-ID" dirty="0" smtClean="0"/>
              <a:t>.</a:t>
            </a:r>
          </a:p>
          <a:p>
            <a:pPr lvl="1">
              <a:buNone/>
            </a:pPr>
            <a:r>
              <a:rPr lang="id-ID" dirty="0" smtClean="0"/>
              <a:t>5)</a:t>
            </a:r>
            <a:r>
              <a:rPr lang="en-US" dirty="0" err="1" smtClean="0"/>
              <a:t>Aplikasi</a:t>
            </a:r>
            <a:r>
              <a:rPr lang="id-ID" dirty="0" smtClean="0"/>
              <a:t> </a:t>
            </a:r>
            <a:r>
              <a:rPr lang="en-US" dirty="0" smtClean="0"/>
              <a:t>Windows</a:t>
            </a:r>
            <a:r>
              <a:rPr lang="id-ID" dirty="0" smtClean="0"/>
              <a:t> </a:t>
            </a:r>
            <a:r>
              <a:rPr lang="en-US" dirty="0" smtClean="0"/>
              <a:t>Store</a:t>
            </a:r>
            <a:r>
              <a:rPr lang="id-ID" dirty="0" smtClean="0"/>
              <a:t> </a:t>
            </a:r>
            <a:r>
              <a:rPr lang="en-US" dirty="0" err="1" smtClean="0"/>
              <a:t>belum</a:t>
            </a:r>
            <a:r>
              <a:rPr lang="id-ID" dirty="0" smtClean="0"/>
              <a:t> “</a:t>
            </a:r>
            <a:r>
              <a:rPr lang="en-US" dirty="0" err="1" smtClean="0"/>
              <a:t>Banyak</a:t>
            </a:r>
            <a:r>
              <a:rPr lang="id-ID" dirty="0" smtClean="0"/>
              <a:t>”</a:t>
            </a:r>
            <a:r>
              <a:rPr lang="id-ID" dirty="0"/>
              <a:t/>
            </a:r>
            <a:br>
              <a:rPr lang="id-ID" dirty="0"/>
            </a:br>
            <a:r>
              <a:rPr lang="en-US" dirty="0" err="1"/>
              <a:t>Banyak</a:t>
            </a:r>
            <a:r>
              <a:rPr lang="en-US" dirty="0"/>
              <a:t> yang </a:t>
            </a:r>
            <a:r>
              <a:rPr lang="en-US" dirty="0" err="1"/>
              <a:t>dimaksud</a:t>
            </a:r>
            <a:r>
              <a:rPr lang="en-US" dirty="0"/>
              <a:t> </a:t>
            </a:r>
            <a:r>
              <a:rPr lang="en-US" dirty="0" err="1"/>
              <a:t>disini</a:t>
            </a:r>
            <a:r>
              <a:rPr lang="en-US" dirty="0"/>
              <a:t> </a:t>
            </a:r>
            <a:r>
              <a:rPr lang="en-US" dirty="0" err="1"/>
              <a:t>bukanlah</a:t>
            </a:r>
            <a:r>
              <a:rPr lang="en-US" dirty="0"/>
              <a:t> </a:t>
            </a:r>
            <a:r>
              <a:rPr lang="en-US" dirty="0" err="1"/>
              <a:t>jumlah</a:t>
            </a:r>
            <a:r>
              <a:rPr lang="en-US" dirty="0"/>
              <a:t>, </a:t>
            </a:r>
            <a:r>
              <a:rPr lang="en-US" dirty="0" err="1"/>
              <a:t>melainkan</a:t>
            </a:r>
            <a:r>
              <a:rPr lang="en-US" dirty="0"/>
              <a:t> </a:t>
            </a:r>
            <a:r>
              <a:rPr lang="en-US" dirty="0" err="1"/>
              <a:t>hadirnya</a:t>
            </a:r>
            <a:r>
              <a:rPr lang="en-US" dirty="0"/>
              <a:t> </a:t>
            </a:r>
            <a:r>
              <a:rPr lang="en-US" dirty="0" err="1"/>
              <a:t>berbagai</a:t>
            </a:r>
            <a:r>
              <a:rPr lang="en-US" dirty="0"/>
              <a:t> </a:t>
            </a:r>
            <a:r>
              <a:rPr lang="en-US" dirty="0" err="1"/>
              <a:t>aplikasi</a:t>
            </a:r>
            <a:r>
              <a:rPr lang="en-US" dirty="0"/>
              <a:t> desktop popular </a:t>
            </a:r>
            <a:r>
              <a:rPr lang="en-US" dirty="0" err="1"/>
              <a:t>ke</a:t>
            </a:r>
            <a:r>
              <a:rPr lang="en-US" dirty="0"/>
              <a:t> windows store. </a:t>
            </a:r>
            <a:r>
              <a:rPr lang="en-US" dirty="0" err="1"/>
              <a:t>Sampai</a:t>
            </a:r>
            <a:r>
              <a:rPr lang="en-US" dirty="0"/>
              <a:t> </a:t>
            </a:r>
            <a:r>
              <a:rPr lang="en-US" dirty="0" err="1"/>
              <a:t>saat</a:t>
            </a:r>
            <a:r>
              <a:rPr lang="en-US" dirty="0"/>
              <a:t> </a:t>
            </a:r>
            <a:r>
              <a:rPr lang="en-US" dirty="0" err="1"/>
              <a:t>ini</a:t>
            </a:r>
            <a:r>
              <a:rPr lang="en-US" dirty="0"/>
              <a:t> </a:t>
            </a:r>
            <a:r>
              <a:rPr lang="en-US" dirty="0" err="1"/>
              <a:t>mayoritas</a:t>
            </a:r>
            <a:r>
              <a:rPr lang="en-US" dirty="0"/>
              <a:t> </a:t>
            </a:r>
            <a:r>
              <a:rPr lang="en-US" dirty="0" err="1"/>
              <a:t>aplikasi</a:t>
            </a:r>
            <a:r>
              <a:rPr lang="en-US" dirty="0"/>
              <a:t> powerful </a:t>
            </a:r>
            <a:r>
              <a:rPr lang="en-US" dirty="0" err="1"/>
              <a:t>masih</a:t>
            </a:r>
            <a:r>
              <a:rPr lang="en-US" dirty="0"/>
              <a:t> </a:t>
            </a:r>
            <a:r>
              <a:rPr lang="en-US" dirty="0" err="1"/>
              <a:t>berupa</a:t>
            </a:r>
            <a:r>
              <a:rPr lang="en-US" dirty="0"/>
              <a:t> </a:t>
            </a:r>
            <a:r>
              <a:rPr lang="en-US" dirty="0" err="1"/>
              <a:t>aplikasi</a:t>
            </a:r>
            <a:r>
              <a:rPr lang="en-US" dirty="0"/>
              <a:t> </a:t>
            </a:r>
            <a:r>
              <a:rPr lang="en-US" dirty="0" err="1"/>
              <a:t>klasik</a:t>
            </a:r>
            <a:r>
              <a:rPr lang="en-US" dirty="0"/>
              <a:t> (Win 32) </a:t>
            </a:r>
            <a:r>
              <a:rPr lang="en-US" dirty="0" err="1"/>
              <a:t>dan</a:t>
            </a:r>
            <a:r>
              <a:rPr lang="en-US" dirty="0"/>
              <a:t> </a:t>
            </a:r>
            <a:r>
              <a:rPr lang="en-US" dirty="0" err="1"/>
              <a:t>belum</a:t>
            </a:r>
            <a:r>
              <a:rPr lang="en-US" dirty="0"/>
              <a:t> </a:t>
            </a:r>
            <a:r>
              <a:rPr lang="en-US" dirty="0" err="1"/>
              <a:t>banyak</a:t>
            </a:r>
            <a:r>
              <a:rPr lang="en-US" dirty="0"/>
              <a:t> yang </a:t>
            </a:r>
            <a:r>
              <a:rPr lang="en-US" dirty="0" err="1"/>
              <a:t>beralih</a:t>
            </a:r>
            <a:r>
              <a:rPr lang="en-US" dirty="0"/>
              <a:t> </a:t>
            </a:r>
            <a:r>
              <a:rPr lang="en-US" dirty="0" err="1"/>
              <a:t>ke</a:t>
            </a:r>
            <a:r>
              <a:rPr lang="en-US" dirty="0"/>
              <a:t> windows store.</a:t>
            </a:r>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187063041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to="" calcmode="lin" valueType="num">
                                      <p:cBhvr>
                                        <p:cTn id="10" dur="1" fill="hold"/>
                                        <p:tgtEl>
                                          <p:spTgt spid="3">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to="" calcmode="lin" valueType="num">
                                      <p:cBhvr>
                                        <p:cTn id="13"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382000" cy="762000"/>
          </a:xfrm>
        </p:spPr>
        <p:txBody>
          <a:bodyPr/>
          <a:lstStyle/>
          <a:p>
            <a:pPr lvl="0"/>
            <a:r>
              <a:rPr lang="id-ID" dirty="0">
                <a:solidFill>
                  <a:schemeClr val="tx1">
                    <a:lumMod val="95000"/>
                    <a:lumOff val="5000"/>
                  </a:schemeClr>
                </a:solidFill>
              </a:rPr>
              <a:t>Ubuntu</a:t>
            </a:r>
            <a:endParaRPr lang="en-US" dirty="0">
              <a:solidFill>
                <a:schemeClr val="tx1">
                  <a:lumMod val="95000"/>
                  <a:lumOff val="5000"/>
                </a:schemeClr>
              </a:solidFill>
            </a:endParaRPr>
          </a:p>
        </p:txBody>
      </p:sp>
      <p:sp>
        <p:nvSpPr>
          <p:cNvPr id="3" name="Content Placeholder 2"/>
          <p:cNvSpPr>
            <a:spLocks noGrp="1"/>
          </p:cNvSpPr>
          <p:nvPr>
            <p:ph sz="quarter" idx="1"/>
          </p:nvPr>
        </p:nvSpPr>
        <p:spPr>
          <a:xfrm>
            <a:off x="304800" y="838200"/>
            <a:ext cx="8534400" cy="5715000"/>
          </a:xfrm>
        </p:spPr>
        <p:txBody>
          <a:bodyPr>
            <a:noAutofit/>
          </a:bodyPr>
          <a:lstStyle/>
          <a:p>
            <a:pPr marL="0" indent="0" algn="just">
              <a:buNone/>
            </a:pPr>
            <a:r>
              <a:rPr lang="id-ID" sz="2800" dirty="0" smtClean="0"/>
              <a:t>	</a:t>
            </a:r>
            <a:r>
              <a:rPr lang="en-US" sz="2800" dirty="0" smtClean="0"/>
              <a:t>Ubuntu </a:t>
            </a:r>
            <a:r>
              <a:rPr lang="en-US" sz="2800" dirty="0" err="1"/>
              <a:t>adalah</a:t>
            </a:r>
            <a:r>
              <a:rPr lang="en-US" sz="2800" dirty="0"/>
              <a:t> </a:t>
            </a:r>
            <a:r>
              <a:rPr lang="en-US" sz="2800" dirty="0" err="1"/>
              <a:t>salah</a:t>
            </a:r>
            <a:r>
              <a:rPr lang="en-US" sz="2800" dirty="0"/>
              <a:t> </a:t>
            </a:r>
            <a:r>
              <a:rPr lang="en-US" sz="2800" dirty="0" err="1"/>
              <a:t>satu</a:t>
            </a:r>
            <a:r>
              <a:rPr lang="en-US" sz="2800" dirty="0"/>
              <a:t> </a:t>
            </a:r>
            <a:r>
              <a:rPr lang="en-US" sz="2800" dirty="0" err="1"/>
              <a:t>proyek</a:t>
            </a:r>
            <a:r>
              <a:rPr lang="en-US" sz="2800" dirty="0"/>
              <a:t> </a:t>
            </a:r>
            <a:r>
              <a:rPr lang="en-US" sz="2800" dirty="0" err="1"/>
              <a:t>andalan</a:t>
            </a:r>
            <a:r>
              <a:rPr lang="en-US" sz="2800" dirty="0"/>
              <a:t> </a:t>
            </a:r>
            <a:r>
              <a:rPr lang="en-US" sz="2800" dirty="0" err="1"/>
              <a:t>debian</a:t>
            </a:r>
            <a:r>
              <a:rPr lang="en-US" sz="2800" dirty="0"/>
              <a:t>, </a:t>
            </a:r>
            <a:r>
              <a:rPr lang="en-US" sz="2800" dirty="0" err="1"/>
              <a:t>sasaran</a:t>
            </a:r>
            <a:r>
              <a:rPr lang="en-US" sz="2800" dirty="0"/>
              <a:t> </a:t>
            </a:r>
            <a:r>
              <a:rPr lang="en-US" sz="2800" dirty="0" err="1"/>
              <a:t>awal</a:t>
            </a:r>
            <a:r>
              <a:rPr lang="en-US" sz="2800" dirty="0"/>
              <a:t> Ubuntu </a:t>
            </a:r>
            <a:r>
              <a:rPr lang="en-US" sz="2800" dirty="0" err="1"/>
              <a:t>adalah</a:t>
            </a:r>
            <a:r>
              <a:rPr lang="en-US" sz="2800" dirty="0"/>
              <a:t> </a:t>
            </a:r>
            <a:r>
              <a:rPr lang="en-US" sz="2800" dirty="0" err="1"/>
              <a:t>menciptakan</a:t>
            </a:r>
            <a:r>
              <a:rPr lang="en-US" sz="2800" dirty="0"/>
              <a:t> system </a:t>
            </a:r>
            <a:r>
              <a:rPr lang="en-US" sz="2800" dirty="0" err="1"/>
              <a:t>operasi</a:t>
            </a:r>
            <a:r>
              <a:rPr lang="en-US" sz="2800" dirty="0"/>
              <a:t> desktop </a:t>
            </a:r>
            <a:r>
              <a:rPr lang="en-US" sz="2800" dirty="0" err="1"/>
              <a:t>linux</a:t>
            </a:r>
            <a:r>
              <a:rPr lang="en-US" sz="2800" dirty="0"/>
              <a:t> yang </a:t>
            </a:r>
            <a:r>
              <a:rPr lang="en-US" sz="2800" dirty="0" err="1"/>
              <a:t>mudah</a:t>
            </a:r>
            <a:r>
              <a:rPr lang="en-US" sz="2800" dirty="0"/>
              <a:t> </a:t>
            </a:r>
            <a:r>
              <a:rPr lang="en-US" sz="2800" dirty="0" err="1"/>
              <a:t>dipakai</a:t>
            </a:r>
            <a:r>
              <a:rPr lang="en-US" sz="2800" dirty="0"/>
              <a:t> Ubuntu </a:t>
            </a:r>
            <a:r>
              <a:rPr lang="en-US" sz="2800" dirty="0" err="1"/>
              <a:t>pertama</a:t>
            </a:r>
            <a:r>
              <a:rPr lang="en-US" sz="2800" dirty="0"/>
              <a:t> kali </a:t>
            </a:r>
            <a:r>
              <a:rPr lang="en-US" sz="2800" dirty="0" err="1"/>
              <a:t>dirilis</a:t>
            </a:r>
            <a:r>
              <a:rPr lang="en-US" sz="2800" dirty="0"/>
              <a:t> </a:t>
            </a:r>
            <a:r>
              <a:rPr lang="en-US" sz="2800" dirty="0" err="1"/>
              <a:t>pada</a:t>
            </a:r>
            <a:r>
              <a:rPr lang="en-US" sz="2800" dirty="0"/>
              <a:t> 20 </a:t>
            </a:r>
            <a:r>
              <a:rPr lang="en-US" sz="2800" dirty="0" err="1"/>
              <a:t>oktober</a:t>
            </a:r>
            <a:r>
              <a:rPr lang="en-US" sz="2800" dirty="0"/>
              <a:t> 2004. </a:t>
            </a:r>
            <a:r>
              <a:rPr lang="en-US" sz="2800" dirty="0" err="1"/>
              <a:t>Semenjak</a:t>
            </a:r>
            <a:r>
              <a:rPr lang="en-US" sz="2800" dirty="0"/>
              <a:t> </a:t>
            </a:r>
            <a:r>
              <a:rPr lang="en-US" sz="2800" dirty="0" err="1"/>
              <a:t>itu</a:t>
            </a:r>
            <a:r>
              <a:rPr lang="en-US" sz="2800" dirty="0"/>
              <a:t>, canonical </a:t>
            </a:r>
            <a:r>
              <a:rPr lang="en-US" sz="2800" dirty="0" err="1"/>
              <a:t>telah</a:t>
            </a:r>
            <a:r>
              <a:rPr lang="en-US" sz="2800" dirty="0"/>
              <a:t> </a:t>
            </a:r>
            <a:r>
              <a:rPr lang="en-US" sz="2800" dirty="0" err="1"/>
              <a:t>merilis</a:t>
            </a:r>
            <a:r>
              <a:rPr lang="en-US" sz="2800" dirty="0"/>
              <a:t> </a:t>
            </a:r>
            <a:r>
              <a:rPr lang="en-US" sz="2800" dirty="0" err="1"/>
              <a:t>versi</a:t>
            </a:r>
            <a:r>
              <a:rPr lang="en-US" sz="2800" dirty="0"/>
              <a:t> Ubuntu yang </a:t>
            </a:r>
            <a:r>
              <a:rPr lang="en-US" sz="2800" dirty="0" err="1"/>
              <a:t>baru</a:t>
            </a:r>
            <a:r>
              <a:rPr lang="en-US" sz="2800" dirty="0"/>
              <a:t> </a:t>
            </a:r>
            <a:r>
              <a:rPr lang="en-US" sz="2800" dirty="0" err="1"/>
              <a:t>setiap</a:t>
            </a:r>
            <a:r>
              <a:rPr lang="en-US" sz="2800" dirty="0"/>
              <a:t> 6 </a:t>
            </a:r>
            <a:r>
              <a:rPr lang="en-US" sz="2800" dirty="0" err="1"/>
              <a:t>bulan</a:t>
            </a:r>
            <a:r>
              <a:rPr lang="en-US" sz="2800" dirty="0"/>
              <a:t> </a:t>
            </a:r>
            <a:r>
              <a:rPr lang="en-US" sz="2800" dirty="0" err="1"/>
              <a:t>sekali</a:t>
            </a:r>
            <a:r>
              <a:rPr lang="en-US" sz="2800" dirty="0"/>
              <a:t>. </a:t>
            </a:r>
            <a:r>
              <a:rPr lang="en-US" sz="2800" dirty="0" err="1"/>
              <a:t>Setiap</a:t>
            </a:r>
            <a:r>
              <a:rPr lang="en-US" sz="2800" dirty="0"/>
              <a:t> </a:t>
            </a:r>
            <a:r>
              <a:rPr lang="en-US" sz="2800" dirty="0" err="1"/>
              <a:t>rilis</a:t>
            </a:r>
            <a:r>
              <a:rPr lang="en-US" sz="2800" dirty="0"/>
              <a:t> </a:t>
            </a:r>
            <a:r>
              <a:rPr lang="en-US" sz="2800" dirty="0" err="1"/>
              <a:t>didukung</a:t>
            </a:r>
            <a:r>
              <a:rPr lang="en-US" sz="2800" dirty="0"/>
              <a:t> </a:t>
            </a:r>
            <a:r>
              <a:rPr lang="en-US" sz="2800" dirty="0" err="1"/>
              <a:t>selama</a:t>
            </a:r>
            <a:r>
              <a:rPr lang="en-US" sz="2800" dirty="0"/>
              <a:t> 18 </a:t>
            </a:r>
            <a:r>
              <a:rPr lang="en-US" sz="2800" dirty="0" err="1"/>
              <a:t>bulan</a:t>
            </a:r>
            <a:r>
              <a:rPr lang="en-US" sz="2800" dirty="0"/>
              <a:t> </a:t>
            </a:r>
            <a:r>
              <a:rPr lang="en-US" sz="2800" dirty="0" err="1"/>
              <a:t>untuk</a:t>
            </a:r>
            <a:r>
              <a:rPr lang="en-US" sz="2800" dirty="0"/>
              <a:t> </a:t>
            </a:r>
            <a:r>
              <a:rPr lang="en-US" sz="2800" dirty="0" err="1"/>
              <a:t>pembaruan</a:t>
            </a:r>
            <a:r>
              <a:rPr lang="en-US" sz="2800" dirty="0"/>
              <a:t> system, </a:t>
            </a:r>
            <a:r>
              <a:rPr lang="en-US" sz="2800" dirty="0" err="1"/>
              <a:t>keamanan</a:t>
            </a:r>
            <a:r>
              <a:rPr lang="en-US" sz="2800" dirty="0"/>
              <a:t>, </a:t>
            </a:r>
            <a:r>
              <a:rPr lang="en-US" sz="2800" dirty="0" err="1"/>
              <a:t>dan</a:t>
            </a:r>
            <a:r>
              <a:rPr lang="en-US" sz="2800" dirty="0"/>
              <a:t> </a:t>
            </a:r>
            <a:r>
              <a:rPr lang="en-US" sz="2800" dirty="0" err="1"/>
              <a:t>kesalahan</a:t>
            </a:r>
            <a:r>
              <a:rPr lang="en-US" sz="2800" dirty="0"/>
              <a:t> (BUG).</a:t>
            </a:r>
          </a:p>
          <a:p>
            <a:pPr marL="0" indent="0">
              <a:buNone/>
            </a:pPr>
            <a:endParaRPr lang="en-US" sz="2800" dirty="0">
              <a:latin typeface="Arabic Typesetting" pitchFamily="66" charset="-78"/>
              <a:cs typeface="Arabic Typesetting" pitchFamily="66" charset="-78"/>
            </a:endParaRPr>
          </a:p>
        </p:txBody>
      </p:sp>
    </p:spTree>
    <p:extLst>
      <p:ext uri="{BB962C8B-B14F-4D97-AF65-F5344CB8AC3E}">
        <p14:creationId xmlns:p14="http://schemas.microsoft.com/office/powerpoint/2010/main" val="126040275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213</TotalTime>
  <Words>438</Words>
  <Application>Microsoft Office PowerPoint</Application>
  <PresentationFormat>On-screen Show (4:3)</PresentationFormat>
  <Paragraphs>87</Paragraphs>
  <Slides>15</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Adobe Caslon Pro</vt:lpstr>
      <vt:lpstr>Andalus</vt:lpstr>
      <vt:lpstr>Arabic Typesetting</vt:lpstr>
      <vt:lpstr>Baskerville Old Face</vt:lpstr>
      <vt:lpstr>Book Antiqua</vt:lpstr>
      <vt:lpstr>Calibri</vt:lpstr>
      <vt:lpstr>Franklin Gothic Book</vt:lpstr>
      <vt:lpstr>Perpetua</vt:lpstr>
      <vt:lpstr>Wingdings 2</vt:lpstr>
      <vt:lpstr>Equity</vt:lpstr>
      <vt:lpstr>MEMBANDINGKAN 2 SISTEM OPERASI</vt:lpstr>
      <vt:lpstr>APA PERBEDAANNYA ?</vt:lpstr>
      <vt:lpstr>WINDOWS 10</vt:lpstr>
      <vt:lpstr>KELEBIHAN</vt:lpstr>
      <vt:lpstr>PowerPoint Presentation</vt:lpstr>
      <vt:lpstr>PowerPoint Presentation</vt:lpstr>
      <vt:lpstr>KEKURANGAN</vt:lpstr>
      <vt:lpstr>PowerPoint Presentation</vt:lpstr>
      <vt:lpstr>Ubuntu</vt:lpstr>
      <vt:lpstr>KELEBIHAN</vt:lpstr>
      <vt:lpstr>     </vt:lpstr>
      <vt:lpstr>     </vt:lpstr>
      <vt:lpstr>KEKURANGAN</vt:lpstr>
      <vt:lpstr>     </vt:lpstr>
      <vt:lpstr>Terima Kasih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MEMBANDINGKAN 2 SISTEM OPERASI</dc:title>
  <dc:creator>USER-id</dc:creator>
  <cp:lastModifiedBy>Windows User</cp:lastModifiedBy>
  <cp:revision>27</cp:revision>
  <dcterms:created xsi:type="dcterms:W3CDTF">2018-10-31T12:08:16Z</dcterms:created>
  <dcterms:modified xsi:type="dcterms:W3CDTF">2018-11-28T11:06:08Z</dcterms:modified>
</cp:coreProperties>
</file>