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73" r:id="rId3"/>
    <p:sldId id="279" r:id="rId4"/>
    <p:sldId id="283" r:id="rId5"/>
    <p:sldId id="280" r:id="rId6"/>
    <p:sldId id="281" r:id="rId7"/>
    <p:sldId id="282" r:id="rId8"/>
    <p:sldId id="284" r:id="rId9"/>
    <p:sldId id="285" r:id="rId10"/>
    <p:sldId id="286" r:id="rId11"/>
    <p:sldId id="257" r:id="rId12"/>
    <p:sldId id="258" r:id="rId13"/>
    <p:sldId id="259" r:id="rId14"/>
    <p:sldId id="261" r:id="rId15"/>
    <p:sldId id="274" r:id="rId16"/>
    <p:sldId id="262" r:id="rId17"/>
    <p:sldId id="271" r:id="rId18"/>
    <p:sldId id="275" r:id="rId19"/>
    <p:sldId id="264" r:id="rId20"/>
    <p:sldId id="265" r:id="rId21"/>
    <p:sldId id="266" r:id="rId22"/>
    <p:sldId id="267" r:id="rId23"/>
    <p:sldId id="268" r:id="rId24"/>
    <p:sldId id="269" r:id="rId25"/>
    <p:sldId id="272" r:id="rId26"/>
    <p:sldId id="270" r:id="rId27"/>
    <p:sldId id="277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75" autoAdjust="0"/>
  </p:normalViewPr>
  <p:slideViewPr>
    <p:cSldViewPr>
      <p:cViewPr varScale="1">
        <p:scale>
          <a:sx n="64" d="100"/>
          <a:sy n="6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C297E20-1047-49C2-8ADE-22A73797C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7B477-B007-4667-9475-53D665E5C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05655-52C8-4FEB-8E22-60941805D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9AF72-EE62-46AC-9B04-5F2A60185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ED0FEC5-E3CF-4D56-B545-2FEFCEE9B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96DB627-DDC6-418E-A27F-A311423FF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83BFC6A-516C-4AEC-9F97-3699A3B2C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D6D962C-AD94-4AE3-AFA0-46D775676F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EB19C-308C-49BE-A596-58E25CF34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770CD8C-6DD8-45A9-9582-FBDB5D5B43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B4E6432-F208-4AAE-9F64-6C05FBF7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265C624-23AF-4919-9776-E58994A037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6" r:id="rId2"/>
    <p:sldLayoutId id="2147483781" r:id="rId3"/>
    <p:sldLayoutId id="2147483782" r:id="rId4"/>
    <p:sldLayoutId id="2147483783" r:id="rId5"/>
    <p:sldLayoutId id="2147483784" r:id="rId6"/>
    <p:sldLayoutId id="2147483777" r:id="rId7"/>
    <p:sldLayoutId id="2147483785" r:id="rId8"/>
    <p:sldLayoutId id="2147483786" r:id="rId9"/>
    <p:sldLayoutId id="2147483778" r:id="rId10"/>
    <p:sldLayoutId id="21474837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19200"/>
            <a:ext cx="7620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en-US" sz="3600" smtClean="0">
              <a:latin typeface="Arial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1981200"/>
            <a:ext cx="6477000" cy="1968500"/>
          </a:xfrm>
        </p:spPr>
        <p:txBody>
          <a:bodyPr/>
          <a:lstStyle/>
          <a:p>
            <a:pPr marR="0" eaLnBrk="1" hangingPunct="1"/>
            <a:r>
              <a:rPr lang="en-US" sz="3600" smtClean="0">
                <a:latin typeface="Arial" charset="0"/>
              </a:rPr>
              <a:t>CHAPTER 1 </a:t>
            </a:r>
          </a:p>
          <a:p>
            <a:pPr marR="0" eaLnBrk="1" hangingPunct="1"/>
            <a:r>
              <a:rPr lang="en-US" sz="3600" smtClean="0">
                <a:latin typeface="Arial" charset="0"/>
              </a:rPr>
              <a:t>Management Support System (MSS) </a:t>
            </a:r>
          </a:p>
          <a:p>
            <a:pPr marR="0" eaLnBrk="1" hangingPunct="1"/>
            <a:endParaRPr lang="en-US" sz="36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sv-SE" i="1" smtClean="0"/>
              <a:t>Semua bagian dari CBIS :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sv-SE" i="1" smtClean="0"/>
              <a:t>Data processing. 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sv-SE" i="1" smtClean="0"/>
              <a:t>Mangement Information System   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sv-SE" i="1" smtClean="0"/>
              <a:t> Decision Support System 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sv-SE" i="1" smtClean="0"/>
              <a:t>Office Automation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sv-SE" i="1" smtClean="0"/>
              <a:t>Expert System</a:t>
            </a:r>
            <a:r>
              <a:rPr lang="sv-SE" smtClean="0"/>
              <a:t> </a:t>
            </a: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6870700" cy="1152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Jenis Aplikasi </a:t>
            </a:r>
            <a:r>
              <a:rPr lang="en-US" sz="3200" i="1" smtClean="0"/>
              <a:t>End–User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7696200" cy="3657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sv-SE" sz="2400" i="1" dirty="0" smtClean="0"/>
              <a:t>Management Support System</a:t>
            </a:r>
            <a:r>
              <a:rPr lang="sv-SE" sz="2400" dirty="0" smtClean="0"/>
              <a:t> (MSS) adalah teknologi yang dapat digunakan secara mandiri / dalam bentuk kombinasinya,seperti : </a:t>
            </a:r>
            <a:endParaRPr lang="en-US" sz="2400" dirty="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sv-SE" sz="2400" i="1" dirty="0" smtClean="0"/>
              <a:t>Decision Support Systems ( DSS )</a:t>
            </a:r>
            <a:endParaRPr lang="en-US" sz="2400" dirty="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400" i="1" dirty="0" smtClean="0"/>
              <a:t>Group Support Systems ( GSS ), </a:t>
            </a:r>
            <a:r>
              <a:rPr lang="en-US" sz="2400" i="1" dirty="0" err="1" smtClean="0"/>
              <a:t>termasuk</a:t>
            </a:r>
            <a:r>
              <a:rPr lang="en-US" sz="2400" i="1" dirty="0" smtClean="0"/>
              <a:t> Group DSS ( GDSS )</a:t>
            </a:r>
            <a:endParaRPr lang="en-US" sz="2400" dirty="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400" i="1" dirty="0" smtClean="0"/>
              <a:t>Executive Information Systems ( EIS )</a:t>
            </a:r>
            <a:endParaRPr lang="en-US" sz="2400" dirty="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400" i="1" dirty="0" smtClean="0"/>
              <a:t>Expert Systems (ES )</a:t>
            </a:r>
            <a:endParaRPr lang="en-US" sz="2400" dirty="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400" i="1" dirty="0" smtClean="0"/>
              <a:t>Artificial Neural Networks ( ANN ) </a:t>
            </a:r>
            <a:endParaRPr lang="en-US" sz="2400" dirty="0" smtClean="0"/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en-US" sz="2400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31520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/>
            </a:r>
            <a:br>
              <a:rPr lang="en-US" sz="3600" smtClean="0"/>
            </a:br>
            <a:endParaRPr lang="en-US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57200" y="533400"/>
            <a:ext cx="80660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/>
              <a:t>Apa saja sistem yang ada dalam Management Support System (MSS)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7696200" cy="3886200"/>
          </a:xfrm>
        </p:spPr>
        <p:txBody>
          <a:bodyPr/>
          <a:lstStyle/>
          <a:p>
            <a:pPr eaLnBrk="1" hangingPunct="1"/>
            <a:r>
              <a:rPr lang="en-US" sz="2800" smtClean="0"/>
              <a:t>Manajemen adalah proses pencapaian tujuan organisasi melalui penggunaan resources ( manusia, uang, energi, material, ruang &amp; waktu )</a:t>
            </a:r>
          </a:p>
          <a:p>
            <a:pPr eaLnBrk="1" hangingPunct="1"/>
            <a:r>
              <a:rPr lang="en-US" sz="2800" smtClean="0"/>
              <a:t>Resources </a:t>
            </a:r>
            <a:r>
              <a:rPr lang="en-US" sz="2800" smtClean="0">
                <a:sym typeface="Wingdings" pitchFamily="2" charset="2"/>
              </a:rPr>
              <a:t> input</a:t>
            </a:r>
          </a:p>
          <a:p>
            <a:pPr eaLnBrk="1" hangingPunct="1"/>
            <a:r>
              <a:rPr lang="en-US" sz="2800" smtClean="0">
                <a:sym typeface="Wingdings" pitchFamily="2" charset="2"/>
              </a:rPr>
              <a:t>Tujuan  output.</a:t>
            </a:r>
          </a:p>
          <a:p>
            <a:pPr eaLnBrk="1" hangingPunct="1"/>
            <a:r>
              <a:rPr lang="en-US" sz="2800" smtClean="0">
                <a:sym typeface="Wingdings" pitchFamily="2" charset="2"/>
              </a:rPr>
              <a:t>Kesuksesan organisasi &amp; tugas manager diukur dari produktifitas.</a:t>
            </a:r>
            <a:endParaRPr lang="en-US" sz="280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315200" cy="1676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Managerial Decision making &amp; Management Information System ( MIS = SIM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59" name="Group 67"/>
          <p:cNvGraphicFramePr>
            <a:graphicFrameLocks noGrp="1"/>
          </p:cNvGraphicFramePr>
          <p:nvPr>
            <p:ph sz="half" idx="1"/>
          </p:nvPr>
        </p:nvGraphicFramePr>
        <p:xfrm>
          <a:off x="304800" y="1676400"/>
          <a:ext cx="8534400" cy="5405438"/>
        </p:xfrm>
        <a:graphic>
          <a:graphicData uri="http://schemas.openxmlformats.org/drawingml/2006/table">
            <a:tbl>
              <a:tblPr/>
              <a:tblGrid>
                <a:gridCol w="3509963"/>
                <a:gridCol w="1754187"/>
                <a:gridCol w="3270250"/>
              </a:tblGrid>
              <a:tr h="862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Faktor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Trend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Hasil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Teknologi,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Informasi/ Komputer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Meningkat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Lebih banyak alternatif pilihan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Kompleksitas struktural, kompetisi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Meningkat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Biaya yg lebih besar dari kesalahan yg terjadi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9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Pasar Internasional, Konsumerisme,Intervensi pemerintah,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Stabilitas politik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Meningkat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Menurun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Ketidakpastian berkaitan dg masa depan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2390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Faktor-faktor yg mempengaruhi pengambilan keputusan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7696200" cy="3352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Yaitu : sistem berbasis komputer yg interaktif, yg membantu pengambil keputusan memanfaatkan data &amp; model ut menyelesaikan masalah-masalah yg tak terstruktur. 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239000" cy="1295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Kombinasi MSS al:</a:t>
            </a:r>
            <a:br>
              <a:rPr lang="en-US" sz="3200" smtClean="0"/>
            </a:br>
            <a:r>
              <a:rPr lang="en-US" sz="3200" smtClean="0"/>
              <a:t>1. Decision Support System (DSS)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8001000" cy="41148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fi-FI" sz="2800" dirty="0" smtClean="0"/>
              <a:t>Proses pada kerangka kerja </a:t>
            </a:r>
            <a:r>
              <a:rPr lang="fi-FI" sz="2800" i="1" dirty="0" smtClean="0"/>
              <a:t>Decision Support System</a:t>
            </a:r>
            <a:r>
              <a:rPr lang="fi-FI" sz="2800" dirty="0" smtClean="0"/>
              <a:t> ( DSS ) dibedakan menjadi dua permasalahan yaitu  :</a:t>
            </a:r>
            <a:endParaRPr lang="en-US" sz="2800" dirty="0" smtClean="0"/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fi-FI" sz="2800" dirty="0" smtClean="0"/>
              <a:t>Terstruktur yaitu mengacu pada permasalahan rutin dan berulang untuk solusi standar yang ada.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sv-SE" sz="2800" dirty="0" smtClean="0"/>
              <a:t>Tak terstruktur yaitu permasalahan yang kompleks dimana tidak ada solusinya. </a:t>
            </a:r>
          </a:p>
          <a:p>
            <a:pPr marL="457200" indent="-457200" eaLnBrk="1" hangingPunct="1">
              <a:lnSpc>
                <a:spcPct val="80000"/>
              </a:lnSpc>
              <a:buNone/>
            </a:pPr>
            <a:endParaRPr lang="en-US" sz="2000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086600" cy="1447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v-SE" sz="3600" smtClean="0"/>
              <a:t>Kerangka Kerja </a:t>
            </a:r>
            <a:r>
              <a:rPr lang="sv-SE" sz="3600" i="1" smtClean="0"/>
              <a:t>Decision Support</a:t>
            </a:r>
            <a:r>
              <a:rPr lang="sv-SE" sz="3600" smtClean="0"/>
              <a:t> ( DS )</a:t>
            </a: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438400"/>
            <a:ext cx="7696200" cy="3657600"/>
          </a:xfrm>
        </p:spPr>
        <p:txBody>
          <a:bodyPr>
            <a:normAutofit lnSpcReduction="10000"/>
          </a:bodyPr>
          <a:lstStyle/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400" smtClean="0"/>
              <a:t>Perusahaan beroperasi pada ekonomi yg tak stabil.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400" smtClean="0"/>
              <a:t>Perusahaan dihadapkan pada kombinasi dlm &amp; luar negeri yg meningkat.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400" smtClean="0"/>
              <a:t>Perusahaan menghadapi peningkatan kesulitan dlm hal melacak jumlah operasi-operasi bisnis.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400" smtClean="0"/>
              <a:t>Sistem komputer perusahaan tak mendukung peningkatan tujuan perusahaan dlm hal efisiensi, profitabilitas &amp; mencari jalan masuk di pasar yg benar-benar menguntungkan.   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23900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Mengapa suatu organisasi (perusahaan) menggunakan DSS ?</a:t>
            </a:r>
            <a:r>
              <a:rPr lang="en-US" sz="40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696200" cy="47244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5.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akurat</a:t>
            </a:r>
            <a:r>
              <a:rPr lang="en-US" dirty="0" smtClean="0"/>
              <a:t>, </a:t>
            </a:r>
            <a:r>
              <a:rPr lang="en-US" dirty="0" err="1" smtClean="0"/>
              <a:t>baru</a:t>
            </a: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6. DSS </a:t>
            </a:r>
            <a:r>
              <a:rPr lang="en-US" dirty="0" err="1" smtClean="0"/>
              <a:t>dipandang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pemenang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7.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diamanahi</a:t>
            </a:r>
            <a:r>
              <a:rPr lang="en-US" dirty="0" smtClean="0"/>
              <a:t> DSS</a:t>
            </a:r>
          </a:p>
          <a:p>
            <a:pPr eaLnBrk="1" hangingPunct="1">
              <a:buNone/>
            </a:pPr>
            <a:r>
              <a:rPr lang="en-US" dirty="0" smtClean="0"/>
              <a:t>8. </a:t>
            </a:r>
            <a:r>
              <a:rPr lang="en-US" dirty="0" err="1" smtClean="0"/>
              <a:t>Penyediaan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696200" cy="1295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err="1" smtClean="0"/>
              <a:t>Lanjutan</a:t>
            </a:r>
            <a:r>
              <a:rPr lang="en-US" sz="4000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68413" y="1481138"/>
            <a:ext cx="6607175" cy="4525962"/>
          </a:xfrm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924800" cy="1828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v-SE" sz="2400" smtClean="0"/>
              <a:t/>
            </a:r>
            <a:br>
              <a:rPr lang="sv-SE" sz="2400" smtClean="0"/>
            </a:br>
            <a:r>
              <a:rPr lang="sv-SE" sz="2400" smtClean="0"/>
              <a:t>Hubungan</a:t>
            </a:r>
            <a:r>
              <a:rPr lang="sv-SE" sz="2400" i="1" smtClean="0"/>
              <a:t> Decision Support Systems</a:t>
            </a:r>
            <a:r>
              <a:rPr lang="sv-SE" sz="2400" smtClean="0"/>
              <a:t> (</a:t>
            </a:r>
            <a:r>
              <a:rPr lang="en-US" sz="2400" smtClean="0"/>
              <a:t>DSS) dengan </a:t>
            </a:r>
            <a:r>
              <a:rPr lang="sv-SE" sz="2400" i="1" smtClean="0"/>
              <a:t>Management Information System</a:t>
            </a:r>
            <a:r>
              <a:rPr lang="sv-SE" sz="2400" smtClean="0"/>
              <a:t> (</a:t>
            </a:r>
            <a:r>
              <a:rPr lang="en-US" sz="2400" smtClean="0"/>
              <a:t>MIS)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000" smtClean="0"/>
              <a:t>(</a:t>
            </a:r>
            <a:r>
              <a:rPr lang="sv-SE" sz="1800" smtClean="0"/>
              <a:t>Sumber : Turban, 2005)</a:t>
            </a: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362200"/>
            <a:ext cx="7239000" cy="3657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smtClean="0"/>
              <a:t>Hasil utamanya adalah dpt meningkatkan jangkauan &amp; kemampuan dari proses pengambilan keputusan para manajer ut membantu mereka meningkatkan efektifitasnya.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Karakteristik DSS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v-SE" sz="2800" i="1" dirty="0" smtClean="0"/>
              <a:t>Management Support System</a:t>
            </a:r>
            <a:r>
              <a:rPr lang="sv-SE" sz="2800" dirty="0" smtClean="0"/>
              <a:t> ( MSS ) adalah sistem yang interaktif dengan dukungan komputerisasi yang digunakan para manager dalam menyelesaikan problem/ permasalahan</a:t>
            </a:r>
          </a:p>
          <a:p>
            <a:pPr eaLnBrk="1" hangingPunct="1">
              <a:lnSpc>
                <a:spcPct val="90000"/>
              </a:lnSpc>
            </a:pPr>
            <a:r>
              <a:rPr lang="sv-SE" sz="2800" dirty="0" smtClean="0"/>
              <a:t>Teknologi yang digunakan dalam </a:t>
            </a:r>
            <a:r>
              <a:rPr lang="sv-SE" sz="2800" i="1" dirty="0" smtClean="0"/>
              <a:t>Management Support System </a:t>
            </a:r>
            <a:r>
              <a:rPr lang="sv-SE" sz="2800" dirty="0" smtClean="0"/>
              <a:t>( MSS ) adalah  diintegrasikan dengan CBIS. 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68707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Pendahuluan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76962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Hasil utamanya adalah meningkatkan efisiensi dg mengurangi biaya.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Relevansinya ut manajer pengambil keputusan biasanya tak langsung didapatkan ,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misalnya : dg menyediakan laporan &amp; akses data.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Karakteristik MIS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80010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Tujuan : dg GSS berbagai keputusan utama dlm organisasi yg dibuat oleh group secara kolektif.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Peningkatan kinerja group-group tersebut dibantu oleh teknologi informasi , seperti group dss (GDSS)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Contoh GDSS : Total Quality Management ( TQM )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239000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Kombinasi MSS al:</a:t>
            </a:r>
            <a:br>
              <a:rPr lang="en-US" sz="3600" smtClean="0"/>
            </a:br>
            <a:r>
              <a:rPr lang="en-US" sz="3600" smtClean="0"/>
              <a:t>2. Group Support System (GSS)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286000"/>
            <a:ext cx="8458200" cy="4191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EIS dikembangkan u/ :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Ut menyediakan kebutuhan informasi yg diperlukan oleh pihak eksekutif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Menyediakan antarmuka yg benar-benar user-friendly ut eksekutif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Mempertemukan berbagai gaya keputusan individu para eksekutif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Menyedikan kontrol waktu yg tepat &amp; efektif.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Menyediakan akses data cepat pada informasi secara detil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Dapat mengindentifikasi masalah. 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543800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Kombinasi MSS al:</a:t>
            </a:r>
            <a:br>
              <a:rPr lang="en-US" sz="3200" smtClean="0"/>
            </a:br>
            <a:r>
              <a:rPr lang="en-US" sz="2800" smtClean="0"/>
              <a:t>3. Executive Information System (EIS) / Executive Support system ESS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7924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i="1" smtClean="0"/>
              <a:t>Expert System</a:t>
            </a:r>
            <a:r>
              <a:rPr lang="en-US" sz="2800" smtClean="0"/>
              <a:t> merupakan komponen perangkat keras </a:t>
            </a:r>
            <a:r>
              <a:rPr lang="en-US" sz="2800" i="1" smtClean="0"/>
              <a:t>(hardware)</a:t>
            </a:r>
            <a:r>
              <a:rPr lang="en-US" sz="2800" smtClean="0"/>
              <a:t> dan perangkat  lunak (software) yang digunakan sebagai pengambil keputusan, pemecahan masalah.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Merupakan cabang dari aplikasi Artificial Intelligence ( AI 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ES merupakan kepakaran yg ditrasfer dari pakar ke komputer, dimana pengetahuan disimpan &amp; user dapat meminta jika dibutuhkan, sebagai bahan pertimbangan dalam mengambil keputusan.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3152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Kombinasi MSS al:</a:t>
            </a:r>
            <a:br>
              <a:rPr lang="en-US" sz="3200" smtClean="0"/>
            </a:br>
            <a:r>
              <a:rPr lang="en-US" sz="3200" smtClean="0"/>
              <a:t>4. Expert System ( ES )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743200"/>
            <a:ext cx="7696200" cy="2819400"/>
          </a:xfrm>
        </p:spPr>
        <p:txBody>
          <a:bodyPr/>
          <a:lstStyle/>
          <a:p>
            <a:pPr eaLnBrk="1" hangingPunct="1"/>
            <a:r>
              <a:rPr lang="en-US" smtClean="0"/>
              <a:t>Digunakan ut pencarian suatu letak dg metode pemetaan. </a:t>
            </a:r>
          </a:p>
          <a:p>
            <a:pPr eaLnBrk="1" hangingPunct="1"/>
            <a:r>
              <a:rPr lang="en-US" smtClean="0"/>
              <a:t>Misal : GIS lokasi GPRS </a:t>
            </a:r>
          </a:p>
          <a:p>
            <a:pPr eaLnBrk="1" hangingPunct="1">
              <a:buFontTx/>
              <a:buNone/>
            </a:pPr>
            <a:r>
              <a:rPr lang="en-US" smtClean="0"/>
              <a:t>              GIS ut mencari rute jalan bus.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239000" cy="1981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Kombinasi MSS al:</a:t>
            </a:r>
            <a:br>
              <a:rPr lang="en-US" sz="3600" smtClean="0"/>
            </a:br>
            <a:r>
              <a:rPr lang="en-US" sz="3600" smtClean="0"/>
              <a:t>5. Sistem informasi geografis (GIS)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696200" cy="3429000"/>
          </a:xfrm>
        </p:spPr>
        <p:txBody>
          <a:bodyPr/>
          <a:lstStyle/>
          <a:p>
            <a:pPr eaLnBrk="1" hangingPunct="1"/>
            <a:r>
              <a:rPr lang="en-US" smtClean="0"/>
              <a:t>Teknologi yang ditujukan u/ mengisi kekurangan pada penggunaan data, informasi/ pengetahuan yg disimpan di komputer.</a:t>
            </a:r>
          </a:p>
          <a:p>
            <a:pPr eaLnBrk="1" hangingPunct="1"/>
            <a:r>
              <a:rPr lang="en-US" smtClean="0"/>
              <a:t>Contoh : pengenalan pola. 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96200" cy="1676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Kombinasi MSS al:</a:t>
            </a:r>
            <a:br>
              <a:rPr lang="en-US" sz="3200" smtClean="0"/>
            </a:br>
            <a:r>
              <a:rPr lang="en-US" sz="3200" smtClean="0"/>
              <a:t>6. Artifical Neural Network/ Neural Computing ( ANN )</a:t>
            </a:r>
            <a:r>
              <a:rPr lang="en-US" sz="40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Transaction Processing Systems (TPS)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Management Information system (MIS)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Office Automation Systems ( OAS)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DSS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GDSS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EIS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ANN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3914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Alat Pengambil Keputusan Terkomputerisasi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924800" cy="4572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sv-SE" sz="2400" dirty="0" smtClean="0"/>
              <a:t>Jelaskan apa yang dimaksud dengan </a:t>
            </a:r>
            <a:r>
              <a:rPr lang="sv-SE" sz="2400" i="1" dirty="0" smtClean="0"/>
              <a:t>Managerial Decision Making.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sv-SE" sz="2400" dirty="0" smtClean="0"/>
              <a:t>Jelaskan  tentang </a:t>
            </a:r>
            <a:r>
              <a:rPr lang="sv-SE" sz="2400" i="1" dirty="0" smtClean="0"/>
              <a:t>Management Information Systems</a:t>
            </a:r>
            <a:r>
              <a:rPr lang="sv-SE" sz="2400" dirty="0" smtClean="0"/>
              <a:t> ( MIS ), bagaimana hubungan MIS dengan DSS.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sv-SE" sz="2400" dirty="0" smtClean="0"/>
              <a:t>Sebutkan bidang-bidang teknologi informasi dalam </a:t>
            </a:r>
            <a:r>
              <a:rPr lang="sv-SE" sz="2400" i="1" dirty="0" smtClean="0"/>
              <a:t>Management Support System</a:t>
            </a:r>
            <a:r>
              <a:rPr lang="sv-SE" sz="2400" dirty="0" smtClean="0"/>
              <a:t> ( MSS ).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sv-SE" sz="2400" dirty="0" smtClean="0"/>
              <a:t>Sebutkan</a:t>
            </a:r>
            <a:r>
              <a:rPr lang="sv-SE" sz="2400" i="1" dirty="0" smtClean="0"/>
              <a:t> </a:t>
            </a:r>
            <a:r>
              <a:rPr lang="fi-FI" sz="2400" dirty="0" smtClean="0"/>
              <a:t>kerangka kerja </a:t>
            </a:r>
            <a:r>
              <a:rPr lang="fi-FI" sz="2400" i="1" dirty="0" smtClean="0"/>
              <a:t>Decision Support.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fi-FI" sz="2400" dirty="0" smtClean="0"/>
              <a:t>Sebutkan  evaluasi alat pengambil keputusan secara terkomputerisasi.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fi-FI" sz="2400" dirty="0" smtClean="0"/>
              <a:t>6. Jelaskan bagaimana trend dss zaman now , menurut anda </a:t>
            </a: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68707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600" smtClean="0"/>
              <a:t>Evaluasi</a:t>
            </a: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916113"/>
            <a:ext cx="7696200" cy="3657600"/>
          </a:xfrm>
        </p:spPr>
        <p:txBody>
          <a:bodyPr/>
          <a:lstStyle/>
          <a:p>
            <a:pPr eaLnBrk="1" hangingPunct="1"/>
            <a:r>
              <a:rPr lang="sv-SE" sz="2800" i="1" smtClean="0"/>
              <a:t>APa saja termasuk dalam Computer Based Information System</a:t>
            </a:r>
            <a:r>
              <a:rPr lang="sv-SE" sz="2800" smtClean="0"/>
              <a:t> ( CBIS ) yaitu  : </a:t>
            </a:r>
            <a:endParaRPr lang="sv-SE" sz="2800" i="1" smtClean="0"/>
          </a:p>
          <a:p>
            <a:pPr lvl="1" eaLnBrk="1" hangingPunct="1">
              <a:buFont typeface="Wingdings" pitchFamily="2" charset="2"/>
              <a:buChar char="ü"/>
            </a:pPr>
            <a:r>
              <a:rPr lang="sv-SE" sz="2400" i="1" smtClean="0"/>
              <a:t>Data processing. 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sv-SE" sz="2400" i="1" smtClean="0"/>
              <a:t>Mangement Information System   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sv-SE" sz="2400" i="1" smtClean="0"/>
              <a:t> Decision Support System 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sv-SE" sz="2400" i="1" smtClean="0"/>
              <a:t>Office Automation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sv-SE" sz="2400" i="1" smtClean="0"/>
              <a:t>Expert System</a:t>
            </a:r>
            <a:r>
              <a:rPr lang="sv-SE" sz="2400" smtClean="0"/>
              <a:t> </a:t>
            </a:r>
            <a:endParaRPr lang="en-US" sz="240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704138" cy="10795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CBIS </a:t>
            </a:r>
            <a:br>
              <a:rPr lang="en-US" sz="3200" smtClean="0"/>
            </a:br>
            <a:r>
              <a:rPr lang="en-US" sz="3200" smtClean="0"/>
              <a:t>(Computer Based Information System)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65300" y="1628775"/>
            <a:ext cx="5613400" cy="4230688"/>
          </a:xfr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6870700" cy="1366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dirty="0" smtClean="0"/>
              <a:t>THE MODULE OF CBIS</a:t>
            </a:r>
            <a:br>
              <a:rPr lang="en-US" sz="2800" i="1" dirty="0" smtClean="0"/>
            </a:br>
            <a:r>
              <a:rPr lang="en-US" sz="2400" i="1" dirty="0" err="1" smtClean="0"/>
              <a:t>Gb.Skema</a:t>
            </a:r>
            <a:r>
              <a:rPr lang="en-US" sz="2400" i="1" dirty="0" smtClean="0"/>
              <a:t> Module of CBIS</a:t>
            </a:r>
            <a:br>
              <a:rPr lang="en-US" sz="2400" i="1" dirty="0" smtClean="0"/>
            </a:b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9750" y="2349500"/>
            <a:ext cx="7921625" cy="3887788"/>
          </a:xfr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559675" cy="16716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 smtClean="0"/>
              <a:t>Apa</a:t>
            </a:r>
            <a:r>
              <a:rPr lang="en-US" sz="2800" dirty="0" smtClean="0"/>
              <a:t> </a:t>
            </a:r>
            <a:r>
              <a:rPr lang="en-US" sz="2800" dirty="0" err="1" smtClean="0"/>
              <a:t>peranan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CBIS</a:t>
            </a:r>
            <a:br>
              <a:rPr lang="en-US" sz="2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berikut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gb.rantai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Informasi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CBIS</a:t>
            </a:r>
            <a:br>
              <a:rPr lang="en-US" sz="1800" dirty="0" smtClean="0"/>
            </a:b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684212" y="1989138"/>
            <a:ext cx="7850187" cy="4030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v-SE" sz="2400" i="1" dirty="0" smtClean="0"/>
              <a:t>System Analyst       </a:t>
            </a:r>
            <a:r>
              <a:rPr lang="sv-SE" sz="2400" dirty="0" smtClean="0">
                <a:sym typeface="Wingdings" pitchFamily="2" charset="2"/>
              </a:rPr>
              <a:t></a:t>
            </a:r>
            <a:r>
              <a:rPr lang="sv-SE" sz="2400" i="1" dirty="0" smtClean="0"/>
              <a:t> bertugas </a:t>
            </a:r>
            <a:r>
              <a:rPr lang="sv-SE" sz="2400" dirty="0" smtClean="0"/>
              <a:t>mengembangkan sistem baru dan meningkatkan  sistem yang sudah ada.</a:t>
            </a:r>
            <a:endParaRPr lang="sv-SE" sz="2400" i="1" dirty="0" smtClean="0"/>
          </a:p>
          <a:p>
            <a:pPr eaLnBrk="1" hangingPunct="1">
              <a:lnSpc>
                <a:spcPct val="90000"/>
              </a:lnSpc>
            </a:pPr>
            <a:r>
              <a:rPr lang="sv-SE" sz="2400" i="1" dirty="0" smtClean="0"/>
              <a:t>Data Administrator </a:t>
            </a:r>
            <a:r>
              <a:rPr lang="sv-SE" sz="2400" dirty="0" smtClean="0">
                <a:sym typeface="Wingdings" pitchFamily="2" charset="2"/>
              </a:rPr>
              <a:t></a:t>
            </a:r>
            <a:r>
              <a:rPr lang="sv-SE" sz="2400" dirty="0" smtClean="0"/>
              <a:t> bertugas membuat database yang berisi data yang diperlukan guna menghasilkan informasi.</a:t>
            </a:r>
          </a:p>
          <a:p>
            <a:pPr eaLnBrk="1" hangingPunct="1">
              <a:lnSpc>
                <a:spcPct val="90000"/>
              </a:lnSpc>
            </a:pPr>
            <a:r>
              <a:rPr lang="sv-SE" sz="2400" i="1" dirty="0" smtClean="0"/>
              <a:t>Network Specialist </a:t>
            </a:r>
            <a:r>
              <a:rPr lang="sv-SE" sz="2400" i="1" dirty="0" smtClean="0">
                <a:sym typeface="Wingdings" pitchFamily="2" charset="2"/>
              </a:rPr>
              <a:t></a:t>
            </a:r>
            <a:r>
              <a:rPr lang="sv-SE" sz="2400" i="1" dirty="0" smtClean="0"/>
              <a:t> bertugas </a:t>
            </a:r>
            <a:r>
              <a:rPr lang="sv-SE" sz="2400" dirty="0" smtClean="0"/>
              <a:t>membangun jaringan komunikasi data.</a:t>
            </a:r>
            <a:endParaRPr lang="en-US" sz="2400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05485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v-SE" sz="3200" smtClean="0"/>
              <a:t>Keterangan dari gambar tersebut diatas adalah :</a:t>
            </a:r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916113"/>
            <a:ext cx="7696200" cy="3657600"/>
          </a:xfrm>
        </p:spPr>
        <p:txBody>
          <a:bodyPr/>
          <a:lstStyle/>
          <a:p>
            <a:pPr eaLnBrk="1" hangingPunct="1"/>
            <a:r>
              <a:rPr lang="sv-SE" sz="2400" i="1" dirty="0" smtClean="0"/>
              <a:t>Progammer          </a:t>
            </a:r>
            <a:r>
              <a:rPr lang="sv-SE" sz="2400" i="1" dirty="0" smtClean="0">
                <a:sym typeface="Wingdings" pitchFamily="2" charset="2"/>
              </a:rPr>
              <a:t></a:t>
            </a:r>
            <a:r>
              <a:rPr lang="sv-SE" sz="2400" i="1" dirty="0" smtClean="0"/>
              <a:t> bertugas </a:t>
            </a:r>
            <a:r>
              <a:rPr lang="sv-SE" sz="2400" dirty="0" smtClean="0"/>
              <a:t>menulis,membuat insruksi dengan bahasa program komputer tertentu guna mentransformasikan data ke dalam informasi yang diperlukan </a:t>
            </a:r>
            <a:r>
              <a:rPr lang="sv-SE" sz="2400" i="1" dirty="0" smtClean="0"/>
              <a:t>user</a:t>
            </a:r>
            <a:r>
              <a:rPr lang="sv-SE" sz="2400" dirty="0" smtClean="0"/>
              <a:t>.</a:t>
            </a:r>
            <a:endParaRPr lang="sv-SE" sz="2400" i="1" dirty="0" smtClean="0"/>
          </a:p>
          <a:p>
            <a:pPr eaLnBrk="1" hangingPunct="1"/>
            <a:r>
              <a:rPr lang="sv-SE" sz="2400" i="1" dirty="0" smtClean="0"/>
              <a:t>Operator            </a:t>
            </a:r>
            <a:r>
              <a:rPr lang="sv-SE" sz="2400" i="1" dirty="0" smtClean="0">
                <a:sym typeface="Wingdings" pitchFamily="2" charset="2"/>
              </a:rPr>
              <a:t></a:t>
            </a:r>
            <a:r>
              <a:rPr lang="sv-SE" sz="2400" dirty="0" smtClean="0"/>
              <a:t>    para pengguna yang mengoperasikan komputer. </a:t>
            </a:r>
            <a:endParaRPr lang="en-US" sz="2400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6870700" cy="13398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v-SE" sz="3200" smtClean="0"/>
              <a:t>Keterangan dari gambar tersebut diatas adalah </a:t>
            </a:r>
            <a:r>
              <a:rPr lang="sv-SE" sz="3200" smtClean="0">
                <a:sym typeface="Wingdings" pitchFamily="2" charset="2"/>
              </a:rPr>
              <a:t>lanjutan...</a:t>
            </a:r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v-SE" sz="2800" i="1" smtClean="0"/>
              <a:t>End–user</a:t>
            </a:r>
            <a:r>
              <a:rPr lang="sv-SE" sz="2800" smtClean="0"/>
              <a:t> merupakan  sinonim dengan </a:t>
            </a:r>
            <a:r>
              <a:rPr lang="sv-SE" sz="2800" i="1" smtClean="0"/>
              <a:t>user</a:t>
            </a:r>
            <a:r>
              <a:rPr lang="sv-SE" sz="2800" smtClean="0"/>
              <a:t>, yang berdasarkan  sistem komputer.  </a:t>
            </a:r>
          </a:p>
          <a:p>
            <a:pPr eaLnBrk="1" hangingPunct="1"/>
            <a:r>
              <a:rPr lang="sv-SE" sz="2800" smtClean="0"/>
              <a:t>Sehingga end-user computing </a:t>
            </a:r>
            <a:r>
              <a:rPr lang="sv-SE" sz="2800" smtClean="0">
                <a:sym typeface="Wingdings" pitchFamily="2" charset="2"/>
              </a:rPr>
              <a:t>tingkat pemakai yang bekerja menggunakan perangkat sistem komputer. </a:t>
            </a:r>
            <a:endParaRPr lang="en-US" sz="280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6870700" cy="1152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i="1" smtClean="0"/>
              <a:t>END-USER COMPUTING </a:t>
            </a:r>
            <a:br>
              <a:rPr lang="en-US" sz="3200" i="1" smtClean="0"/>
            </a:br>
            <a:r>
              <a:rPr lang="en-US" sz="3200" i="1" smtClean="0"/>
              <a:t>(EUG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03350" y="2486025"/>
            <a:ext cx="6121400" cy="3390900"/>
          </a:xfrm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199313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i-FI" sz="2800" dirty="0" smtClean="0"/>
              <a:t>Gb. Rantai komunikasi </a:t>
            </a:r>
            <a:br>
              <a:rPr lang="fi-FI" sz="2800" dirty="0" smtClean="0"/>
            </a:br>
            <a:r>
              <a:rPr lang="fi-FI" sz="2800" i="1" dirty="0" smtClean="0"/>
              <a:t>End-User Computing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778</TotalTime>
  <Words>904</Words>
  <Application>Microsoft Office PowerPoint</Application>
  <PresentationFormat>On-screen Show (4:3)</PresentationFormat>
  <Paragraphs>126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         </vt:lpstr>
      <vt:lpstr>Pendahuluan </vt:lpstr>
      <vt:lpstr>CBIS  (Computer Based Information System)</vt:lpstr>
      <vt:lpstr>THE MODULE OF CBIS Gb.Skema Module of CBIS </vt:lpstr>
      <vt:lpstr>Apa peranan informasi dalam CBIS  berikut adalah gb.rantai Informasi dalam CBIS </vt:lpstr>
      <vt:lpstr>Keterangan dari gambar tersebut diatas adalah :</vt:lpstr>
      <vt:lpstr>Keterangan dari gambar tersebut diatas adalah lanjutan...</vt:lpstr>
      <vt:lpstr>END-USER COMPUTING  (EUG )</vt:lpstr>
      <vt:lpstr>Gb. Rantai komunikasi  End-User Computing </vt:lpstr>
      <vt:lpstr>Jenis Aplikasi End–User </vt:lpstr>
      <vt:lpstr> </vt:lpstr>
      <vt:lpstr>Managerial Decision making &amp; Management Information System ( MIS = SIM )</vt:lpstr>
      <vt:lpstr>Faktor-faktor yg mempengaruhi pengambilan keputusan </vt:lpstr>
      <vt:lpstr>Kombinasi MSS al: 1. Decision Support System (DSS)</vt:lpstr>
      <vt:lpstr>Kerangka Kerja Decision Support ( DS )</vt:lpstr>
      <vt:lpstr>Mengapa suatu organisasi (perusahaan) menggunakan DSS ? </vt:lpstr>
      <vt:lpstr>Lanjutan…</vt:lpstr>
      <vt:lpstr> Hubungan Decision Support Systems (DSS) dengan Management Information System (MIS)  (Sumber : Turban, 2005) </vt:lpstr>
      <vt:lpstr>Karakteristik DSS ;</vt:lpstr>
      <vt:lpstr>Karakteristik MIS :</vt:lpstr>
      <vt:lpstr>Kombinasi MSS al: 2. Group Support System (GSS)</vt:lpstr>
      <vt:lpstr>Kombinasi MSS al: 3. Executive Information System (EIS) / Executive Support system ESS :</vt:lpstr>
      <vt:lpstr>Kombinasi MSS al: 4. Expert System ( ES ) :</vt:lpstr>
      <vt:lpstr>Kombinasi MSS al: 5. Sistem informasi geografis (GIS)</vt:lpstr>
      <vt:lpstr>Kombinasi MSS al: 6. Artifical Neural Network/ Neural Computing ( ANN ) </vt:lpstr>
      <vt:lpstr>Alat Pengambil Keputusan Terkomputerisasi :</vt:lpstr>
      <vt:lpstr>Evaluasi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  Sistem-sistem yang ada dalam Management Support System (MSS)</dc:title>
  <dc:creator>Dinasty</dc:creator>
  <cp:lastModifiedBy>User</cp:lastModifiedBy>
  <cp:revision>37</cp:revision>
  <dcterms:created xsi:type="dcterms:W3CDTF">2009-09-08T22:23:12Z</dcterms:created>
  <dcterms:modified xsi:type="dcterms:W3CDTF">2019-02-25T04:54:00Z</dcterms:modified>
</cp:coreProperties>
</file>