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3" r:id="rId3"/>
    <p:sldId id="279" r:id="rId4"/>
    <p:sldId id="283" r:id="rId5"/>
    <p:sldId id="280" r:id="rId6"/>
    <p:sldId id="281" r:id="rId7"/>
    <p:sldId id="282" r:id="rId8"/>
    <p:sldId id="284" r:id="rId9"/>
    <p:sldId id="285" r:id="rId10"/>
    <p:sldId id="286" r:id="rId11"/>
    <p:sldId id="257" r:id="rId12"/>
    <p:sldId id="258" r:id="rId13"/>
    <p:sldId id="259" r:id="rId14"/>
    <p:sldId id="261" r:id="rId15"/>
    <p:sldId id="274" r:id="rId16"/>
    <p:sldId id="262" r:id="rId17"/>
    <p:sldId id="271" r:id="rId18"/>
    <p:sldId id="275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2" r:id="rId27"/>
    <p:sldId id="276" r:id="rId28"/>
    <p:sldId id="270" r:id="rId29"/>
    <p:sldId id="277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2E2D67-1C4B-416A-99D6-56FDDAEC2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2E51A-9345-4778-80A8-48E754E83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1027-96FC-474A-8CED-8BF2820A1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C75FB-2FFE-4D34-B95D-AB1371EE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45467C-DEB2-4886-8E76-A96BFE87F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45DBCB-EE64-48F1-A4B1-2C7F04187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A7AF41-317C-4B7D-A6B1-DFD1FF708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D84455-728D-4531-8240-B2D8AE8D6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C365-EC6B-4447-B689-627E24D08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A85270-EEE5-4818-85C8-9D2965614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BF447E6-ABB2-4BE4-AB94-DED5F0307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B697DDF-3C94-48BD-94B4-A53A707B4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8" r:id="rId2"/>
    <p:sldLayoutId id="2147483763" r:id="rId3"/>
    <p:sldLayoutId id="2147483764" r:id="rId4"/>
    <p:sldLayoutId id="2147483765" r:id="rId5"/>
    <p:sldLayoutId id="2147483766" r:id="rId6"/>
    <p:sldLayoutId id="2147483759" r:id="rId7"/>
    <p:sldLayoutId id="2147483767" r:id="rId8"/>
    <p:sldLayoutId id="2147483768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620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600" smtClean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981200"/>
            <a:ext cx="6477000" cy="1968500"/>
          </a:xfrm>
        </p:spPr>
        <p:txBody>
          <a:bodyPr/>
          <a:lstStyle/>
          <a:p>
            <a:pPr marR="0" eaLnBrk="1" hangingPunct="1"/>
            <a:r>
              <a:rPr lang="en-US" sz="3600" smtClean="0">
                <a:latin typeface="Arial" charset="0"/>
              </a:rPr>
              <a:t>CHAPTER 1 </a:t>
            </a:r>
          </a:p>
          <a:p>
            <a:pPr marR="0" eaLnBrk="1" hangingPunct="1"/>
            <a:r>
              <a:rPr lang="en-US" sz="3600" smtClean="0">
                <a:latin typeface="Arial" charset="0"/>
              </a:rPr>
              <a:t>Management Support System (MSS) </a:t>
            </a:r>
          </a:p>
          <a:p>
            <a:pPr marR="0" eaLnBrk="1" hangingPunct="1"/>
            <a:endParaRPr lang="en-US" sz="36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sv-SE" i="1" smtClean="0"/>
              <a:t>Semua bagian dari CBIS 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Data processing.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Mangement Information System  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 Decision Support System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Office Automation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i="1" smtClean="0"/>
              <a:t>Expert System</a:t>
            </a:r>
            <a:r>
              <a:rPr lang="sv-SE" smtClean="0"/>
              <a:t> 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68707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Jenis Aplikasi </a:t>
            </a:r>
            <a:r>
              <a:rPr lang="en-US" sz="3200" i="1" smtClean="0"/>
              <a:t>End–User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696200" cy="3657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sv-SE" sz="2400" i="1" smtClean="0"/>
              <a:t>Management Support System</a:t>
            </a:r>
            <a:r>
              <a:rPr lang="sv-SE" sz="2400" smtClean="0"/>
              <a:t> (MSS) adalah teknologi yang dapat digunakan secara mandiri / dalam bentuk kombinasinya, seperti : 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sv-SE" sz="2400" i="1" smtClean="0"/>
              <a:t>Decision Support Systems ( DSS 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Group Support Systems ( GSS ), termasuk Group DSS ( GDSS 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Executive Information Systems ( EIS 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Expert Systems (ES )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Artificial Neural Networks ( ANN ) 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Hybrid Support Systems</a:t>
            </a:r>
            <a:r>
              <a:rPr lang="en-US" sz="2400" smtClean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152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/>
            </a:r>
            <a:br>
              <a:rPr lang="en-US" sz="3600" smtClean="0"/>
            </a:br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533400"/>
            <a:ext cx="8066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Apa saja sistem yang ada dalam Management Support System (MSS)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696200" cy="3886200"/>
          </a:xfrm>
        </p:spPr>
        <p:txBody>
          <a:bodyPr/>
          <a:lstStyle/>
          <a:p>
            <a:pPr eaLnBrk="1" hangingPunct="1"/>
            <a:r>
              <a:rPr lang="en-US" sz="2800" smtClean="0"/>
              <a:t>Manajemen adalah proses pencapaian tujuan organisasi melalui penggunaan resources ( manusia, uang, energi, material, ruang &amp; waktu )</a:t>
            </a:r>
          </a:p>
          <a:p>
            <a:pPr eaLnBrk="1" hangingPunct="1"/>
            <a:r>
              <a:rPr lang="en-US" sz="2800" smtClean="0"/>
              <a:t>Resources </a:t>
            </a:r>
            <a:r>
              <a:rPr lang="en-US" sz="2800" smtClean="0">
                <a:sym typeface="Wingdings" pitchFamily="2" charset="2"/>
              </a:rPr>
              <a:t> input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Tujuan  output.</a:t>
            </a:r>
          </a:p>
          <a:p>
            <a:pPr eaLnBrk="1" hangingPunct="1"/>
            <a:r>
              <a:rPr lang="en-US" sz="2800" smtClean="0">
                <a:sym typeface="Wingdings" pitchFamily="2" charset="2"/>
              </a:rPr>
              <a:t>Kesuksesan organisasi &amp; tugas manager diukur dari produktifitas.</a:t>
            </a:r>
            <a:endParaRPr lang="en-US" sz="28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315200" cy="167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Managerial Decision making &amp; Management Information System ( MIS = SIM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59" name="Group 67"/>
          <p:cNvGraphicFramePr>
            <a:graphicFrameLocks noGrp="1"/>
          </p:cNvGraphicFramePr>
          <p:nvPr>
            <p:ph sz="half" idx="1"/>
          </p:nvPr>
        </p:nvGraphicFramePr>
        <p:xfrm>
          <a:off x="304800" y="1676400"/>
          <a:ext cx="8534400" cy="5405438"/>
        </p:xfrm>
        <a:graphic>
          <a:graphicData uri="http://schemas.openxmlformats.org/drawingml/2006/table">
            <a:tbl>
              <a:tblPr/>
              <a:tblGrid>
                <a:gridCol w="3509963"/>
                <a:gridCol w="1754187"/>
                <a:gridCol w="3270250"/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Faktor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Trend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Hasil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Teknologi,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Informasi/ Komputer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Lebih banyak alternatif pilihan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Kompleksitas struktural, kompetisi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Biaya yg lebih besar dari kesalahan yg terjadi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Pasar Internasional, Konsumerisme,Intervensi pemerintah,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Stabilitas politik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Meningkat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Menurun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Ketidakpastian berkaitan dg masa depan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390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Faktor-faktor yg mempengaruhi pengambilan keputusan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6962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Yaitu : sistem berbasis komputer yg interaktif, yg membantu pengambil keputusan memanfaatkan data &amp; model ut menyelesaikan masalah-masalah yg tak terstruktur.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1. Decision Support System (DSS)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8001000" cy="4114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fi-FI" sz="2800" smtClean="0"/>
              <a:t>Proses pada kerangka kerja </a:t>
            </a:r>
            <a:r>
              <a:rPr lang="fi-FI" sz="2800" i="1" smtClean="0"/>
              <a:t>Decision Support System</a:t>
            </a:r>
            <a:r>
              <a:rPr lang="fi-FI" sz="2800" smtClean="0"/>
              <a:t> ( DSS ) dibedakan menjadi tiga permasalahan yaitu  :</a:t>
            </a:r>
            <a:endParaRPr lang="en-US" sz="2800" smtClean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fi-FI" sz="2800" smtClean="0"/>
              <a:t>Terstruktur yaitu mengacu pada permasalahan rutin dan berulang untuk solusi standar yang ada.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v-SE" sz="2800" smtClean="0"/>
              <a:t>Tak terstruktur yaitu permasalahan yang kompleks dimana tidak ada solusinya. 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v-SE" sz="2800" smtClean="0"/>
              <a:t>Semi terstruktur yaitu adanya keputusan terstruktur.</a:t>
            </a:r>
            <a:r>
              <a:rPr lang="sv-SE" sz="2000" smtClean="0"/>
              <a:t> </a:t>
            </a:r>
            <a:endParaRPr lang="en-US" sz="2000" smtClean="0"/>
          </a:p>
          <a:p>
            <a:pPr marL="457200" indent="-457200"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086600" cy="1447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600" smtClean="0"/>
              <a:t>Kerangka Kerja </a:t>
            </a:r>
            <a:r>
              <a:rPr lang="sv-SE" sz="3600" i="1" smtClean="0"/>
              <a:t>Decision Support</a:t>
            </a:r>
            <a:r>
              <a:rPr lang="sv-SE" sz="3600" smtClean="0"/>
              <a:t> ( DS )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696200" cy="3657600"/>
          </a:xfrm>
        </p:spPr>
        <p:txBody>
          <a:bodyPr>
            <a:normAutofit lnSpcReduction="10000"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beroperasi pada ekonomi yg tak stabil.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dihadapkan pada kombinasi dlm &amp; luar negeri yg meningkat.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Perusahaan menghadapi peningkatan kesulitan dlm hal melacak jumlah operasi-operasi bisnis.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smtClean="0"/>
              <a:t>Sistem komputer perusahaan tak mendukung peningkatan tujuan perusahaan dlm hal efisiensi, profitabilitas &amp; mencari jalan masuk di pasar yg benar-benar menguntungkan.  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2390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Mengapa suatu organisasi (perusahaan) menggunakan DSS ?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mtClean="0"/>
              <a:t>Kebutuhan akan informasi yg akurat, baru</a:t>
            </a:r>
          </a:p>
          <a:p>
            <a:pPr eaLnBrk="1" hangingPunct="1"/>
            <a:r>
              <a:rPr lang="en-US" smtClean="0"/>
              <a:t>DSS dipandang sebagai pemenang secara organisasi</a:t>
            </a:r>
          </a:p>
          <a:p>
            <a:pPr eaLnBrk="1" hangingPunct="1"/>
            <a:r>
              <a:rPr lang="en-US" smtClean="0"/>
              <a:t>Manjemen diamanahi DSS</a:t>
            </a:r>
          </a:p>
          <a:p>
            <a:pPr eaLnBrk="1" hangingPunct="1"/>
            <a:r>
              <a:rPr lang="en-US" smtClean="0"/>
              <a:t>Penyediaan informasi yg tepat waktu</a:t>
            </a:r>
          </a:p>
          <a:p>
            <a:pPr eaLnBrk="1" hangingPunct="1"/>
            <a:r>
              <a:rPr lang="en-US" smtClean="0"/>
              <a:t>Pencapaian pengurangan biaya.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962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Alasan mengapa perusahaan menggunakan DSS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68413" y="1481138"/>
            <a:ext cx="6607175" cy="4525962"/>
          </a:xfr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924800" cy="182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2400" smtClean="0"/>
              <a:t/>
            </a:r>
            <a:br>
              <a:rPr lang="sv-SE" sz="2400" smtClean="0"/>
            </a:br>
            <a:r>
              <a:rPr lang="sv-SE" sz="2400" smtClean="0"/>
              <a:t>Hubungan</a:t>
            </a:r>
            <a:r>
              <a:rPr lang="sv-SE" sz="2400" i="1" smtClean="0"/>
              <a:t> Decision Support Systems</a:t>
            </a:r>
            <a:r>
              <a:rPr lang="sv-SE" sz="2400" smtClean="0"/>
              <a:t> (</a:t>
            </a:r>
            <a:r>
              <a:rPr lang="en-US" sz="2400" smtClean="0"/>
              <a:t>DSS) dengan </a:t>
            </a:r>
            <a:r>
              <a:rPr lang="sv-SE" sz="2400" i="1" smtClean="0"/>
              <a:t>Management Information System</a:t>
            </a:r>
            <a:r>
              <a:rPr lang="sv-SE" sz="2400" smtClean="0"/>
              <a:t> (</a:t>
            </a:r>
            <a:r>
              <a:rPr lang="en-US" sz="2400" smtClean="0"/>
              <a:t>MIS)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smtClean="0"/>
              <a:t>(</a:t>
            </a:r>
            <a:r>
              <a:rPr lang="sv-SE" sz="1800" smtClean="0"/>
              <a:t>Sumber : Turban, 2005)</a:t>
            </a: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Fitur DSS yaitu 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DSS digunakan ut menyelesaikan masalah-masalah yg tak diharapkan.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DSS dpt menyediakan representasi valid dari sistem di dunia nyata.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DSS dpt menyediakan pendukungan keputusan dlm kerangka waktu yg pendek/terbatas.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DSS dpt berevolusi sbg mana halnya pengambil keputusan mempelajari tentang masalah-masalah yg dihadapinya.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DSS dpt dkembangkan oleh para profesional yg tak melibatkan pemrosesan data.  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8707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Perbedaan MIS &amp; DSS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800" dirty="0" smtClean="0"/>
              <a:t>Teknologi </a:t>
            </a:r>
            <a:r>
              <a:rPr lang="sv-SE" sz="2800" i="1" dirty="0" smtClean="0"/>
              <a:t>Management Support System </a:t>
            </a:r>
            <a:r>
              <a:rPr lang="sv-SE" sz="2800" dirty="0" smtClean="0"/>
              <a:t>(MSS) dapat diintegrasikan dengan CBIS</a:t>
            </a:r>
            <a:r>
              <a:rPr lang="en-US" sz="2800" dirty="0" smtClean="0"/>
              <a:t> (</a:t>
            </a:r>
            <a:r>
              <a:rPr lang="en-US" sz="2800" i="1" dirty="0" smtClean="0"/>
              <a:t>Computer Based Information System</a:t>
            </a:r>
            <a:r>
              <a:rPr lang="en-US" sz="2800" dirty="0" smtClean="0"/>
              <a:t>)</a:t>
            </a:r>
            <a:r>
              <a:rPr lang="sv-SE" sz="28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T</a:t>
            </a:r>
            <a:r>
              <a:rPr lang="sv-SE" sz="2800" dirty="0" smtClean="0"/>
              <a:t>eknologi </a:t>
            </a:r>
            <a:r>
              <a:rPr lang="sv-SE" sz="2800" i="1" dirty="0" smtClean="0"/>
              <a:t>Management Support System</a:t>
            </a:r>
            <a:r>
              <a:rPr lang="sv-SE" sz="2800" dirty="0" smtClean="0"/>
              <a:t> </a:t>
            </a:r>
            <a:r>
              <a:rPr lang="sv-SE" sz="2800" dirty="0" smtClean="0"/>
              <a:t>(MSS) </a:t>
            </a:r>
            <a:r>
              <a:rPr lang="sv-SE" sz="2800" dirty="0" smtClean="0"/>
              <a:t>adalah sistem yang interaktif dengan dukungan komputerisasi para manager dapat menyelesaikan </a:t>
            </a:r>
            <a:r>
              <a:rPr lang="id-ID" sz="2800" dirty="0" smtClean="0"/>
              <a:t>permasalahan.</a:t>
            </a:r>
            <a:endParaRPr lang="en-US" sz="28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707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Pendahuluan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239000" cy="3657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/>
              <a:t>Hasil utamanya adalah dpt meningkatkan jangkauan &amp; kemampuan dari proses pengambilan keputusan para manajer ut membantu mereka meningkatkan efektifitasnya.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Karakteristik DSS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6962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Hasil utamanya adalah meningkatkan efisiensi dg mengurangi biaya.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Relevansinya ut manajer pengambil keputusan biasanya tak langsung didapatkan ,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misalnya : dg menyediakan laporan &amp; akses data.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Karakteristik MIS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Tujuan : dg GSS berbagai keputusan utama dlm organisasi yg dibuat oleh group secara kolektif.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Peningkatan kinerja group-group tersebut dibantu oleh teknologi informasi , seperti group dss (GDSS)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Contoh GDSS : Total Quality Management ( TQM 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Kombinasi MSS al:</a:t>
            </a:r>
            <a:br>
              <a:rPr lang="en-US" sz="3600" smtClean="0"/>
            </a:br>
            <a:r>
              <a:rPr lang="en-US" sz="3600" smtClean="0"/>
              <a:t>2. Group Support System (GSS)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458200" cy="4191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EIS dikembangkan u/ 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Ut menyediakan kebutuhan informasi yg diperlukan oleh pihak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Menyediakan antarmuka yg benar-benar user-friendly ut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Mempertemukan berbagai gaya keputusan individu para eksekutif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Menyedikan kontrol waktu yg tepat &amp; efektif.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Menyediakan akses data cepat pada informasi secara detil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Dapat mengindentifikasi masalah.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2800" smtClean="0"/>
              <a:t>3. Executive Information System (EIS) / Executive Support system ESS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924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i="1" smtClean="0"/>
              <a:t>Expert System</a:t>
            </a:r>
            <a:r>
              <a:rPr lang="en-US" sz="2800" smtClean="0"/>
              <a:t> merupakan komponen perangkat keras </a:t>
            </a:r>
            <a:r>
              <a:rPr lang="en-US" sz="2800" i="1" smtClean="0"/>
              <a:t>(hardware)</a:t>
            </a:r>
            <a:r>
              <a:rPr lang="en-US" sz="2800" smtClean="0"/>
              <a:t> dan perangkat  lunak (software) yang digunakan sebagai pengambil keputusan, pemecahan masalah.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Merupakan cabang dari aplikasi Artificial Intelligence ( AI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ES merupakan kepakaran yg ditrasfer dari pakar ke komputer, dimana pengetahuan disimpan &amp; user dapat meminta jika dibutuhkan, sebagai bahan pertimbangan dalam mengambil keputusan.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4. Expert System ( ES 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7696200" cy="2819400"/>
          </a:xfrm>
        </p:spPr>
        <p:txBody>
          <a:bodyPr/>
          <a:lstStyle/>
          <a:p>
            <a:pPr eaLnBrk="1" hangingPunct="1"/>
            <a:r>
              <a:rPr lang="en-US" smtClean="0"/>
              <a:t>Digunakan ut pencarian suatu letak dg metode pemetaan. </a:t>
            </a:r>
          </a:p>
          <a:p>
            <a:pPr eaLnBrk="1" hangingPunct="1"/>
            <a:r>
              <a:rPr lang="en-US" smtClean="0"/>
              <a:t>Misal : GIS lokasi GPRS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GIS ut mencari rute jalan bus.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Kombinasi MSS al:</a:t>
            </a:r>
            <a:br>
              <a:rPr lang="en-US" sz="3600" smtClean="0"/>
            </a:br>
            <a:r>
              <a:rPr lang="en-US" sz="3600" smtClean="0"/>
              <a:t>5. Sistem informasi geografis (GIS)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696200" cy="3429000"/>
          </a:xfrm>
        </p:spPr>
        <p:txBody>
          <a:bodyPr/>
          <a:lstStyle/>
          <a:p>
            <a:pPr eaLnBrk="1" hangingPunct="1"/>
            <a:r>
              <a:rPr lang="en-US" smtClean="0"/>
              <a:t>Teknologi yang ditujukan u/ mengisi kekurangan pada penggunaan data, informasi/ pengetahuan yg disimpan di komputer.</a:t>
            </a:r>
          </a:p>
          <a:p>
            <a:pPr eaLnBrk="1" hangingPunct="1"/>
            <a:r>
              <a:rPr lang="en-US" smtClean="0"/>
              <a:t>Contoh : pengenalan pola.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1676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6. Artifical Neural Network/ Neural Computing ( ANN )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7924800" cy="3886200"/>
          </a:xfrm>
        </p:spPr>
        <p:txBody>
          <a:bodyPr/>
          <a:lstStyle/>
          <a:p>
            <a:pPr eaLnBrk="1" hangingPunct="1"/>
            <a:r>
              <a:rPr lang="pt-BR" sz="2800" smtClean="0"/>
              <a:t>Tujuan dari </a:t>
            </a:r>
            <a:r>
              <a:rPr lang="pt-BR" sz="2800" i="1" smtClean="0"/>
              <a:t>Computer Based Information Systems </a:t>
            </a:r>
            <a:r>
              <a:rPr lang="pt-BR" sz="2800" smtClean="0"/>
              <a:t>( CBIS ) adalah untuk membantu manajemen dalam memanajemen penyelesaian atau mengorganisasi masalah lebih cepat dan baik daripada tanpa menggunakan komputer. </a:t>
            </a:r>
          </a:p>
          <a:p>
            <a:pPr eaLnBrk="1" hangingPunct="1"/>
            <a:r>
              <a:rPr lang="pt-BR" sz="2800" smtClean="0"/>
              <a:t>Hybrid Support System merupakan bagian dari pendukung sistem tersebut. </a:t>
            </a:r>
            <a:endParaRPr lang="en-US" sz="280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1628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Kombinasi MSS al:</a:t>
            </a:r>
            <a:br>
              <a:rPr lang="en-US" sz="3200" smtClean="0"/>
            </a:br>
            <a:r>
              <a:rPr lang="en-US" sz="3200" smtClean="0"/>
              <a:t>7. </a:t>
            </a:r>
            <a:r>
              <a:rPr lang="pt-BR" sz="3200" i="1" smtClean="0"/>
              <a:t>Hybrid Support Systems</a:t>
            </a:r>
            <a:r>
              <a:rPr lang="pt-BR" sz="4000" smtClean="0"/>
              <a:t> 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Transaction Processing Systems (TPS)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Management Information system (MIS)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Office Automation Systems ( OAS)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DSS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GDSS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EIS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ANN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Alat Pengambil Keputusan Terkomputerisasi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038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smtClean="0"/>
              <a:t>Jelaskan apa yang dimaksud dengan </a:t>
            </a:r>
            <a:r>
              <a:rPr lang="sv-SE" sz="2400" i="1" smtClean="0"/>
              <a:t>Managerial Decision Making.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smtClean="0"/>
              <a:t>Jelaskan  tentang </a:t>
            </a:r>
            <a:r>
              <a:rPr lang="sv-SE" sz="2400" i="1" smtClean="0"/>
              <a:t>Management Information Systems</a:t>
            </a:r>
            <a:r>
              <a:rPr lang="sv-SE" sz="2400" smtClean="0"/>
              <a:t> ( MIS ), bagaimana hubungan MIS dengan DSS.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smtClean="0"/>
              <a:t>Sebutkan bidang-bidang teknologi informasi dalam </a:t>
            </a:r>
            <a:r>
              <a:rPr lang="sv-SE" sz="2400" i="1" smtClean="0"/>
              <a:t>Management Support System</a:t>
            </a:r>
            <a:r>
              <a:rPr lang="sv-SE" sz="2400" smtClean="0"/>
              <a:t> ( MSS 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sv-SE" sz="2400" smtClean="0"/>
              <a:t>Sebutkan</a:t>
            </a:r>
            <a:r>
              <a:rPr lang="sv-SE" sz="2400" i="1" smtClean="0"/>
              <a:t> </a:t>
            </a:r>
            <a:r>
              <a:rPr lang="fi-FI" sz="2400" smtClean="0"/>
              <a:t>kerangka kerja </a:t>
            </a:r>
            <a:r>
              <a:rPr lang="fi-FI" sz="2400" i="1" smtClean="0"/>
              <a:t>Decision Support.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fi-FI" sz="2400" smtClean="0"/>
              <a:t>Sebutkan  evaluasi alat pengambil keputusan secara terkomputerisasi.</a:t>
            </a: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707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smtClean="0"/>
              <a:t>Evaluasi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696200" cy="3657600"/>
          </a:xfrm>
        </p:spPr>
        <p:txBody>
          <a:bodyPr/>
          <a:lstStyle/>
          <a:p>
            <a:pPr eaLnBrk="1" hangingPunct="1"/>
            <a:r>
              <a:rPr lang="sv-SE" sz="2800" i="1" dirty="0" smtClean="0"/>
              <a:t>APa saja termasuk dalam Computer Based Information System</a:t>
            </a:r>
            <a:r>
              <a:rPr lang="sv-SE" sz="2800" dirty="0" smtClean="0"/>
              <a:t> (CBIS) yaitu  : </a:t>
            </a:r>
            <a:endParaRPr lang="sv-SE" sz="2800" i="1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dirty="0" smtClean="0"/>
              <a:t>Data processing.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dirty="0" smtClean="0"/>
              <a:t>Mangement Information System  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dirty="0" smtClean="0"/>
              <a:t> Decision Support System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dirty="0" smtClean="0"/>
              <a:t>Office Automation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sv-SE" sz="2400" i="1" dirty="0" smtClean="0"/>
              <a:t>Expert System</a:t>
            </a:r>
            <a:r>
              <a:rPr lang="sv-SE" sz="2400" dirty="0" smtClean="0"/>
              <a:t> </a:t>
            </a:r>
            <a:endParaRPr lang="en-US" sz="240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4138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CBIS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i="1" dirty="0" smtClean="0"/>
              <a:t>Computer Based Information System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65300" y="1628775"/>
            <a:ext cx="5613400" cy="4230688"/>
          </a:xfr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870700" cy="13668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smtClean="0"/>
              <a:t>THE MODULE OF CBIS</a:t>
            </a:r>
            <a:br>
              <a:rPr lang="en-US" sz="2800" i="1" smtClean="0"/>
            </a:br>
            <a:r>
              <a:rPr lang="en-US" sz="2400" i="1" smtClean="0"/>
              <a:t>Gb.Skema Module of CBIS</a:t>
            </a:r>
            <a:br>
              <a:rPr lang="en-US" sz="2400" i="1" smtClean="0"/>
            </a:br>
            <a:r>
              <a:rPr lang="en-US" sz="2400" i="1" smtClean="0"/>
              <a:t>( Sumber : </a:t>
            </a:r>
            <a:r>
              <a:rPr lang="sv-SE" sz="2400" i="1" smtClean="0"/>
              <a:t>Raymond MC. Leod, 2009 </a:t>
            </a:r>
            <a:r>
              <a:rPr lang="en-US" sz="2400" i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349500"/>
            <a:ext cx="7921625" cy="3887788"/>
          </a:xfr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559675" cy="16716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Apa peranan informasi dalam CBIS</a:t>
            </a:r>
            <a:br>
              <a:rPr lang="en-US" sz="2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berikut adalah gb.rantai Informasi dalam CBIS</a:t>
            </a:r>
            <a:br>
              <a:rPr lang="en-US" sz="1800" smtClean="0"/>
            </a:br>
            <a:r>
              <a:rPr lang="en-US" sz="1800" smtClean="0"/>
              <a:t>( Sumber : </a:t>
            </a:r>
            <a:r>
              <a:rPr lang="sv-SE" sz="1800" smtClean="0"/>
              <a:t>Raymond MC. Leod, 2009 </a:t>
            </a:r>
            <a:r>
              <a:rPr lang="en-US" sz="1800" smtClean="0"/>
              <a:t>)</a:t>
            </a:r>
            <a:r>
              <a:rPr lang="en-US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9138"/>
            <a:ext cx="7696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400" i="1" smtClean="0"/>
              <a:t>System Analyst       </a:t>
            </a:r>
            <a:r>
              <a:rPr lang="sv-SE" sz="2400" smtClean="0">
                <a:sym typeface="Wingdings" pitchFamily="2" charset="2"/>
              </a:rPr>
              <a:t></a:t>
            </a:r>
            <a:r>
              <a:rPr lang="sv-SE" sz="2400" i="1" smtClean="0"/>
              <a:t> </a:t>
            </a:r>
            <a:r>
              <a:rPr lang="sv-SE" sz="2400" smtClean="0"/>
              <a:t>bekerja dengan user dalam mengembangkan sistem baru dan meningkatkan  sistem yang sudah ada.</a:t>
            </a:r>
            <a:endParaRPr lang="sv-SE" sz="2400" i="1" smtClean="0"/>
          </a:p>
          <a:p>
            <a:pPr eaLnBrk="1" hangingPunct="1">
              <a:lnSpc>
                <a:spcPct val="90000"/>
              </a:lnSpc>
            </a:pPr>
            <a:r>
              <a:rPr lang="sv-SE" sz="2400" i="1" smtClean="0"/>
              <a:t>Data Administrator </a:t>
            </a:r>
            <a:r>
              <a:rPr lang="sv-SE" sz="2400" smtClean="0">
                <a:sym typeface="Wingdings" pitchFamily="2" charset="2"/>
              </a:rPr>
              <a:t></a:t>
            </a:r>
            <a:r>
              <a:rPr lang="sv-SE" sz="2400" smtClean="0"/>
              <a:t> bekerja dengan user dan </a:t>
            </a:r>
            <a:r>
              <a:rPr lang="sv-SE" sz="2400" i="1" smtClean="0"/>
              <a:t>system analyst</a:t>
            </a:r>
            <a:r>
              <a:rPr lang="sv-SE" sz="2400" smtClean="0"/>
              <a:t> dalam membuat database yang berisi data yang diperlukan guna menghasilkan informasi.</a:t>
            </a:r>
          </a:p>
          <a:p>
            <a:pPr eaLnBrk="1" hangingPunct="1">
              <a:lnSpc>
                <a:spcPct val="90000"/>
              </a:lnSpc>
            </a:pPr>
            <a:r>
              <a:rPr lang="sv-SE" sz="2400" i="1" smtClean="0"/>
              <a:t>Network Specialist </a:t>
            </a:r>
            <a:r>
              <a:rPr lang="sv-SE" sz="2400" i="1" smtClean="0">
                <a:sym typeface="Wingdings" pitchFamily="2" charset="2"/>
              </a:rPr>
              <a:t></a:t>
            </a:r>
            <a:r>
              <a:rPr lang="sv-SE" sz="2400" i="1" smtClean="0"/>
              <a:t> </a:t>
            </a:r>
            <a:r>
              <a:rPr lang="sv-SE" sz="2400" smtClean="0"/>
              <a:t> bekerja dengan </a:t>
            </a:r>
            <a:r>
              <a:rPr lang="sv-SE" sz="2400" i="1" smtClean="0"/>
              <a:t>system analyst </a:t>
            </a:r>
            <a:r>
              <a:rPr lang="sv-SE" sz="2400" smtClean="0"/>
              <a:t>dan </a:t>
            </a:r>
            <a:r>
              <a:rPr lang="sv-SE" sz="2400" i="1" smtClean="0"/>
              <a:t>use</a:t>
            </a:r>
            <a:r>
              <a:rPr lang="sv-SE" sz="2400" smtClean="0"/>
              <a:t> dalam membangun jaringan komunikasi data.</a:t>
            </a:r>
            <a:endParaRPr lang="en-US" sz="240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5485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200" smtClean="0"/>
              <a:t>Keterangan dari gambar tersebut diatas adalah :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16113"/>
            <a:ext cx="7696200" cy="3657600"/>
          </a:xfrm>
        </p:spPr>
        <p:txBody>
          <a:bodyPr/>
          <a:lstStyle/>
          <a:p>
            <a:pPr eaLnBrk="1" hangingPunct="1"/>
            <a:r>
              <a:rPr lang="sv-SE" sz="2400" i="1" smtClean="0"/>
              <a:t>Progammer          </a:t>
            </a:r>
            <a:r>
              <a:rPr lang="sv-SE" sz="2400" i="1" smtClean="0">
                <a:sym typeface="Wingdings" pitchFamily="2" charset="2"/>
              </a:rPr>
              <a:t></a:t>
            </a:r>
            <a:r>
              <a:rPr lang="sv-SE" sz="2400" i="1" smtClean="0"/>
              <a:t>    </a:t>
            </a:r>
            <a:r>
              <a:rPr lang="sv-SE" sz="2400" smtClean="0"/>
              <a:t>menggunakan dokumentasi yang disiapkan </a:t>
            </a:r>
            <a:r>
              <a:rPr lang="sv-SE" sz="2400" i="1" smtClean="0"/>
              <a:t>system analyst</a:t>
            </a:r>
            <a:r>
              <a:rPr lang="sv-SE" sz="2400" smtClean="0"/>
              <a:t> untuk menulis insruksi dengan bahasa program komputer tertentu guna mentransformasikan data ke dalam informasi yang diperlukan </a:t>
            </a:r>
            <a:r>
              <a:rPr lang="sv-SE" sz="2400" i="1" smtClean="0"/>
              <a:t>user</a:t>
            </a:r>
            <a:r>
              <a:rPr lang="sv-SE" sz="2400" smtClean="0"/>
              <a:t>.</a:t>
            </a:r>
            <a:endParaRPr lang="sv-SE" sz="2400" i="1" smtClean="0"/>
          </a:p>
          <a:p>
            <a:pPr eaLnBrk="1" hangingPunct="1"/>
            <a:r>
              <a:rPr lang="sv-SE" sz="2400" i="1" smtClean="0"/>
              <a:t>Operator            </a:t>
            </a:r>
            <a:r>
              <a:rPr lang="sv-SE" sz="2400" i="1" smtClean="0">
                <a:sym typeface="Wingdings" pitchFamily="2" charset="2"/>
              </a:rPr>
              <a:t></a:t>
            </a:r>
            <a:r>
              <a:rPr lang="sv-SE" sz="2400" smtClean="0"/>
              <a:t>    para pengguna yang mengoperasikan komputer. </a:t>
            </a:r>
            <a:endParaRPr lang="en-US" sz="240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870700" cy="1339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sz="3200" smtClean="0"/>
              <a:t>Keterangan dari gambar tersebut diatas adalah </a:t>
            </a:r>
            <a:r>
              <a:rPr lang="sv-SE" sz="3200" smtClean="0">
                <a:sym typeface="Wingdings" pitchFamily="2" charset="2"/>
              </a:rPr>
              <a:t>lanjutan...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z="2800" i="1" smtClean="0"/>
              <a:t>End–user</a:t>
            </a:r>
            <a:r>
              <a:rPr lang="sv-SE" sz="2800" smtClean="0"/>
              <a:t> merupakan  sinonim dengan </a:t>
            </a:r>
            <a:r>
              <a:rPr lang="sv-SE" sz="2800" i="1" smtClean="0"/>
              <a:t>user</a:t>
            </a:r>
            <a:r>
              <a:rPr lang="sv-SE" sz="2800" smtClean="0"/>
              <a:t>, yang berdasarkan  sistem komputer.  </a:t>
            </a:r>
          </a:p>
          <a:p>
            <a:pPr eaLnBrk="1" hangingPunct="1"/>
            <a:r>
              <a:rPr lang="sv-SE" sz="2800" smtClean="0"/>
              <a:t>Sehingga end-user computing </a:t>
            </a:r>
            <a:r>
              <a:rPr lang="sv-SE" sz="2800" smtClean="0">
                <a:sym typeface="Wingdings" pitchFamily="2" charset="2"/>
              </a:rPr>
              <a:t>tingkat pemakai yang bekerja menggunakan perangkat sistem komputer. </a:t>
            </a:r>
            <a:endParaRPr lang="en-US" sz="28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6870700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i="1" smtClean="0"/>
              <a:t>END-USER COMPUTING </a:t>
            </a:r>
            <a:br>
              <a:rPr lang="en-US" sz="3200" i="1" smtClean="0"/>
            </a:br>
            <a:r>
              <a:rPr lang="en-US" sz="3200" i="1" smtClean="0"/>
              <a:t>(EUG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2486025"/>
            <a:ext cx="6121400" cy="3390900"/>
          </a:xfr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99313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i-FI" sz="2800" smtClean="0"/>
              <a:t>Gb. Rantai komunikasi </a:t>
            </a:r>
            <a:br>
              <a:rPr lang="fi-FI" sz="2800" smtClean="0"/>
            </a:br>
            <a:r>
              <a:rPr lang="fi-FI" sz="2800" i="1" smtClean="0"/>
              <a:t>End-User Computing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sv-SE" sz="2800" smtClean="0"/>
              <a:t>( Sumber : Raymond MC. Leod, 2009)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</TotalTime>
  <Words>1034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         </vt:lpstr>
      <vt:lpstr>Pendahuluan </vt:lpstr>
      <vt:lpstr>CBIS  (Computer Based Information System)</vt:lpstr>
      <vt:lpstr>THE MODULE OF CBIS Gb.Skema Module of CBIS ( Sumber : Raymond MC. Leod, 2009 )</vt:lpstr>
      <vt:lpstr>Apa peranan informasi dalam CBIS  berikut adalah gb.rantai Informasi dalam CBIS ( Sumber : Raymond MC. Leod, 2009 ) </vt:lpstr>
      <vt:lpstr>Keterangan dari gambar tersebut diatas adalah :</vt:lpstr>
      <vt:lpstr>Keterangan dari gambar tersebut diatas adalah lanjutan...</vt:lpstr>
      <vt:lpstr>END-USER COMPUTING  (EUG )</vt:lpstr>
      <vt:lpstr>Gb. Rantai komunikasi  End-User Computing ( Sumber : Raymond MC. Leod, 2009)</vt:lpstr>
      <vt:lpstr>Jenis Aplikasi End–User </vt:lpstr>
      <vt:lpstr> </vt:lpstr>
      <vt:lpstr>Managerial Decision making &amp; Management Information System ( MIS = SIM )</vt:lpstr>
      <vt:lpstr>Faktor-faktor yg mempengaruhi pengambilan keputusan </vt:lpstr>
      <vt:lpstr>Kombinasi MSS al: 1. Decision Support System (DSS)</vt:lpstr>
      <vt:lpstr>Kerangka Kerja Decision Support ( DS )</vt:lpstr>
      <vt:lpstr>Mengapa suatu organisasi (perusahaan) menggunakan DSS ? </vt:lpstr>
      <vt:lpstr>Alasan mengapa perusahaan menggunakan DSS </vt:lpstr>
      <vt:lpstr> Hubungan Decision Support Systems (DSS) dengan Management Information System (MIS)  (Sumber : Turban, 2005) </vt:lpstr>
      <vt:lpstr>Perbedaan MIS &amp; DSS </vt:lpstr>
      <vt:lpstr>Karakteristik DSS ;</vt:lpstr>
      <vt:lpstr>Karakteristik MIS :</vt:lpstr>
      <vt:lpstr>Kombinasi MSS al: 2. Group Support System (GSS)</vt:lpstr>
      <vt:lpstr>Kombinasi MSS al: 3. Executive Information System (EIS) / Executive Support system ESS :</vt:lpstr>
      <vt:lpstr>Kombinasi MSS al: 4. Expert System ( ES ) :</vt:lpstr>
      <vt:lpstr>Kombinasi MSS al: 5. Sistem informasi geografis (GIS)</vt:lpstr>
      <vt:lpstr>Kombinasi MSS al: 6. Artifical Neural Network/ Neural Computing ( ANN ) </vt:lpstr>
      <vt:lpstr>Kombinasi MSS al: 7. Hybrid Support Systems </vt:lpstr>
      <vt:lpstr>Alat Pengambil Keputusan Terkomputerisasi :</vt:lpstr>
      <vt:lpstr>Evaluasi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 Sistem-sistem yang ada dalam Management Support System (MSS)</dc:title>
  <dc:creator>Dinasty</dc:creator>
  <cp:lastModifiedBy>USER</cp:lastModifiedBy>
  <cp:revision>31</cp:revision>
  <dcterms:created xsi:type="dcterms:W3CDTF">2009-09-08T22:23:12Z</dcterms:created>
  <dcterms:modified xsi:type="dcterms:W3CDTF">2020-03-05T05:31:32Z</dcterms:modified>
</cp:coreProperties>
</file>