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022544-86F5-453F-AB05-EF1896902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01146-6AF8-406D-B914-48B3B845D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62608-4EB5-436F-AC73-E8C058BE3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1BABD-5FC1-4F7B-9DD5-1EDE15BA7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A9341-4602-4C33-9DD9-9C04C5991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7873F-B994-44C3-AEB4-9C815C35F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00F98-9D98-48C2-A126-3C3549E4A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714DD-2F66-49E6-9817-F97B73554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7CF3E-1663-4187-B306-248902EE4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304C-C685-461D-80D8-BFF743517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88FA7-6AC4-4708-B81F-22768EC04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9459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9460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F3FB59F-00C2-4FE7-A4BD-25FA65375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908050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CHAPTER 2.</a:t>
            </a:r>
            <a:br>
              <a:rPr lang="en-US" sz="3600" b="1" dirty="0" smtClean="0"/>
            </a:br>
            <a:r>
              <a:rPr lang="id-ID" sz="3600" b="1" dirty="0" smtClean="0"/>
              <a:t>Sistem Pendukung Keputusan</a:t>
            </a:r>
            <a:r>
              <a:rPr lang="id-ID" dirty="0" smtClean="0"/>
              <a:t> 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4900"/>
            <a:ext cx="6945313" cy="2232025"/>
          </a:xfrm>
        </p:spPr>
        <p:txBody>
          <a:bodyPr/>
          <a:lstStyle/>
          <a:p>
            <a:pPr marL="304800" indent="-304800" eaLnBrk="1" hangingPunct="1">
              <a:lnSpc>
                <a:spcPct val="80000"/>
              </a:lnSpc>
            </a:pPr>
            <a:r>
              <a:rPr lang="en-US" sz="1800" dirty="0" err="1" smtClean="0"/>
              <a:t>Capaian</a:t>
            </a:r>
            <a:r>
              <a:rPr lang="en-US" sz="1800" dirty="0" smtClean="0"/>
              <a:t>  </a:t>
            </a:r>
            <a:r>
              <a:rPr lang="en-US" sz="1800" dirty="0" err="1" smtClean="0"/>
              <a:t>pemelajaraan</a:t>
            </a:r>
            <a:r>
              <a:rPr lang="en-US" sz="1800" dirty="0" smtClean="0"/>
              <a:t> </a:t>
            </a:r>
            <a:r>
              <a:rPr lang="en-US" sz="1800" dirty="0" err="1" smtClean="0"/>
              <a:t>diharapkan</a:t>
            </a:r>
            <a:r>
              <a:rPr lang="en-US" sz="1800" dirty="0" smtClean="0"/>
              <a:t> </a:t>
            </a:r>
            <a:r>
              <a:rPr lang="en-US" sz="1800" dirty="0" err="1" smtClean="0"/>
              <a:t>mahasiswa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: </a:t>
            </a:r>
          </a:p>
          <a:p>
            <a:pPr marL="304800" indent="-304800" eaLnBrk="1" hangingPunct="1">
              <a:lnSpc>
                <a:spcPct val="80000"/>
              </a:lnSpc>
            </a:pPr>
            <a:endParaRPr lang="en-US" sz="1800" dirty="0" smtClean="0"/>
          </a:p>
          <a:p>
            <a:pPr marL="304800" indent="-304800" algn="l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id-ID" sz="1800" dirty="0" smtClean="0"/>
              <a:t>Menjelaskan pengertian sistem pendukung keputusan</a:t>
            </a:r>
            <a:endParaRPr lang="en-US" sz="1800" dirty="0" smtClean="0"/>
          </a:p>
          <a:p>
            <a:pPr marL="304800" indent="-304800" algn="l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id-ID" sz="1800" dirty="0" smtClean="0"/>
              <a:t>Menyebutkan tujuan sistem pedukung keputusan</a:t>
            </a:r>
            <a:endParaRPr lang="en-US" sz="18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1800" dirty="0" smtClean="0"/>
              <a:t>3. </a:t>
            </a:r>
            <a:r>
              <a:rPr lang="id-ID" sz="1800" dirty="0" smtClean="0"/>
              <a:t>Mengemukakan  tahap-tahap proses pengambilan keputusan</a:t>
            </a:r>
            <a:endParaRPr lang="en-US" sz="1800" dirty="0" smtClean="0"/>
          </a:p>
          <a:p>
            <a:pPr marL="304800" indent="-304800" algn="l" eaLnBrk="1" hangingPunct="1">
              <a:lnSpc>
                <a:spcPct val="80000"/>
              </a:lnSpc>
              <a:buClr>
                <a:schemeClr val="tx1"/>
              </a:buClr>
            </a:pPr>
            <a:r>
              <a:rPr lang="fi-FI" sz="1800" dirty="0" smtClean="0"/>
              <a:t>4.  Menjelaskan komponen sistem pendukung keputusan. </a:t>
            </a:r>
          </a:p>
          <a:p>
            <a:pPr marL="304800" indent="-304800" algn="l" eaLnBrk="1" hangingPunct="1">
              <a:lnSpc>
                <a:spcPct val="80000"/>
              </a:lnSpc>
              <a:buClr>
                <a:schemeClr val="tx1"/>
              </a:buClr>
            </a:pPr>
            <a:r>
              <a:rPr lang="fi-FI" sz="1800" dirty="0" smtClean="0"/>
              <a:t>5.   Menyebutkan tahapan sistem pendukung keputusan.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sz="2600" i="1" smtClean="0"/>
              <a:t>c. </a:t>
            </a:r>
            <a:r>
              <a:rPr lang="id-ID" sz="2600" i="1" smtClean="0"/>
              <a:t>Subsistem Manajeme</a:t>
            </a:r>
            <a:r>
              <a:rPr lang="en-US" sz="2600" i="1" smtClean="0"/>
              <a:t>n </a:t>
            </a:r>
            <a:r>
              <a:rPr lang="id-ID" sz="2600" i="1" smtClean="0"/>
              <a:t>Pengetahuan</a:t>
            </a:r>
            <a:endParaRPr lang="en-US" sz="2600" i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Subsistem Manajemen Pengetahuan adalah sebagai pendukung subsistem yang lain atau sebagai suatu komponen yang bebas. </a:t>
            </a:r>
            <a:endParaRPr lang="en-US" smtClean="0"/>
          </a:p>
          <a:p>
            <a:pPr eaLnBrk="1" hangingPunct="1"/>
            <a:r>
              <a:rPr lang="id-ID" smtClean="0"/>
              <a:t>Subsistem ini berisi data item yang diproses untuk menghasilkan pemahaman, pengalaman, kumpulan pelajaran dan keahlian.</a:t>
            </a: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sz="2600" i="1" smtClean="0"/>
              <a:t>d. </a:t>
            </a:r>
            <a:r>
              <a:rPr lang="id-ID" sz="2600" i="1" smtClean="0"/>
              <a:t>Subsistem Antar Muka Pengguna</a:t>
            </a:r>
            <a:endParaRPr lang="en-US" sz="2600" i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Subsistem Antar Muka Pengguna adalah fasilitas yang mampu mengintegrasikan sistem terpasang dengan pengguna secara interaktif. </a:t>
            </a:r>
            <a:endParaRPr lang="en-US" smtClean="0"/>
          </a:p>
          <a:p>
            <a:pPr eaLnBrk="1" hangingPunct="1"/>
            <a:r>
              <a:rPr lang="id-ID" smtClean="0"/>
              <a:t>Pengguna berkomunikasi dengan dan memerintahkan </a:t>
            </a:r>
            <a:r>
              <a:rPr lang="id-ID" i="1" smtClean="0"/>
              <a:t>Decissioan Support System</a:t>
            </a:r>
            <a:r>
              <a:rPr lang="id-ID" smtClean="0"/>
              <a:t> melalui subsistem ini.</a:t>
            </a: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4"/>
          <p:cNvGrpSpPr>
            <a:grpSpLocks/>
          </p:cNvGrpSpPr>
          <p:nvPr/>
        </p:nvGrpSpPr>
        <p:grpSpPr bwMode="auto">
          <a:xfrm>
            <a:off x="468313" y="692150"/>
            <a:ext cx="8496300" cy="5473700"/>
            <a:chOff x="2283" y="2388"/>
            <a:chExt cx="7883" cy="5177"/>
          </a:xfrm>
        </p:grpSpPr>
        <p:sp>
          <p:nvSpPr>
            <p:cNvPr id="14339" name="Text Box 5"/>
            <p:cNvSpPr txBox="1">
              <a:spLocks noChangeArrowheads="1"/>
            </p:cNvSpPr>
            <p:nvPr/>
          </p:nvSpPr>
          <p:spPr bwMode="auto">
            <a:xfrm>
              <a:off x="2283" y="7215"/>
              <a:ext cx="7883" cy="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sz="1200" dirty="0" err="1"/>
                <a:t>Gambar</a:t>
              </a:r>
              <a:r>
                <a:rPr lang="en-US" sz="1200" dirty="0"/>
                <a:t>.  </a:t>
              </a:r>
              <a:r>
                <a:rPr lang="en-US" sz="1200" dirty="0" err="1"/>
                <a:t>Arsitektur</a:t>
              </a:r>
              <a:r>
                <a:rPr lang="en-US" sz="1200" dirty="0"/>
                <a:t>  </a:t>
              </a:r>
              <a:r>
                <a:rPr lang="en-US" sz="1200" i="1" dirty="0"/>
                <a:t>Decision Support System</a:t>
              </a:r>
              <a:r>
                <a:rPr lang="en-US" sz="1200" b="1" dirty="0"/>
                <a:t> </a:t>
              </a:r>
              <a:r>
                <a:rPr lang="en-US" sz="1200" dirty="0"/>
                <a:t>( Turban, </a:t>
              </a:r>
              <a:r>
                <a:rPr lang="en-US" sz="1200" dirty="0" smtClean="0"/>
                <a:t>2007 )</a:t>
              </a:r>
              <a:endParaRPr lang="en-US" sz="1200" dirty="0"/>
            </a:p>
            <a:p>
              <a:pPr eaLnBrk="1" hangingPunct="1"/>
              <a:endParaRPr lang="en-US" dirty="0"/>
            </a:p>
          </p:txBody>
        </p:sp>
        <p:sp>
          <p:nvSpPr>
            <p:cNvPr id="14340" name="Rectangle 6"/>
            <p:cNvSpPr>
              <a:spLocks noChangeArrowheads="1"/>
            </p:cNvSpPr>
            <p:nvPr/>
          </p:nvSpPr>
          <p:spPr bwMode="auto">
            <a:xfrm>
              <a:off x="4503" y="3512"/>
              <a:ext cx="5369" cy="2602"/>
            </a:xfrm>
            <a:prstGeom prst="rect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1" name="AutoShape 7"/>
            <p:cNvSpPr>
              <a:spLocks noChangeArrowheads="1"/>
            </p:cNvSpPr>
            <p:nvPr/>
          </p:nvSpPr>
          <p:spPr bwMode="auto">
            <a:xfrm>
              <a:off x="2886" y="3678"/>
              <a:ext cx="821" cy="536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2" name="AutoShape 8"/>
            <p:cNvSpPr>
              <a:spLocks noChangeArrowheads="1"/>
            </p:cNvSpPr>
            <p:nvPr/>
          </p:nvSpPr>
          <p:spPr bwMode="auto">
            <a:xfrm>
              <a:off x="2886" y="4314"/>
              <a:ext cx="821" cy="536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>
              <a:off x="4605" y="2388"/>
              <a:ext cx="1568" cy="82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1100"/>
                <a:t>Sistem lainnya </a:t>
              </a:r>
            </a:p>
            <a:p>
              <a:pPr algn="ctr" eaLnBrk="1" hangingPunct="1"/>
              <a:r>
                <a:rPr lang="en-US" sz="1100"/>
                <a:t>yang berbasis komputer</a:t>
              </a:r>
              <a:endParaRPr lang="en-US"/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>
              <a:off x="8206" y="2388"/>
              <a:ext cx="1568" cy="82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1100"/>
                <a:t>Internet,</a:t>
              </a:r>
            </a:p>
            <a:p>
              <a:pPr algn="ctr" eaLnBrk="1" hangingPunct="1"/>
              <a:r>
                <a:rPr lang="en-US" sz="1100"/>
                <a:t> intranet, </a:t>
              </a:r>
            </a:p>
            <a:p>
              <a:pPr algn="ctr" eaLnBrk="1" hangingPunct="1"/>
              <a:r>
                <a:rPr lang="en-US" sz="1100"/>
                <a:t>ekstranet</a:t>
              </a:r>
              <a:endParaRPr lang="en-US"/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>
              <a:off x="2620" y="6374"/>
              <a:ext cx="2094" cy="6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ts val="200"/>
                </a:spcBef>
              </a:pPr>
              <a:r>
                <a:rPr lang="en-US" sz="1100"/>
                <a:t>Basis pengetahuan organisasional</a:t>
              </a:r>
              <a:endParaRPr lang="en-US"/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>
              <a:off x="2602" y="2926"/>
              <a:ext cx="1568" cy="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1100"/>
                <a:t>Data: eksternal dan internal</a:t>
              </a:r>
              <a:endParaRPr lang="en-US"/>
            </a:p>
          </p:txBody>
        </p:sp>
        <p:cxnSp>
          <p:nvCxnSpPr>
            <p:cNvPr id="14347" name="AutoShape 13"/>
            <p:cNvCxnSpPr>
              <a:cxnSpLocks noChangeShapeType="1"/>
            </p:cNvCxnSpPr>
            <p:nvPr/>
          </p:nvCxnSpPr>
          <p:spPr bwMode="auto">
            <a:xfrm>
              <a:off x="3714" y="3886"/>
              <a:ext cx="949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48" name="AutoShape 14"/>
            <p:cNvCxnSpPr>
              <a:cxnSpLocks noChangeShapeType="1"/>
            </p:cNvCxnSpPr>
            <p:nvPr/>
          </p:nvCxnSpPr>
          <p:spPr bwMode="auto">
            <a:xfrm flipH="1">
              <a:off x="3714" y="4000"/>
              <a:ext cx="947" cy="619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49" name="AutoShape 15"/>
            <p:cNvCxnSpPr>
              <a:cxnSpLocks noChangeShapeType="1"/>
            </p:cNvCxnSpPr>
            <p:nvPr/>
          </p:nvCxnSpPr>
          <p:spPr bwMode="auto">
            <a:xfrm flipH="1">
              <a:off x="3606" y="5126"/>
              <a:ext cx="2565" cy="119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>
              <a:off x="4713" y="3580"/>
              <a:ext cx="1357" cy="587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ts val="200"/>
                </a:spcBef>
              </a:pPr>
              <a:r>
                <a:rPr lang="en-US" sz="1100"/>
                <a:t>Manajemen data</a:t>
              </a:r>
              <a:endParaRPr lang="en-US"/>
            </a:p>
          </p:txBody>
        </p:sp>
        <p:sp>
          <p:nvSpPr>
            <p:cNvPr id="14351" name="Text Box 17"/>
            <p:cNvSpPr txBox="1">
              <a:spLocks noChangeArrowheads="1"/>
            </p:cNvSpPr>
            <p:nvPr/>
          </p:nvSpPr>
          <p:spPr bwMode="auto">
            <a:xfrm>
              <a:off x="6520" y="3580"/>
              <a:ext cx="1357" cy="587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ts val="200"/>
                </a:spcBef>
              </a:pPr>
              <a:r>
                <a:rPr lang="en-US" sz="1100"/>
                <a:t>Manajemen model</a:t>
              </a:r>
              <a:endParaRPr lang="en-US"/>
            </a:p>
          </p:txBody>
        </p:sp>
        <p:sp>
          <p:nvSpPr>
            <p:cNvPr id="14352" name="Text Box 18"/>
            <p:cNvSpPr txBox="1">
              <a:spLocks noChangeArrowheads="1"/>
            </p:cNvSpPr>
            <p:nvPr/>
          </p:nvSpPr>
          <p:spPr bwMode="auto">
            <a:xfrm>
              <a:off x="8327" y="3580"/>
              <a:ext cx="1357" cy="587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ts val="200"/>
                </a:spcBef>
              </a:pPr>
              <a:r>
                <a:rPr lang="en-US" sz="1100"/>
                <a:t>Model eksternal</a:t>
              </a:r>
              <a:endParaRPr lang="en-US"/>
            </a:p>
          </p:txBody>
        </p:sp>
        <p:sp>
          <p:nvSpPr>
            <p:cNvPr id="14353" name="Text Box 19"/>
            <p:cNvSpPr txBox="1">
              <a:spLocks noChangeArrowheads="1"/>
            </p:cNvSpPr>
            <p:nvPr/>
          </p:nvSpPr>
          <p:spPr bwMode="auto">
            <a:xfrm>
              <a:off x="6234" y="4503"/>
              <a:ext cx="2094" cy="6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1100"/>
                <a:t>Subsistem berbasis pengetahuan</a:t>
              </a:r>
              <a:endParaRPr lang="en-US"/>
            </a:p>
          </p:txBody>
        </p:sp>
        <p:sp>
          <p:nvSpPr>
            <p:cNvPr id="14354" name="Text Box 20"/>
            <p:cNvSpPr txBox="1">
              <a:spLocks noChangeArrowheads="1"/>
            </p:cNvSpPr>
            <p:nvPr/>
          </p:nvSpPr>
          <p:spPr bwMode="auto">
            <a:xfrm>
              <a:off x="6234" y="5393"/>
              <a:ext cx="2094" cy="6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1100"/>
                <a:t>Antarmuka pengguna</a:t>
              </a:r>
              <a:endParaRPr lang="en-US"/>
            </a:p>
          </p:txBody>
        </p:sp>
        <p:sp>
          <p:nvSpPr>
            <p:cNvPr id="14355" name="Text Box 21"/>
            <p:cNvSpPr txBox="1">
              <a:spLocks noChangeArrowheads="1"/>
            </p:cNvSpPr>
            <p:nvPr/>
          </p:nvSpPr>
          <p:spPr bwMode="auto">
            <a:xfrm>
              <a:off x="6234" y="6283"/>
              <a:ext cx="2094" cy="6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1100"/>
                <a:t>Manager (pengguna)</a:t>
              </a:r>
              <a:endParaRPr lang="en-US"/>
            </a:p>
          </p:txBody>
        </p:sp>
        <p:cxnSp>
          <p:nvCxnSpPr>
            <p:cNvPr id="14356" name="AutoShape 22"/>
            <p:cNvCxnSpPr>
              <a:cxnSpLocks noChangeShapeType="1"/>
            </p:cNvCxnSpPr>
            <p:nvPr/>
          </p:nvCxnSpPr>
          <p:spPr bwMode="auto">
            <a:xfrm>
              <a:off x="5382" y="3232"/>
              <a:ext cx="0" cy="301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57" name="AutoShape 23"/>
            <p:cNvCxnSpPr>
              <a:cxnSpLocks noChangeShapeType="1"/>
            </p:cNvCxnSpPr>
            <p:nvPr/>
          </p:nvCxnSpPr>
          <p:spPr bwMode="auto">
            <a:xfrm>
              <a:off x="8998" y="3232"/>
              <a:ext cx="0" cy="301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58" name="AutoShape 24"/>
            <p:cNvCxnSpPr>
              <a:cxnSpLocks noChangeShapeType="1"/>
            </p:cNvCxnSpPr>
            <p:nvPr/>
          </p:nvCxnSpPr>
          <p:spPr bwMode="auto">
            <a:xfrm>
              <a:off x="7273" y="5096"/>
              <a:ext cx="0" cy="30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59" name="AutoShape 25"/>
            <p:cNvCxnSpPr>
              <a:cxnSpLocks noChangeShapeType="1"/>
            </p:cNvCxnSpPr>
            <p:nvPr/>
          </p:nvCxnSpPr>
          <p:spPr bwMode="auto">
            <a:xfrm>
              <a:off x="7273" y="5986"/>
              <a:ext cx="0" cy="30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60" name="AutoShape 26"/>
            <p:cNvCxnSpPr>
              <a:cxnSpLocks noChangeShapeType="1"/>
            </p:cNvCxnSpPr>
            <p:nvPr/>
          </p:nvCxnSpPr>
          <p:spPr bwMode="auto">
            <a:xfrm>
              <a:off x="6099" y="3886"/>
              <a:ext cx="405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61" name="AutoShape 27"/>
            <p:cNvCxnSpPr>
              <a:cxnSpLocks noChangeShapeType="1"/>
            </p:cNvCxnSpPr>
            <p:nvPr/>
          </p:nvCxnSpPr>
          <p:spPr bwMode="auto">
            <a:xfrm>
              <a:off x="7906" y="3886"/>
              <a:ext cx="404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62" name="AutoShape 28"/>
            <p:cNvCxnSpPr>
              <a:cxnSpLocks noChangeShapeType="1"/>
            </p:cNvCxnSpPr>
            <p:nvPr/>
          </p:nvCxnSpPr>
          <p:spPr bwMode="auto">
            <a:xfrm flipH="1" flipV="1">
              <a:off x="5382" y="4172"/>
              <a:ext cx="851" cy="68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363" name="AutoShape 29"/>
            <p:cNvCxnSpPr>
              <a:cxnSpLocks noChangeShapeType="1"/>
            </p:cNvCxnSpPr>
            <p:nvPr/>
          </p:nvCxnSpPr>
          <p:spPr bwMode="auto">
            <a:xfrm>
              <a:off x="5231" y="4172"/>
              <a:ext cx="942" cy="1535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33375"/>
            <a:ext cx="80645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1403350" y="5589588"/>
            <a:ext cx="6305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tabLst>
                <a:tab pos="274638" algn="l"/>
                <a:tab pos="342900" algn="l"/>
              </a:tabLst>
            </a:pPr>
            <a:r>
              <a:rPr lang="id-ID" dirty="0"/>
              <a:t>Gambar</a:t>
            </a:r>
            <a:r>
              <a:rPr lang="en-US" dirty="0"/>
              <a:t>. </a:t>
            </a:r>
            <a:r>
              <a:rPr lang="id-ID" dirty="0"/>
              <a:t>Skema Karakteristik Sistem Pendukung Keputusan</a:t>
            </a:r>
            <a:endParaRPr lang="en-US" dirty="0"/>
          </a:p>
          <a:p>
            <a:pPr algn="ctr" eaLnBrk="1" hangingPunct="1">
              <a:tabLst>
                <a:tab pos="274638" algn="l"/>
                <a:tab pos="342900" algn="l"/>
              </a:tabLst>
            </a:pPr>
            <a:r>
              <a:rPr lang="id-ID" dirty="0"/>
              <a:t>( Sumber : Turban, </a:t>
            </a:r>
            <a:r>
              <a:rPr lang="id-ID" dirty="0" smtClean="0"/>
              <a:t>200</a:t>
            </a:r>
            <a:r>
              <a:rPr lang="en-US" dirty="0" smtClean="0"/>
              <a:t>7</a:t>
            </a:r>
            <a:r>
              <a:rPr lang="id-ID" dirty="0" smtClean="0"/>
              <a:t> </a:t>
            </a:r>
            <a:r>
              <a:rPr lang="id-ID" dirty="0"/>
              <a:t>)</a:t>
            </a:r>
            <a:endParaRPr lang="en-US" dirty="0"/>
          </a:p>
          <a:p>
            <a:pPr algn="ctr">
              <a:tabLst>
                <a:tab pos="274638" algn="l"/>
                <a:tab pos="34290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5. </a:t>
            </a:r>
            <a:r>
              <a:rPr lang="id-ID" sz="2600" b="1" smtClean="0"/>
              <a:t>Tahapan Pengembangan Sistem Pendukung Keputusan</a:t>
            </a:r>
            <a:endParaRPr lang="en-US" sz="26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Perencanaan</a:t>
            </a:r>
            <a:endParaRPr lang="en-US" i="1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Riset</a:t>
            </a:r>
            <a:endParaRPr lang="en-US" i="1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Analisa dan Desain Konseptual</a:t>
            </a:r>
            <a:endParaRPr lang="en-US" i="1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Perancangan</a:t>
            </a:r>
            <a:endParaRPr lang="en-US" i="1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Konstruksi</a:t>
            </a:r>
            <a:endParaRPr lang="en-US" i="1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Implementasi</a:t>
            </a:r>
            <a:endParaRPr lang="en-US" i="1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Perawatan dan Dokumentasi</a:t>
            </a:r>
            <a:endParaRPr lang="en-US" i="1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lphaLcPeriod"/>
            </a:pPr>
            <a:r>
              <a:rPr lang="id-ID" i="1" smtClean="0"/>
              <a:t>Adaptasi</a:t>
            </a:r>
            <a:endParaRPr lang="en-US" i="1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Evaluasi</a:t>
            </a:r>
            <a:endParaRPr lang="en-US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id-ID" sz="2800" smtClean="0"/>
              <a:t>Sebutkan tahap-tahap proses pengambilan keputusan.</a:t>
            </a:r>
            <a:endParaRPr lang="en-US" sz="2800" smtClean="0"/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id-ID" sz="2800" smtClean="0"/>
              <a:t>Jelaskan pengertian sistem pendukung keputusan.</a:t>
            </a:r>
            <a:endParaRPr lang="en-US" sz="2800" smtClean="0"/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id-ID" sz="2800" smtClean="0"/>
              <a:t>Sebutkan tujuan sistem pedukung keputusan. </a:t>
            </a:r>
            <a:endParaRPr lang="en-US" sz="2800" smtClean="0"/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sv-SE" sz="2800" smtClean="0"/>
              <a:t>Jelaskan komponen sistem pendukung keputusan. 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id-ID" sz="2800" smtClean="0"/>
              <a:t>Sebutkan</a:t>
            </a:r>
            <a:r>
              <a:rPr lang="fi-FI" sz="2800" smtClean="0"/>
              <a:t> tahapan sistem pendukung keputusan.</a:t>
            </a:r>
            <a:endParaRPr 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/>
              <a:t>1. </a:t>
            </a:r>
            <a:r>
              <a:rPr lang="id-ID" sz="2600" b="1" dirty="0" smtClean="0"/>
              <a:t>Pengertian Sistem Pendukung Keputusan</a:t>
            </a:r>
            <a:endParaRPr lang="en-US" sz="26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Menurut</a:t>
            </a:r>
            <a:r>
              <a:rPr lang="en-US" sz="2800" dirty="0" smtClean="0"/>
              <a:t> Turban,2007;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interaktif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pengambil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model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terstruktur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dukungan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interaktif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manajer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praktisi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295400"/>
          </a:xfrm>
        </p:spPr>
        <p:txBody>
          <a:bodyPr/>
          <a:lstStyle/>
          <a:p>
            <a:pPr eaLnBrk="1" hangingPunct="1"/>
            <a:r>
              <a:rPr lang="en-US" sz="2100" dirty="0" smtClean="0"/>
              <a:t>2. </a:t>
            </a:r>
            <a:r>
              <a:rPr lang="id-ID" sz="2100" dirty="0" smtClean="0"/>
              <a:t>Tujuan Sistem Pendukung Keputusan menurut Peter G.W. Keen dan Scott Morton (McLeod, 2005)</a:t>
            </a:r>
            <a:r>
              <a:rPr lang="en-US" sz="2100" dirty="0" smtClean="0"/>
              <a:t> </a:t>
            </a:r>
            <a:r>
              <a:rPr lang="en-US" sz="2100" dirty="0" err="1" smtClean="0"/>
              <a:t>yaitu</a:t>
            </a:r>
            <a:r>
              <a:rPr lang="en-US" sz="2100" dirty="0" smtClean="0"/>
              <a:t> :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lphaLcPeriod"/>
            </a:pPr>
            <a:r>
              <a:rPr lang="id-ID" smtClean="0"/>
              <a:t>Membantu manajer membuat keputusan untuk memecahkan masalah semi terstruktur.</a:t>
            </a:r>
            <a:endParaRPr lang="en-US" smtClean="0"/>
          </a:p>
          <a:p>
            <a:pPr marL="609600" indent="-609600" eaLnBrk="1" hangingPunct="1">
              <a:buClr>
                <a:schemeClr val="tx1"/>
              </a:buClr>
              <a:buFontTx/>
              <a:buAutoNum type="alphaLcPeriod"/>
            </a:pPr>
            <a:r>
              <a:rPr lang="id-ID" smtClean="0"/>
              <a:t>Mendukung penilaian manajer bukan mencoba menggantikannya.</a:t>
            </a:r>
            <a:endParaRPr lang="en-US" smtClean="0"/>
          </a:p>
          <a:p>
            <a:pPr marL="609600" indent="-609600" eaLnBrk="1" hangingPunct="1">
              <a:buClr>
                <a:schemeClr val="tx1"/>
              </a:buClr>
              <a:buFontTx/>
              <a:buAutoNum type="alphaLcPeriod"/>
            </a:pPr>
            <a:r>
              <a:rPr lang="id-ID" smtClean="0"/>
              <a:t>Meningkatkan efektifitas pengambilan keputusan keputusan manajer daripada efisiensinya.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 eaLnBrk="1" hangingPunct="1"/>
            <a:r>
              <a:rPr lang="en-US" sz="2100" b="1" dirty="0" smtClean="0"/>
              <a:t>3. </a:t>
            </a:r>
            <a:r>
              <a:rPr lang="id-ID" sz="2100" b="1" dirty="0" smtClean="0"/>
              <a:t>Proses Pengambilan Keputusan</a:t>
            </a:r>
            <a:r>
              <a:rPr lang="en-US" sz="2100" b="1" dirty="0" smtClean="0"/>
              <a:t/>
            </a:r>
            <a:br>
              <a:rPr lang="en-US" sz="2100" b="1" dirty="0" smtClean="0"/>
            </a:br>
            <a:r>
              <a:rPr lang="en-US" sz="2100" b="1" dirty="0" err="1" smtClean="0"/>
              <a:t>ada</a:t>
            </a:r>
            <a:r>
              <a:rPr lang="en-US" sz="2100" b="1" dirty="0" smtClean="0"/>
              <a:t> 4 </a:t>
            </a:r>
            <a:r>
              <a:rPr lang="en-US" sz="2100" b="1" dirty="0" err="1" smtClean="0"/>
              <a:t>fase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dalam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pengambilan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keputusan</a:t>
            </a:r>
            <a:endParaRPr lang="en-US" sz="21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lphaLcPeriod"/>
            </a:pP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intelegensi</a:t>
            </a:r>
            <a:r>
              <a:rPr lang="en-US" sz="2800" dirty="0" smtClean="0"/>
              <a:t> (</a:t>
            </a:r>
            <a:r>
              <a:rPr lang="en-US" sz="2800" i="1" dirty="0" smtClean="0"/>
              <a:t>intelligence phase</a:t>
            </a:r>
            <a:r>
              <a:rPr lang="en-US" sz="2800" dirty="0" smtClean="0"/>
              <a:t>)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kondisi-kondisi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dpt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kriteria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lphaLcPeriod"/>
            </a:pP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perencanaan</a:t>
            </a:r>
            <a:r>
              <a:rPr lang="en-US" sz="2800" dirty="0" smtClean="0"/>
              <a:t> (</a:t>
            </a:r>
            <a:r>
              <a:rPr lang="en-US" sz="2800" i="1" dirty="0" smtClean="0"/>
              <a:t>design phase</a:t>
            </a:r>
            <a:r>
              <a:rPr lang="en-US" sz="2800" dirty="0" smtClean="0"/>
              <a:t>)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 u/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,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menganalisis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materi-materi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Wingdings" pitchFamily="2" charset="2"/>
              </a:rPr>
              <a:t>pemodelan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b="1" smtClean="0"/>
              <a:t>ada 4 fase dalam pengambilan keputusan (lanjutan…)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dirty="0" smtClean="0"/>
              <a:t>c.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(</a:t>
            </a:r>
            <a:r>
              <a:rPr lang="en-US" i="1" dirty="0" smtClean="0"/>
              <a:t>choice phase) </a:t>
            </a:r>
            <a:r>
              <a:rPr lang="en-US" i="1" dirty="0" err="1" smtClean="0"/>
              <a:t>yaitu</a:t>
            </a:r>
            <a:r>
              <a:rPr lang="en-US" i="1" dirty="0" smtClean="0"/>
              <a:t> :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materi-materi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,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memilih</a:t>
            </a:r>
            <a:r>
              <a:rPr lang="en-US" dirty="0" smtClean="0">
                <a:sym typeface="Wingdings" pitchFamily="2" charset="2"/>
              </a:rPr>
              <a:t> model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dilakukan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selanjutnya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diimplementasikan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dirty="0" smtClean="0"/>
              <a:t>d.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(</a:t>
            </a:r>
            <a:r>
              <a:rPr lang="en-US" i="1" dirty="0" smtClean="0"/>
              <a:t>implementation)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 </a:t>
            </a:r>
            <a:r>
              <a:rPr lang="id-ID" dirty="0" smtClean="0"/>
              <a:t>Hasil pemilihan tersebut kemudian diimplementasikan dalam proses pengambilan keputusan.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id-ID" sz="2600" dirty="0" smtClean="0"/>
              <a:t>G</a:t>
            </a:r>
            <a:r>
              <a:rPr lang="en-US" sz="2600" dirty="0" smtClean="0"/>
              <a:t>b.</a:t>
            </a:r>
            <a:r>
              <a:rPr lang="id-ID" sz="2600" dirty="0" smtClean="0"/>
              <a:t> Proses Pengambilan Keputusan (Sumber : Turban, </a:t>
            </a:r>
            <a:r>
              <a:rPr lang="id-ID" sz="2600" dirty="0" smtClean="0"/>
              <a:t>200</a:t>
            </a:r>
            <a:r>
              <a:rPr lang="en-US" sz="2600" dirty="0" smtClean="0"/>
              <a:t>7</a:t>
            </a:r>
            <a:r>
              <a:rPr lang="id-ID" sz="2600" dirty="0" smtClean="0"/>
              <a:t>)</a:t>
            </a:r>
            <a:endParaRPr lang="en-US" sz="2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2562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6148" name="Group 44"/>
          <p:cNvGrpSpPr>
            <a:grpSpLocks/>
          </p:cNvGrpSpPr>
          <p:nvPr/>
        </p:nvGrpSpPr>
        <p:grpSpPr bwMode="auto">
          <a:xfrm>
            <a:off x="539750" y="1524000"/>
            <a:ext cx="7920038" cy="4929188"/>
            <a:chOff x="2228" y="3465"/>
            <a:chExt cx="7943" cy="6833"/>
          </a:xfrm>
        </p:grpSpPr>
        <p:sp>
          <p:nvSpPr>
            <p:cNvPr id="6149" name="Text Box 45"/>
            <p:cNvSpPr txBox="1">
              <a:spLocks noChangeArrowheads="1"/>
            </p:cNvSpPr>
            <p:nvPr/>
          </p:nvSpPr>
          <p:spPr bwMode="auto">
            <a:xfrm>
              <a:off x="4805" y="9470"/>
              <a:ext cx="1675" cy="3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/>
                <a:t>KEGAGALANAN</a:t>
              </a:r>
              <a:endParaRPr lang="en-US"/>
            </a:p>
          </p:txBody>
        </p:sp>
        <p:sp>
          <p:nvSpPr>
            <p:cNvPr id="6150" name="Text Box 46"/>
            <p:cNvSpPr txBox="1">
              <a:spLocks noChangeArrowheads="1"/>
            </p:cNvSpPr>
            <p:nvPr/>
          </p:nvSpPr>
          <p:spPr bwMode="auto">
            <a:xfrm>
              <a:off x="2273" y="9945"/>
              <a:ext cx="7898" cy="3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lvl="1" eaLnBrk="1" hangingPunct="1"/>
              <a:r>
                <a:rPr lang="en-US" sz="1200" dirty="0" err="1"/>
                <a:t>Gambar</a:t>
              </a:r>
              <a:r>
                <a:rPr lang="en-US" sz="1200" dirty="0"/>
                <a:t> .</a:t>
              </a:r>
              <a:r>
                <a:rPr lang="en-US" sz="1200" dirty="0" err="1"/>
                <a:t>Proses</a:t>
              </a:r>
              <a:r>
                <a:rPr lang="en-US" sz="1200" dirty="0"/>
                <a:t> </a:t>
              </a:r>
              <a:r>
                <a:rPr lang="en-US" sz="1200" dirty="0" err="1"/>
                <a:t>Pengambilan</a:t>
              </a:r>
              <a:r>
                <a:rPr lang="en-US" sz="1200" dirty="0"/>
                <a:t> </a:t>
              </a:r>
              <a:r>
                <a:rPr lang="en-US" sz="1200" dirty="0" err="1"/>
                <a:t>Keputusan</a:t>
              </a:r>
              <a:r>
                <a:rPr lang="en-US" sz="1200" dirty="0"/>
                <a:t> (</a:t>
              </a:r>
              <a:r>
                <a:rPr lang="en-US" sz="1200" dirty="0" err="1"/>
                <a:t>Sumber</a:t>
              </a:r>
              <a:r>
                <a:rPr lang="en-US" sz="1200" dirty="0"/>
                <a:t> : Turban, </a:t>
              </a:r>
              <a:r>
                <a:rPr lang="en-US" sz="1200" dirty="0" smtClean="0"/>
                <a:t>2007)</a:t>
              </a:r>
              <a:endParaRPr lang="en-US" sz="1200" dirty="0"/>
            </a:p>
            <a:p>
              <a:pPr eaLnBrk="1" hangingPunct="1"/>
              <a:endParaRPr lang="en-US" dirty="0"/>
            </a:p>
          </p:txBody>
        </p:sp>
        <p:sp>
          <p:nvSpPr>
            <p:cNvPr id="6151" name="Text Box 47"/>
            <p:cNvSpPr txBox="1">
              <a:spLocks noChangeArrowheads="1"/>
            </p:cNvSpPr>
            <p:nvPr/>
          </p:nvSpPr>
          <p:spPr bwMode="auto">
            <a:xfrm>
              <a:off x="7703" y="5433"/>
              <a:ext cx="2023" cy="3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eaLnBrk="1" hangingPunct="1"/>
              <a:r>
                <a:rPr lang="en-US" sz="1200"/>
                <a:t>Pernyataan masalah</a:t>
              </a:r>
              <a:endParaRPr lang="en-US"/>
            </a:p>
          </p:txBody>
        </p:sp>
        <p:sp>
          <p:nvSpPr>
            <p:cNvPr id="6152" name="Text Box 48"/>
            <p:cNvSpPr txBox="1">
              <a:spLocks noChangeArrowheads="1"/>
            </p:cNvSpPr>
            <p:nvPr/>
          </p:nvSpPr>
          <p:spPr bwMode="auto">
            <a:xfrm>
              <a:off x="7720" y="7155"/>
              <a:ext cx="1188" cy="3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eaLnBrk="1" hangingPunct="1"/>
              <a:r>
                <a:rPr lang="en-US" sz="1200"/>
                <a:t>Alternatif</a:t>
              </a:r>
              <a:endParaRPr lang="en-US"/>
            </a:p>
          </p:txBody>
        </p:sp>
        <p:sp>
          <p:nvSpPr>
            <p:cNvPr id="6153" name="Text Box 49"/>
            <p:cNvSpPr txBox="1">
              <a:spLocks noChangeArrowheads="1"/>
            </p:cNvSpPr>
            <p:nvPr/>
          </p:nvSpPr>
          <p:spPr bwMode="auto">
            <a:xfrm>
              <a:off x="5927" y="3465"/>
              <a:ext cx="3844" cy="20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 b="1">
                  <a:latin typeface="Bradley Hand ITC" pitchFamily="66" charset="0"/>
                </a:rPr>
                <a:t>Fase Inteligensi</a:t>
              </a:r>
            </a:p>
            <a:p>
              <a:pPr lvl="1" eaLnBrk="1" hangingPunct="1"/>
              <a:r>
                <a:rPr lang="en-US" sz="1200"/>
                <a:t>Sasaran organisasional</a:t>
              </a:r>
            </a:p>
            <a:p>
              <a:pPr lvl="1" eaLnBrk="1" hangingPunct="1"/>
              <a:r>
                <a:rPr lang="en-US" sz="1200"/>
                <a:t>Prosedur pemindai dan penelitian</a:t>
              </a:r>
            </a:p>
            <a:p>
              <a:pPr lvl="1" eaLnBrk="1" hangingPunct="1"/>
              <a:r>
                <a:rPr lang="en-US" sz="1200"/>
                <a:t>Pengumpulan data</a:t>
              </a:r>
            </a:p>
            <a:p>
              <a:pPr lvl="1" eaLnBrk="1" hangingPunct="1"/>
              <a:r>
                <a:rPr lang="en-US" sz="1200"/>
                <a:t>Identifikasi masalah</a:t>
              </a:r>
            </a:p>
            <a:p>
              <a:pPr lvl="1" eaLnBrk="1" hangingPunct="1"/>
              <a:r>
                <a:rPr lang="en-US" sz="1200"/>
                <a:t>Klasifikasi masalah</a:t>
              </a:r>
            </a:p>
            <a:p>
              <a:pPr lvl="1" eaLnBrk="1" hangingPunct="1"/>
              <a:r>
                <a:rPr lang="en-US" sz="1200"/>
                <a:t>Pernyataan masalah</a:t>
              </a:r>
            </a:p>
            <a:p>
              <a:pPr eaLnBrk="1" hangingPunct="1"/>
              <a:endParaRPr lang="en-US"/>
            </a:p>
          </p:txBody>
        </p:sp>
        <p:sp>
          <p:nvSpPr>
            <p:cNvPr id="6154" name="Text Box 50"/>
            <p:cNvSpPr txBox="1">
              <a:spLocks noChangeArrowheads="1"/>
            </p:cNvSpPr>
            <p:nvPr/>
          </p:nvSpPr>
          <p:spPr bwMode="auto">
            <a:xfrm>
              <a:off x="5927" y="5752"/>
              <a:ext cx="3844" cy="14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 b="1">
                  <a:latin typeface="Bradley Hand ITC" pitchFamily="66" charset="0"/>
                </a:rPr>
                <a:t>Fase Desain</a:t>
              </a:r>
            </a:p>
            <a:p>
              <a:pPr lvl="1" eaLnBrk="1" hangingPunct="1"/>
              <a:r>
                <a:rPr lang="en-US" sz="1200"/>
                <a:t>Formulasi sebuah model</a:t>
              </a:r>
            </a:p>
            <a:p>
              <a:pPr lvl="1" eaLnBrk="1" hangingPunct="1"/>
              <a:r>
                <a:rPr lang="en-US" sz="1200"/>
                <a:t>Menentukan kriteria untuk dipilih</a:t>
              </a:r>
            </a:p>
            <a:p>
              <a:pPr lvl="1" eaLnBrk="1" hangingPunct="1"/>
              <a:r>
                <a:rPr lang="en-US" sz="1200"/>
                <a:t>Mencari alternatif</a:t>
              </a:r>
            </a:p>
            <a:p>
              <a:pPr lvl="1" eaLnBrk="1" hangingPunct="1"/>
              <a:r>
                <a:rPr lang="en-US" sz="1200"/>
                <a:t>Memprediksi dan mengukur hasil akhir</a:t>
              </a:r>
            </a:p>
            <a:p>
              <a:pPr eaLnBrk="1" hangingPunct="1"/>
              <a:endParaRPr lang="en-US"/>
            </a:p>
          </p:txBody>
        </p:sp>
        <p:sp>
          <p:nvSpPr>
            <p:cNvPr id="6155" name="Text Box 51"/>
            <p:cNvSpPr txBox="1">
              <a:spLocks noChangeArrowheads="1"/>
            </p:cNvSpPr>
            <p:nvPr/>
          </p:nvSpPr>
          <p:spPr bwMode="auto">
            <a:xfrm>
              <a:off x="5927" y="7447"/>
              <a:ext cx="3844" cy="12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 b="1">
                  <a:latin typeface="Bradley Hand ITC" pitchFamily="66" charset="0"/>
                </a:rPr>
                <a:t>Fase Pilihan</a:t>
              </a:r>
            </a:p>
            <a:p>
              <a:pPr lvl="1" eaLnBrk="1" hangingPunct="1"/>
              <a:r>
                <a:rPr lang="en-US" sz="1200"/>
                <a:t>Solusi untuk model</a:t>
              </a:r>
            </a:p>
            <a:p>
              <a:pPr lvl="1" eaLnBrk="1" hangingPunct="1"/>
              <a:r>
                <a:rPr lang="en-US" sz="1200"/>
                <a:t>Analisis sensitivitas</a:t>
              </a:r>
            </a:p>
            <a:p>
              <a:pPr lvl="1" eaLnBrk="1" hangingPunct="1"/>
              <a:r>
                <a:rPr lang="en-US" sz="1200"/>
                <a:t>Memilih alternative terbaik</a:t>
              </a:r>
              <a:endParaRPr lang="en-US"/>
            </a:p>
          </p:txBody>
        </p:sp>
        <p:grpSp>
          <p:nvGrpSpPr>
            <p:cNvPr id="6156" name="Group 52"/>
            <p:cNvGrpSpPr>
              <a:grpSpLocks/>
            </p:cNvGrpSpPr>
            <p:nvPr/>
          </p:nvGrpSpPr>
          <p:grpSpPr bwMode="auto">
            <a:xfrm>
              <a:off x="2228" y="3697"/>
              <a:ext cx="1875" cy="1507"/>
              <a:chOff x="5" y="231"/>
              <a:chExt cx="1875" cy="1507"/>
            </a:xfrm>
          </p:grpSpPr>
          <p:sp>
            <p:nvSpPr>
              <p:cNvPr id="6186" name="AutoShape 53"/>
              <p:cNvSpPr>
                <a:spLocks noChangeArrowheads="1"/>
              </p:cNvSpPr>
              <p:nvPr/>
            </p:nvSpPr>
            <p:spPr bwMode="auto">
              <a:xfrm>
                <a:off x="5" y="231"/>
                <a:ext cx="1875" cy="1507"/>
              </a:xfrm>
              <a:prstGeom prst="irregularSeal1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187" name="Text Box 54"/>
              <p:cNvSpPr txBox="1">
                <a:spLocks noChangeArrowheads="1"/>
              </p:cNvSpPr>
              <p:nvPr/>
            </p:nvSpPr>
            <p:spPr bwMode="auto">
              <a:xfrm>
                <a:off x="410" y="688"/>
                <a:ext cx="995" cy="46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/>
                <a:r>
                  <a:rPr lang="en-US" sz="1200"/>
                  <a:t>Realitas</a:t>
                </a:r>
                <a:endParaRPr lang="en-US"/>
              </a:p>
            </p:txBody>
          </p:sp>
        </p:grpSp>
        <p:sp>
          <p:nvSpPr>
            <p:cNvPr id="6157" name="AutoShape 55"/>
            <p:cNvSpPr>
              <a:spLocks noChangeArrowheads="1"/>
            </p:cNvSpPr>
            <p:nvPr/>
          </p:nvSpPr>
          <p:spPr bwMode="auto">
            <a:xfrm>
              <a:off x="2377" y="6916"/>
              <a:ext cx="629" cy="630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8" name="Text Box 56"/>
            <p:cNvSpPr txBox="1">
              <a:spLocks noChangeArrowheads="1"/>
            </p:cNvSpPr>
            <p:nvPr/>
          </p:nvSpPr>
          <p:spPr bwMode="auto">
            <a:xfrm>
              <a:off x="3462" y="8593"/>
              <a:ext cx="1564" cy="6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/>
                <a:t>Implementasi solusi</a:t>
              </a:r>
              <a:endParaRPr lang="en-US"/>
            </a:p>
          </p:txBody>
        </p:sp>
        <p:cxnSp>
          <p:nvCxnSpPr>
            <p:cNvPr id="6159" name="AutoShape 57"/>
            <p:cNvCxnSpPr>
              <a:cxnSpLocks noChangeShapeType="1"/>
            </p:cNvCxnSpPr>
            <p:nvPr/>
          </p:nvCxnSpPr>
          <p:spPr bwMode="auto">
            <a:xfrm flipH="1">
              <a:off x="9762" y="4480"/>
              <a:ext cx="390" cy="1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160" name="AutoShape 58"/>
            <p:cNvCxnSpPr>
              <a:cxnSpLocks noChangeShapeType="1"/>
            </p:cNvCxnSpPr>
            <p:nvPr/>
          </p:nvCxnSpPr>
          <p:spPr bwMode="auto">
            <a:xfrm>
              <a:off x="10152" y="4480"/>
              <a:ext cx="1" cy="5035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6161" name="AutoShape 59"/>
            <p:cNvSpPr>
              <a:spLocks noChangeArrowheads="1"/>
            </p:cNvSpPr>
            <p:nvPr/>
          </p:nvSpPr>
          <p:spPr bwMode="auto">
            <a:xfrm>
              <a:off x="6729" y="9164"/>
              <a:ext cx="629" cy="630"/>
            </a:xfrm>
            <a:prstGeom prst="smileyFace">
              <a:avLst>
                <a:gd name="adj" fmla="val -465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6162" name="AutoShape 60"/>
            <p:cNvCxnSpPr>
              <a:cxnSpLocks noChangeShapeType="1"/>
            </p:cNvCxnSpPr>
            <p:nvPr/>
          </p:nvCxnSpPr>
          <p:spPr bwMode="auto">
            <a:xfrm>
              <a:off x="7358" y="9469"/>
              <a:ext cx="2794" cy="1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163" name="AutoShape 61"/>
            <p:cNvCxnSpPr>
              <a:cxnSpLocks noChangeShapeType="1"/>
            </p:cNvCxnSpPr>
            <p:nvPr/>
          </p:nvCxnSpPr>
          <p:spPr bwMode="auto">
            <a:xfrm>
              <a:off x="4237" y="9469"/>
              <a:ext cx="2492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164" name="AutoShape 62"/>
            <p:cNvCxnSpPr>
              <a:cxnSpLocks noChangeShapeType="1"/>
            </p:cNvCxnSpPr>
            <p:nvPr/>
          </p:nvCxnSpPr>
          <p:spPr bwMode="auto">
            <a:xfrm>
              <a:off x="4239" y="9254"/>
              <a:ext cx="0" cy="215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165" name="AutoShape 63"/>
            <p:cNvCxnSpPr>
              <a:cxnSpLocks noChangeShapeType="1"/>
            </p:cNvCxnSpPr>
            <p:nvPr/>
          </p:nvCxnSpPr>
          <p:spPr bwMode="auto">
            <a:xfrm>
              <a:off x="2692" y="7546"/>
              <a:ext cx="0" cy="141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166" name="AutoShape 64"/>
            <p:cNvCxnSpPr>
              <a:cxnSpLocks noChangeShapeType="1"/>
            </p:cNvCxnSpPr>
            <p:nvPr/>
          </p:nvCxnSpPr>
          <p:spPr bwMode="auto">
            <a:xfrm>
              <a:off x="2692" y="8934"/>
              <a:ext cx="735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167" name="AutoShape 65"/>
            <p:cNvCxnSpPr>
              <a:cxnSpLocks noChangeShapeType="1"/>
            </p:cNvCxnSpPr>
            <p:nvPr/>
          </p:nvCxnSpPr>
          <p:spPr bwMode="auto">
            <a:xfrm flipV="1">
              <a:off x="2692" y="4979"/>
              <a:ext cx="0" cy="196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68" name="AutoShape 66"/>
            <p:cNvSpPr>
              <a:spLocks noChangeArrowheads="1"/>
            </p:cNvSpPr>
            <p:nvPr/>
          </p:nvSpPr>
          <p:spPr bwMode="auto">
            <a:xfrm>
              <a:off x="2795" y="4409"/>
              <a:ext cx="346" cy="345"/>
            </a:xfrm>
            <a:prstGeom prst="smileyFace">
              <a:avLst>
                <a:gd name="adj" fmla="val -465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6169" name="AutoShape 67"/>
            <p:cNvCxnSpPr>
              <a:cxnSpLocks noChangeShapeType="1"/>
            </p:cNvCxnSpPr>
            <p:nvPr/>
          </p:nvCxnSpPr>
          <p:spPr bwMode="auto">
            <a:xfrm>
              <a:off x="3799" y="4465"/>
              <a:ext cx="2138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170" name="AutoShape 68"/>
            <p:cNvCxnSpPr>
              <a:cxnSpLocks noChangeShapeType="1"/>
            </p:cNvCxnSpPr>
            <p:nvPr/>
          </p:nvCxnSpPr>
          <p:spPr bwMode="auto">
            <a:xfrm flipV="1">
              <a:off x="3141" y="4979"/>
              <a:ext cx="1" cy="311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171" name="AutoShape 69"/>
            <p:cNvCxnSpPr>
              <a:cxnSpLocks noChangeShapeType="1"/>
            </p:cNvCxnSpPr>
            <p:nvPr/>
          </p:nvCxnSpPr>
          <p:spPr bwMode="auto">
            <a:xfrm flipV="1">
              <a:off x="3352" y="4979"/>
              <a:ext cx="1" cy="151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172" name="AutoShape 70"/>
            <p:cNvCxnSpPr>
              <a:cxnSpLocks noChangeShapeType="1"/>
            </p:cNvCxnSpPr>
            <p:nvPr/>
          </p:nvCxnSpPr>
          <p:spPr bwMode="auto">
            <a:xfrm>
              <a:off x="3352" y="6490"/>
              <a:ext cx="2585" cy="1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173" name="AutoShape 71"/>
            <p:cNvCxnSpPr>
              <a:cxnSpLocks noChangeShapeType="1"/>
            </p:cNvCxnSpPr>
            <p:nvPr/>
          </p:nvCxnSpPr>
          <p:spPr bwMode="auto">
            <a:xfrm>
              <a:off x="3157" y="8066"/>
              <a:ext cx="278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6174" name="Text Box 72"/>
            <p:cNvSpPr txBox="1">
              <a:spLocks noChangeArrowheads="1"/>
            </p:cNvSpPr>
            <p:nvPr/>
          </p:nvSpPr>
          <p:spPr bwMode="auto">
            <a:xfrm>
              <a:off x="4285" y="4107"/>
              <a:ext cx="1203" cy="3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/>
                <a:t>Simplifikasi</a:t>
              </a:r>
              <a:endParaRPr lang="en-US"/>
            </a:p>
          </p:txBody>
        </p:sp>
        <p:sp>
          <p:nvSpPr>
            <p:cNvPr id="6175" name="Text Box 73"/>
            <p:cNvSpPr txBox="1">
              <a:spLocks noChangeArrowheads="1"/>
            </p:cNvSpPr>
            <p:nvPr/>
          </p:nvSpPr>
          <p:spPr bwMode="auto">
            <a:xfrm>
              <a:off x="4285" y="4512"/>
              <a:ext cx="1203" cy="3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/>
                <a:t>Asumsi</a:t>
              </a:r>
              <a:endParaRPr lang="en-US"/>
            </a:p>
          </p:txBody>
        </p:sp>
        <p:sp>
          <p:nvSpPr>
            <p:cNvPr id="6176" name="Text Box 74"/>
            <p:cNvSpPr txBox="1">
              <a:spLocks noChangeArrowheads="1"/>
            </p:cNvSpPr>
            <p:nvPr/>
          </p:nvSpPr>
          <p:spPr bwMode="auto">
            <a:xfrm>
              <a:off x="7661" y="8756"/>
              <a:ext cx="768" cy="3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/>
                <a:t>Solusi</a:t>
              </a:r>
              <a:endParaRPr lang="en-US"/>
            </a:p>
          </p:txBody>
        </p:sp>
        <p:sp>
          <p:nvSpPr>
            <p:cNvPr id="6177" name="Text Box 75"/>
            <p:cNvSpPr txBox="1">
              <a:spLocks noChangeArrowheads="1"/>
            </p:cNvSpPr>
            <p:nvPr/>
          </p:nvSpPr>
          <p:spPr bwMode="auto">
            <a:xfrm>
              <a:off x="2256" y="8273"/>
              <a:ext cx="1098" cy="3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/>
                <a:t>SUKSES</a:t>
              </a:r>
              <a:endParaRPr lang="en-US"/>
            </a:p>
          </p:txBody>
        </p:sp>
        <p:sp>
          <p:nvSpPr>
            <p:cNvPr id="6178" name="Text Box 76"/>
            <p:cNvSpPr txBox="1">
              <a:spLocks noChangeArrowheads="1"/>
            </p:cNvSpPr>
            <p:nvPr/>
          </p:nvSpPr>
          <p:spPr bwMode="auto">
            <a:xfrm>
              <a:off x="3425" y="6102"/>
              <a:ext cx="1593" cy="3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algn="ctr" eaLnBrk="1" hangingPunct="1"/>
              <a:r>
                <a:rPr lang="en-US" sz="1200"/>
                <a:t>Validasi model</a:t>
              </a:r>
              <a:endParaRPr lang="en-US"/>
            </a:p>
          </p:txBody>
        </p:sp>
        <p:sp>
          <p:nvSpPr>
            <p:cNvPr id="6179" name="Text Box 77"/>
            <p:cNvSpPr txBox="1">
              <a:spLocks noChangeArrowheads="1"/>
            </p:cNvSpPr>
            <p:nvPr/>
          </p:nvSpPr>
          <p:spPr bwMode="auto">
            <a:xfrm>
              <a:off x="3252" y="7432"/>
              <a:ext cx="2148" cy="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175" tIns="3175" rIns="3175" bIns="3175"/>
            <a:lstStyle/>
            <a:p>
              <a:pPr eaLnBrk="1" hangingPunct="1"/>
              <a:r>
                <a:rPr lang="en-US" sz="1200"/>
                <a:t>Verifikasi, menguji</a:t>
              </a:r>
            </a:p>
            <a:p>
              <a:pPr eaLnBrk="1" hangingPunct="1"/>
              <a:r>
                <a:rPr lang="en-US" sz="1200"/>
                <a:t>Solusi yang diusulkan</a:t>
              </a:r>
              <a:endParaRPr lang="en-US"/>
            </a:p>
          </p:txBody>
        </p:sp>
        <p:cxnSp>
          <p:nvCxnSpPr>
            <p:cNvPr id="6180" name="AutoShape 78"/>
            <p:cNvCxnSpPr>
              <a:cxnSpLocks noChangeShapeType="1"/>
            </p:cNvCxnSpPr>
            <p:nvPr/>
          </p:nvCxnSpPr>
          <p:spPr bwMode="auto">
            <a:xfrm>
              <a:off x="7635" y="5470"/>
              <a:ext cx="0" cy="292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181" name="AutoShape 79"/>
            <p:cNvCxnSpPr>
              <a:cxnSpLocks noChangeShapeType="1"/>
            </p:cNvCxnSpPr>
            <p:nvPr/>
          </p:nvCxnSpPr>
          <p:spPr bwMode="auto">
            <a:xfrm>
              <a:off x="7635" y="7134"/>
              <a:ext cx="0" cy="292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182" name="AutoShape 80"/>
            <p:cNvCxnSpPr>
              <a:cxnSpLocks noChangeShapeType="1"/>
            </p:cNvCxnSpPr>
            <p:nvPr/>
          </p:nvCxnSpPr>
          <p:spPr bwMode="auto">
            <a:xfrm>
              <a:off x="9725" y="6476"/>
              <a:ext cx="427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183" name="AutoShape 81"/>
            <p:cNvCxnSpPr>
              <a:cxnSpLocks noChangeShapeType="1"/>
            </p:cNvCxnSpPr>
            <p:nvPr/>
          </p:nvCxnSpPr>
          <p:spPr bwMode="auto">
            <a:xfrm>
              <a:off x="9726" y="8081"/>
              <a:ext cx="427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184" name="AutoShape 82"/>
            <p:cNvCxnSpPr>
              <a:cxnSpLocks noChangeShapeType="1"/>
            </p:cNvCxnSpPr>
            <p:nvPr/>
          </p:nvCxnSpPr>
          <p:spPr bwMode="auto">
            <a:xfrm>
              <a:off x="7596" y="8676"/>
              <a:ext cx="0" cy="292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6185" name="AutoShape 83"/>
            <p:cNvCxnSpPr>
              <a:cxnSpLocks noChangeShapeType="1"/>
            </p:cNvCxnSpPr>
            <p:nvPr/>
          </p:nvCxnSpPr>
          <p:spPr bwMode="auto">
            <a:xfrm>
              <a:off x="5017" y="8934"/>
              <a:ext cx="2579" cy="0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4. </a:t>
            </a:r>
            <a:r>
              <a:rPr lang="id-ID" sz="2600" b="1" smtClean="0"/>
              <a:t>Komponen-Komponen Sistem Pendukung Keputusan</a:t>
            </a:r>
            <a:endParaRPr lang="en-US" sz="26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id-ID" smtClean="0"/>
              <a:t>subsistem manajemen data</a:t>
            </a:r>
            <a:endParaRPr lang="en-US" smtClean="0"/>
          </a:p>
          <a:p>
            <a:pPr eaLnBrk="1" hangingPunct="1"/>
            <a:r>
              <a:rPr lang="id-ID" smtClean="0"/>
              <a:t>subsistem manajemen model</a:t>
            </a:r>
            <a:endParaRPr lang="en-US" smtClean="0"/>
          </a:p>
          <a:p>
            <a:pPr eaLnBrk="1" hangingPunct="1"/>
            <a:r>
              <a:rPr lang="id-ID" smtClean="0"/>
              <a:t>subsistem manajemen pengetahuan</a:t>
            </a:r>
            <a:endParaRPr lang="en-US" smtClean="0"/>
          </a:p>
          <a:p>
            <a:pPr eaLnBrk="1" hangingPunct="1"/>
            <a:r>
              <a:rPr lang="id-ID" smtClean="0"/>
              <a:t>subsistem antar muka pengguna.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marL="838200" indent="-838200" eaLnBrk="1" hangingPunct="1"/>
            <a:r>
              <a:rPr lang="en-US" i="1" smtClean="0"/>
              <a:t>a. </a:t>
            </a:r>
            <a:r>
              <a:rPr lang="id-ID" i="1" smtClean="0"/>
              <a:t>Subsistem Manajemen Data</a:t>
            </a:r>
            <a:endParaRPr lang="en-US" i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Subsistem Manajemen Data adalah subsistem yang menyediakan data bagi sistem. Sumber data berasal dari data inter</a:t>
            </a:r>
            <a:r>
              <a:rPr lang="en-US" smtClean="0"/>
              <a:t>n</a:t>
            </a:r>
            <a:r>
              <a:rPr lang="id-ID" smtClean="0"/>
              <a:t>al dan data eksternal. </a:t>
            </a:r>
            <a:endParaRPr lang="en-US" smtClean="0"/>
          </a:p>
          <a:p>
            <a:pPr eaLnBrk="1" hangingPunct="1"/>
            <a:r>
              <a:rPr lang="id-ID" smtClean="0"/>
              <a:t>Subsistem ini termasuk basis data, berisi data yang relevan untuk situasi dan diatur oleh perangkat lunak yang disebut </a:t>
            </a:r>
            <a:r>
              <a:rPr lang="id-ID" i="1" smtClean="0"/>
              <a:t>Database Management System</a:t>
            </a:r>
            <a:r>
              <a:rPr lang="id-ID" smtClean="0"/>
              <a:t> </a:t>
            </a:r>
            <a:r>
              <a:rPr lang="id-ID" i="1" smtClean="0"/>
              <a:t>(DBMS)</a:t>
            </a:r>
            <a:r>
              <a:rPr lang="id-ID" smtClean="0"/>
              <a:t>. </a:t>
            </a: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i="1" smtClean="0"/>
              <a:t>b. </a:t>
            </a:r>
            <a:r>
              <a:rPr lang="id-ID" i="1" smtClean="0"/>
              <a:t>Subsistem Manajemen Model</a:t>
            </a:r>
            <a:endParaRPr lang="en-US" i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z="2800" smtClean="0"/>
              <a:t>Subsistem Manajemen Model adalah subsistem yang berfungsi sebagai pengelola berbagai model. Model harus bersifat fleksibel artinya mampu membantu pengguna untuk memodifikasi atau menyempurnakan model seiring dengan perkembangan pengetahuan. </a:t>
            </a:r>
            <a:endParaRPr lang="en-US" sz="2800" smtClean="0"/>
          </a:p>
          <a:p>
            <a:pPr eaLnBrk="1" hangingPunct="1"/>
            <a:r>
              <a:rPr lang="id-ID" sz="2800" smtClean="0"/>
              <a:t>Bahasa pemodelan digunakan untuk membangun model. Perangkat lunak ini disebut </a:t>
            </a:r>
            <a:r>
              <a:rPr lang="id-ID" sz="2800" i="1" smtClean="0"/>
              <a:t>Model Base Management System (MBMS).</a:t>
            </a:r>
            <a:r>
              <a:rPr lang="id-ID" sz="2800" smtClean="0"/>
              <a:t> </a:t>
            </a:r>
            <a:endParaRPr 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79</TotalTime>
  <Words>645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Watermark</vt:lpstr>
      <vt:lpstr>CHAPTER 2. Sistem Pendukung Keputusan </vt:lpstr>
      <vt:lpstr>1. Pengertian Sistem Pendukung Keputusan</vt:lpstr>
      <vt:lpstr>2. Tujuan Sistem Pendukung Keputusan menurut Peter G.W. Keen dan Scott Morton (McLeod, 2005) yaitu : </vt:lpstr>
      <vt:lpstr>3. Proses Pengambilan Keputusan ada 4 fase dalam pengambilan keputusan</vt:lpstr>
      <vt:lpstr>ada 4 fase dalam pengambilan keputusan (lanjutan…)</vt:lpstr>
      <vt:lpstr>Gb. Proses Pengambilan Keputusan (Sumber : Turban, 2007)</vt:lpstr>
      <vt:lpstr>4. Komponen-Komponen Sistem Pendukung Keputusan</vt:lpstr>
      <vt:lpstr>a. Subsistem Manajemen Data</vt:lpstr>
      <vt:lpstr>b. Subsistem Manajemen Model</vt:lpstr>
      <vt:lpstr>c. Subsistem Manajemen Pengetahuan</vt:lpstr>
      <vt:lpstr>d. Subsistem Antar Muka Pengguna</vt:lpstr>
      <vt:lpstr>Slide 12</vt:lpstr>
      <vt:lpstr>Slide 13</vt:lpstr>
      <vt:lpstr>5. Tahapan Pengembangan Sistem Pendukung Keputusan</vt:lpstr>
      <vt:lpstr>Evaluasi</vt:lpstr>
    </vt:vector>
  </TitlesOfParts>
  <Company>RINA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4. Sistem Pendukung Keputusan</dc:title>
  <dc:creator>RINA</dc:creator>
  <cp:lastModifiedBy>User</cp:lastModifiedBy>
  <cp:revision>16</cp:revision>
  <dcterms:created xsi:type="dcterms:W3CDTF">2012-02-14T03:50:01Z</dcterms:created>
  <dcterms:modified xsi:type="dcterms:W3CDTF">2019-02-28T03:40:33Z</dcterms:modified>
</cp:coreProperties>
</file>