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261" r:id="rId5"/>
    <p:sldId id="302" r:id="rId6"/>
    <p:sldId id="303" r:id="rId7"/>
    <p:sldId id="304" r:id="rId8"/>
    <p:sldId id="305" r:id="rId9"/>
    <p:sldId id="264" r:id="rId10"/>
    <p:sldId id="306" r:id="rId11"/>
    <p:sldId id="307" r:id="rId12"/>
    <p:sldId id="262" r:id="rId13"/>
    <p:sldId id="310" r:id="rId14"/>
    <p:sldId id="308" r:id="rId15"/>
    <p:sldId id="311" r:id="rId16"/>
    <p:sldId id="312" r:id="rId17"/>
    <p:sldId id="313" r:id="rId18"/>
    <p:sldId id="314" r:id="rId19"/>
    <p:sldId id="316" r:id="rId20"/>
    <p:sldId id="321" r:id="rId21"/>
    <p:sldId id="317" r:id="rId22"/>
    <p:sldId id="318" r:id="rId23"/>
    <p:sldId id="319" r:id="rId24"/>
    <p:sldId id="322" r:id="rId25"/>
    <p:sldId id="320" r:id="rId26"/>
    <p:sldId id="325" r:id="rId27"/>
    <p:sldId id="273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7FC6-C162-4600-944A-0F806EC53317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5B69-18E8-4114-9911-CDD699B4B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0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PEMANFAATAN E-RESOURCES PERPUSNAS </a:t>
            </a:r>
          </a:p>
          <a:p>
            <a:pPr lvl="0"/>
            <a:r>
              <a:rPr lang="en-US" altLang="ko-KR" dirty="0"/>
              <a:t>SEBAGAI PENUNJANG KEBERHASILAN PENELITIAN</a:t>
            </a:r>
            <a:endParaRPr lang="ko-KR" alt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504950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abriola" pitchFamily="82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R. </a:t>
            </a:r>
            <a:r>
              <a:rPr lang="en-US" altLang="ko-KR" dirty="0" err="1"/>
              <a:t>Ayu</a:t>
            </a:r>
            <a:r>
              <a:rPr lang="en-US" altLang="ko-KR" dirty="0"/>
              <a:t> </a:t>
            </a:r>
            <a:r>
              <a:rPr lang="en-US" altLang="ko-KR" dirty="0" err="1"/>
              <a:t>Siti</a:t>
            </a:r>
            <a:r>
              <a:rPr lang="en-US" altLang="ko-KR" dirty="0"/>
              <a:t> </a:t>
            </a:r>
            <a:r>
              <a:rPr lang="en-US" altLang="ko-KR" dirty="0" err="1"/>
              <a:t>Lathifah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9317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7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95528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1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119977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90958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48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9144000" cy="43204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81908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0140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05837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25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1520" y="2293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9552" y="18135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33632" y="33977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51520" y="18135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033632" y="18129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599552" y="2293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67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07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37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84935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87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2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5601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68600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86602" y="1347614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27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4090"/>
            <a:ext cx="4850588" cy="265782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32612" y="1452690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46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24461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40052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20559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41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89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98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860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6080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48592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8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2" r:id="rId4"/>
    <p:sldLayoutId id="2147483661" r:id="rId5"/>
    <p:sldLayoutId id="2147483672" r:id="rId6"/>
    <p:sldLayoutId id="2147483655" r:id="rId7"/>
    <p:sldLayoutId id="2147483663" r:id="rId8"/>
    <p:sldLayoutId id="2147483673" r:id="rId9"/>
    <p:sldLayoutId id="2147483674" r:id="rId10"/>
    <p:sldLayoutId id="2147483666" r:id="rId11"/>
    <p:sldLayoutId id="2147483675" r:id="rId12"/>
    <p:sldLayoutId id="2147483667" r:id="rId13"/>
    <p:sldLayoutId id="2147483668" r:id="rId14"/>
    <p:sldLayoutId id="2147483669" r:id="rId15"/>
    <p:sldLayoutId id="2147483670" r:id="rId16"/>
    <p:sldLayoutId id="2147483676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keanggotaan.perpusnas.go.id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e-resources.perpusnas.go.id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696093"/>
            <a:ext cx="9144000" cy="504057"/>
          </a:xfrm>
        </p:spPr>
        <p:txBody>
          <a:bodyPr/>
          <a:lstStyle/>
          <a:p>
            <a:pPr lvl="0"/>
            <a:r>
              <a:rPr lang="en-US" altLang="ko-KR" sz="2400" b="1" dirty="0">
                <a:ea typeface="맑은 고딕" pitchFamily="50" charset="-127"/>
              </a:rPr>
              <a:t>PEMANFAATAN E-RESOURCES PERPUSNAS </a:t>
            </a:r>
            <a:r>
              <a:rPr lang="en-US" altLang="ko-KR" sz="2400" dirty="0">
                <a:ea typeface="맑은 고딕" pitchFamily="50" charset="-127"/>
              </a:rPr>
              <a:t>SEBAGAI PENUNJANG KEBERHASILAN PENELITIAN</a:t>
            </a:r>
            <a:endParaRPr lang="en-US" altLang="ko-KR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934200" y="2601093"/>
            <a:ext cx="1981200" cy="42785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R. </a:t>
            </a:r>
            <a:r>
              <a:rPr lang="en-US" altLang="ko-KR" dirty="0" err="1"/>
              <a:t>Ayu</a:t>
            </a:r>
            <a:r>
              <a:rPr lang="en-US" altLang="ko-KR" dirty="0"/>
              <a:t> </a:t>
            </a:r>
            <a:r>
              <a:rPr lang="en-US" altLang="ko-KR" dirty="0" err="1"/>
              <a:t>Siti</a:t>
            </a:r>
            <a:r>
              <a:rPr lang="en-US" altLang="ko-KR" dirty="0"/>
              <a:t> </a:t>
            </a:r>
            <a:r>
              <a:rPr lang="en-US" altLang="ko-KR" dirty="0" err="1"/>
              <a:t>Lathifah</a:t>
            </a: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UPT </a:t>
            </a:r>
            <a:r>
              <a:rPr lang="en-US" altLang="ko-KR" dirty="0" err="1"/>
              <a:t>Perpustakaan</a:t>
            </a:r>
            <a:r>
              <a:rPr lang="en-US" altLang="ko-KR" dirty="0"/>
              <a:t> UMK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19872" y="319286"/>
            <a:ext cx="57241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err="1">
                <a:latin typeface="Britannic Bold" panose="020B0903060703020204" pitchFamily="34" charset="0"/>
                <a:cs typeface="Arial" pitchFamily="34" charset="0"/>
              </a:rPr>
              <a:t>Panduan</a:t>
            </a:r>
            <a:r>
              <a:rPr lang="en-US" sz="3500" dirty="0">
                <a:latin typeface="Britannic Bold" panose="020B0903060703020204" pitchFamily="34" charset="0"/>
                <a:cs typeface="Arial" pitchFamily="34" charset="0"/>
              </a:rPr>
              <a:t> </a:t>
            </a:r>
            <a:r>
              <a:rPr lang="en-US" sz="3500" dirty="0" err="1">
                <a:latin typeface="Britannic Bold" panose="020B0903060703020204" pitchFamily="34" charset="0"/>
                <a:cs typeface="Arial" pitchFamily="34" charset="0"/>
              </a:rPr>
              <a:t>Penelusuran</a:t>
            </a:r>
            <a:endParaRPr lang="en-US" sz="3500" dirty="0">
              <a:latin typeface="Britannic Bold" panose="020B0903060703020204" pitchFamily="34" charset="0"/>
              <a:cs typeface="Arial" pitchFamily="34" charset="0"/>
            </a:endParaRPr>
          </a:p>
          <a:p>
            <a:r>
              <a:rPr lang="en-US" sz="3500" dirty="0" err="1">
                <a:latin typeface="Britannic Bold" panose="020B0903060703020204" pitchFamily="34" charset="0"/>
                <a:cs typeface="Arial" pitchFamily="34" charset="0"/>
              </a:rPr>
              <a:t>Jurnal</a:t>
            </a:r>
            <a:r>
              <a:rPr lang="en-US" sz="3500" dirty="0">
                <a:latin typeface="Britannic Bold" panose="020B0903060703020204" pitchFamily="34" charset="0"/>
                <a:cs typeface="Arial" pitchFamily="34" charset="0"/>
              </a:rPr>
              <a:t> </a:t>
            </a:r>
            <a:r>
              <a:rPr lang="en-US" sz="3500" dirty="0" err="1">
                <a:latin typeface="Britannic Bold" panose="020B0903060703020204" pitchFamily="34" charset="0"/>
                <a:cs typeface="Arial" pitchFamily="34" charset="0"/>
              </a:rPr>
              <a:t>Internasional</a:t>
            </a:r>
            <a:endParaRPr lang="en-US" sz="3500" dirty="0">
              <a:latin typeface="Britannic Bold" panose="020B0903060703020204" pitchFamily="34" charset="0"/>
              <a:cs typeface="Arial" pitchFamily="34" charset="0"/>
            </a:endParaRPr>
          </a:p>
        </p:txBody>
      </p:sp>
      <p:grpSp>
        <p:nvGrpSpPr>
          <p:cNvPr id="2" name="Group 83"/>
          <p:cNvGrpSpPr/>
          <p:nvPr/>
        </p:nvGrpSpPr>
        <p:grpSpPr>
          <a:xfrm>
            <a:off x="3872332" y="1459632"/>
            <a:ext cx="4428135" cy="731118"/>
            <a:chOff x="3642255" y="1078632"/>
            <a:chExt cx="4428135" cy="731118"/>
          </a:xfrm>
        </p:grpSpPr>
        <p:grpSp>
          <p:nvGrpSpPr>
            <p:cNvPr id="7" name="Group 1"/>
            <p:cNvGrpSpPr/>
            <p:nvPr/>
          </p:nvGrpSpPr>
          <p:grpSpPr>
            <a:xfrm>
              <a:off x="4355976" y="1078632"/>
              <a:ext cx="3714414" cy="731118"/>
              <a:chOff x="4614006" y="1084286"/>
              <a:chExt cx="3714414" cy="73111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716016" y="1199209"/>
                <a:ext cx="3612404" cy="6161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10"/>
            <p:cNvSpPr txBox="1"/>
            <p:nvPr/>
          </p:nvSpPr>
          <p:spPr bwMode="auto">
            <a:xfrm>
              <a:off x="4572000" y="1166396"/>
              <a:ext cx="3024336" cy="369332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Tentukan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Topik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82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6" name="Rounded Rectangle 5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3" name="Group 84"/>
          <p:cNvGrpSpPr/>
          <p:nvPr/>
        </p:nvGrpSpPr>
        <p:grpSpPr>
          <a:xfrm>
            <a:off x="4137097" y="2292897"/>
            <a:ext cx="4428135" cy="736053"/>
            <a:chOff x="3642255" y="1078632"/>
            <a:chExt cx="4428135" cy="736053"/>
          </a:xfrm>
        </p:grpSpPr>
        <p:grpSp>
          <p:nvGrpSpPr>
            <p:cNvPr id="14" name="Group 85"/>
            <p:cNvGrpSpPr/>
            <p:nvPr/>
          </p:nvGrpSpPr>
          <p:grpSpPr>
            <a:xfrm>
              <a:off x="4355976" y="1078632"/>
              <a:ext cx="3714414" cy="736053"/>
              <a:chOff x="4614006" y="1084286"/>
              <a:chExt cx="3714414" cy="736053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4716016" y="1204144"/>
                <a:ext cx="3612404" cy="61619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TextBox 10"/>
            <p:cNvSpPr txBox="1"/>
            <p:nvPr/>
          </p:nvSpPr>
          <p:spPr bwMode="auto">
            <a:xfrm>
              <a:off x="4572000" y="1174308"/>
              <a:ext cx="3024336" cy="369332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Tentukan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Kata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Kunci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grpSp>
          <p:nvGrpSpPr>
            <p:cNvPr id="16" name="Group 8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89" name="Rounded Rectangle 8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7" name="Group 94"/>
          <p:cNvGrpSpPr/>
          <p:nvPr/>
        </p:nvGrpSpPr>
        <p:grpSpPr>
          <a:xfrm>
            <a:off x="4401862" y="3162020"/>
            <a:ext cx="4428135" cy="705130"/>
            <a:chOff x="3642255" y="1078632"/>
            <a:chExt cx="4428135" cy="705130"/>
          </a:xfrm>
        </p:grpSpPr>
        <p:grpSp>
          <p:nvGrpSpPr>
            <p:cNvPr id="18" name="Group 9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TextBox 10"/>
            <p:cNvSpPr txBox="1"/>
            <p:nvPr/>
          </p:nvSpPr>
          <p:spPr bwMode="auto">
            <a:xfrm>
              <a:off x="4574393" y="1179243"/>
              <a:ext cx="3024336" cy="369332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Penelusuran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" name="Group 9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99" name="Rounded Rectangle 9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104"/>
          <p:cNvGrpSpPr/>
          <p:nvPr/>
        </p:nvGrpSpPr>
        <p:grpSpPr>
          <a:xfrm>
            <a:off x="4137097" y="4000220"/>
            <a:ext cx="4428135" cy="705130"/>
            <a:chOff x="3642255" y="1078632"/>
            <a:chExt cx="4428135" cy="705130"/>
          </a:xfrm>
        </p:grpSpPr>
        <p:grpSp>
          <p:nvGrpSpPr>
            <p:cNvPr id="22" name="Group 10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TextBox 10"/>
            <p:cNvSpPr txBox="1"/>
            <p:nvPr/>
          </p:nvSpPr>
          <p:spPr bwMode="auto">
            <a:xfrm>
              <a:off x="4572000" y="1181201"/>
              <a:ext cx="3024336" cy="369332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Seleksi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/ </a:t>
              </a: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Evaluasi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" name="Group 10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09" name="Rounded Rectangle 10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395486"/>
            <a:ext cx="6781800" cy="576064"/>
          </a:xfrm>
        </p:spPr>
        <p:txBody>
          <a:bodyPr/>
          <a:lstStyle/>
          <a:p>
            <a:pPr algn="ctr"/>
            <a:r>
              <a:rPr lang="en-US" sz="2800" dirty="0">
                <a:latin typeface="Cooper Black" panose="0208090404030B020404" pitchFamily="18" charset="0"/>
              </a:rPr>
              <a:t>REKOMENDASI PUSTAKA RISET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1581150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askerville Old Face" panose="02020602080505020303" pitchFamily="18" charset="0"/>
              </a:rPr>
              <a:t>Aurel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adalah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mahasiswa</a:t>
            </a:r>
            <a:r>
              <a:rPr lang="en-US" sz="2400" dirty="0">
                <a:latin typeface="Baskerville Old Face" panose="02020602080505020303" pitchFamily="18" charset="0"/>
              </a:rPr>
              <a:t> S1 yang </a:t>
            </a:r>
            <a:r>
              <a:rPr lang="en-US" sz="2400" dirty="0" err="1">
                <a:latin typeface="Baskerville Old Face" panose="02020602080505020303" pitchFamily="18" charset="0"/>
              </a:rPr>
              <a:t>melakukan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</a:p>
          <a:p>
            <a:r>
              <a:rPr lang="en-US" sz="2400" dirty="0" err="1">
                <a:latin typeface="Baskerville Old Face" panose="02020602080505020303" pitchFamily="18" charset="0"/>
              </a:rPr>
              <a:t>penelitian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dengan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judul</a:t>
            </a:r>
            <a:r>
              <a:rPr lang="en-US" sz="2400" dirty="0">
                <a:latin typeface="Baskerville Old Face" panose="02020602080505020303" pitchFamily="18" charset="0"/>
              </a:rPr>
              <a:t>:</a:t>
            </a:r>
          </a:p>
          <a:p>
            <a:r>
              <a:rPr lang="en-US" sz="2400" b="1" dirty="0" err="1">
                <a:latin typeface="Baskerville Old Face" panose="02020602080505020303" pitchFamily="18" charset="0"/>
              </a:rPr>
              <a:t>Bencana</a:t>
            </a:r>
            <a:r>
              <a:rPr lang="en-US" sz="2400" b="1" dirty="0">
                <a:latin typeface="Baskerville Old Face" panose="02020602080505020303" pitchFamily="18" charset="0"/>
              </a:rPr>
              <a:t> </a:t>
            </a:r>
            <a:r>
              <a:rPr lang="en-US" sz="2400" b="1" dirty="0" err="1">
                <a:latin typeface="Baskerville Old Face" panose="02020602080505020303" pitchFamily="18" charset="0"/>
              </a:rPr>
              <a:t>Gempa</a:t>
            </a:r>
            <a:r>
              <a:rPr lang="en-US" sz="2400" b="1" dirty="0">
                <a:latin typeface="Baskerville Old Face" panose="02020602080505020303" pitchFamily="18" charset="0"/>
              </a:rPr>
              <a:t> </a:t>
            </a:r>
            <a:r>
              <a:rPr lang="en-US" sz="2400" b="1" dirty="0" err="1">
                <a:latin typeface="Baskerville Old Face" panose="02020602080505020303" pitchFamily="18" charset="0"/>
              </a:rPr>
              <a:t>Bumi</a:t>
            </a:r>
            <a:r>
              <a:rPr lang="en-US" sz="2400" b="1" dirty="0">
                <a:latin typeface="Baskerville Old Face" panose="02020602080505020303" pitchFamily="18" charset="0"/>
              </a:rPr>
              <a:t> di Indonesia: </a:t>
            </a:r>
            <a:r>
              <a:rPr lang="en-US" sz="2400" b="1" dirty="0" err="1">
                <a:latin typeface="Baskerville Old Face" panose="02020602080505020303" pitchFamily="18" charset="0"/>
              </a:rPr>
              <a:t>Studi</a:t>
            </a:r>
            <a:r>
              <a:rPr lang="en-US" sz="2400" b="1" dirty="0">
                <a:latin typeface="Baskerville Old Face" panose="02020602080505020303" pitchFamily="18" charset="0"/>
              </a:rPr>
              <a:t> </a:t>
            </a:r>
          </a:p>
          <a:p>
            <a:r>
              <a:rPr lang="en-US" sz="2400" b="1" dirty="0" err="1">
                <a:latin typeface="Baskerville Old Face" panose="02020602080505020303" pitchFamily="18" charset="0"/>
              </a:rPr>
              <a:t>Investigasi</a:t>
            </a:r>
            <a:r>
              <a:rPr lang="en-US" sz="2400" b="1" dirty="0">
                <a:latin typeface="Baskerville Old Face" panose="02020602080505020303" pitchFamily="18" charset="0"/>
              </a:rPr>
              <a:t> </a:t>
            </a:r>
            <a:r>
              <a:rPr lang="en-US" sz="2400" b="1" dirty="0" err="1">
                <a:latin typeface="Baskerville Old Face" panose="02020602080505020303" pitchFamily="18" charset="0"/>
              </a:rPr>
              <a:t>terhadap</a:t>
            </a:r>
            <a:r>
              <a:rPr lang="en-US" sz="2400" b="1" dirty="0">
                <a:latin typeface="Baskerville Old Face" panose="02020602080505020303" pitchFamily="18" charset="0"/>
              </a:rPr>
              <a:t> </a:t>
            </a:r>
            <a:r>
              <a:rPr lang="en-US" sz="2400" b="1" dirty="0" err="1">
                <a:latin typeface="Baskerville Old Face" panose="02020602080505020303" pitchFamily="18" charset="0"/>
              </a:rPr>
              <a:t>Dampak</a:t>
            </a:r>
            <a:r>
              <a:rPr lang="en-US" sz="2400" b="1" dirty="0">
                <a:latin typeface="Baskerville Old Face" panose="02020602080505020303" pitchFamily="18" charset="0"/>
              </a:rPr>
              <a:t> </a:t>
            </a:r>
            <a:r>
              <a:rPr lang="en-US" sz="2400" b="1" dirty="0" err="1">
                <a:latin typeface="Baskerville Old Face" panose="02020602080505020303" pitchFamily="18" charset="0"/>
              </a:rPr>
              <a:t>Bencana</a:t>
            </a:r>
            <a:r>
              <a:rPr lang="en-US" sz="2400" b="1" dirty="0">
                <a:latin typeface="Baskerville Old Face" panose="02020602080505020303" pitchFamily="18" charset="0"/>
              </a:rPr>
              <a:t> </a:t>
            </a:r>
            <a:r>
              <a:rPr lang="en-US" sz="2400" b="1" dirty="0" err="1">
                <a:latin typeface="Baskerville Old Face" panose="02020602080505020303" pitchFamily="18" charset="0"/>
              </a:rPr>
              <a:t>dan</a:t>
            </a:r>
            <a:r>
              <a:rPr lang="en-US" sz="2400" b="1" dirty="0">
                <a:latin typeface="Baskerville Old Face" panose="02020602080505020303" pitchFamily="18" charset="0"/>
              </a:rPr>
              <a:t> </a:t>
            </a:r>
          </a:p>
          <a:p>
            <a:r>
              <a:rPr lang="en-US" sz="2400" b="1" dirty="0">
                <a:latin typeface="Baskerville Old Face" panose="02020602080505020303" pitchFamily="18" charset="0"/>
              </a:rPr>
              <a:t>Proses </a:t>
            </a:r>
            <a:r>
              <a:rPr lang="en-US" sz="2400" b="1" dirty="0" err="1">
                <a:latin typeface="Baskerville Old Face" panose="02020602080505020303" pitchFamily="18" charset="0"/>
              </a:rPr>
              <a:t>Pemulihannya</a:t>
            </a:r>
            <a:endParaRPr lang="en-US" sz="2400" b="1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85750"/>
            <a:ext cx="9144000" cy="576064"/>
          </a:xfrm>
        </p:spPr>
        <p:txBody>
          <a:bodyPr/>
          <a:lstStyle/>
          <a:p>
            <a:r>
              <a:rPr lang="en-US" dirty="0"/>
              <a:t>STRATEGI PENELUSURAN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13525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: </a:t>
            </a:r>
            <a:r>
              <a:rPr lang="en-US" b="1" dirty="0"/>
              <a:t>Mind Mapping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52400" y="1657350"/>
            <a:ext cx="8839200" cy="3276600"/>
            <a:chOff x="152400" y="1657350"/>
            <a:chExt cx="8839200" cy="3276600"/>
          </a:xfrm>
        </p:grpSpPr>
        <p:sp>
          <p:nvSpPr>
            <p:cNvPr id="5" name="Rounded Rectangle 4"/>
            <p:cNvSpPr/>
            <p:nvPr/>
          </p:nvSpPr>
          <p:spPr>
            <a:xfrm>
              <a:off x="2514600" y="2724150"/>
              <a:ext cx="4191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Bencana</a:t>
              </a:r>
              <a:r>
                <a:rPr lang="en-US" sz="1600" dirty="0"/>
                <a:t> </a:t>
              </a:r>
              <a:r>
                <a:rPr lang="en-US" sz="1600" dirty="0" err="1"/>
                <a:t>Gempa</a:t>
              </a:r>
              <a:r>
                <a:rPr lang="en-US" sz="1600" dirty="0"/>
                <a:t> </a:t>
              </a:r>
              <a:r>
                <a:rPr lang="en-US" sz="1600" dirty="0" err="1"/>
                <a:t>Bumi</a:t>
              </a:r>
              <a:r>
                <a:rPr lang="en-US" sz="1600" dirty="0"/>
                <a:t> </a:t>
              </a:r>
              <a:r>
                <a:rPr lang="en-US" sz="1600" dirty="0" err="1"/>
                <a:t>di</a:t>
              </a:r>
              <a:r>
                <a:rPr lang="en-US" sz="1600" dirty="0"/>
                <a:t> Indonesia: </a:t>
              </a:r>
              <a:r>
                <a:rPr lang="en-US" sz="1600" dirty="0" err="1"/>
                <a:t>Studi</a:t>
              </a:r>
              <a:r>
                <a:rPr lang="en-US" sz="1600" dirty="0"/>
                <a:t> </a:t>
              </a:r>
            </a:p>
            <a:p>
              <a:pPr algn="ctr"/>
              <a:r>
                <a:rPr lang="en-US" sz="1600" dirty="0" err="1"/>
                <a:t>Investigasi</a:t>
              </a:r>
              <a:r>
                <a:rPr lang="en-US" sz="1600" dirty="0"/>
                <a:t> </a:t>
              </a:r>
              <a:r>
                <a:rPr lang="en-US" sz="1600" dirty="0" err="1"/>
                <a:t>terhadap</a:t>
              </a:r>
              <a:r>
                <a:rPr lang="en-US" sz="1600" dirty="0"/>
                <a:t> </a:t>
              </a:r>
              <a:r>
                <a:rPr lang="en-US" sz="1600" dirty="0" err="1"/>
                <a:t>Dampak</a:t>
              </a:r>
              <a:r>
                <a:rPr lang="en-US" sz="1600" dirty="0"/>
                <a:t> </a:t>
              </a:r>
              <a:r>
                <a:rPr lang="en-US" sz="1600" dirty="0" err="1"/>
                <a:t>Bencana</a:t>
              </a:r>
              <a:r>
                <a:rPr lang="en-US" sz="1600" dirty="0"/>
                <a:t> </a:t>
              </a:r>
              <a:r>
                <a:rPr lang="en-US" sz="1600" dirty="0" err="1"/>
                <a:t>dan</a:t>
              </a:r>
              <a:r>
                <a:rPr lang="en-US" sz="1600" dirty="0"/>
                <a:t> </a:t>
              </a:r>
              <a:r>
                <a:rPr lang="en-US" sz="1600" dirty="0" err="1"/>
                <a:t>Proses</a:t>
              </a:r>
              <a:r>
                <a:rPr lang="en-US" sz="1600" dirty="0"/>
                <a:t> </a:t>
              </a:r>
              <a:r>
                <a:rPr lang="en-US" sz="1600" dirty="0" err="1"/>
                <a:t>Pemulihannya</a:t>
              </a:r>
              <a:endParaRPr lang="en-US" sz="1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52400" y="2571750"/>
              <a:ext cx="1676400" cy="6858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GEMPA </a:t>
              </a:r>
            </a:p>
            <a:p>
              <a:pPr algn="ctr"/>
              <a:r>
                <a:rPr lang="en-US" sz="1600" dirty="0"/>
                <a:t>BUMI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1809750"/>
              <a:ext cx="2057400" cy="6858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GEOGRAFI </a:t>
              </a:r>
            </a:p>
            <a:p>
              <a:pPr algn="ctr"/>
              <a:r>
                <a:rPr lang="en-US" sz="1600" dirty="0"/>
                <a:t>INDONESIA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315200" y="3257550"/>
              <a:ext cx="1676400" cy="6858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TSUNAMI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33400" y="4171950"/>
              <a:ext cx="2667000" cy="6858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REHABILITASI &amp;</a:t>
              </a:r>
            </a:p>
            <a:p>
              <a:pPr algn="ctr"/>
              <a:r>
                <a:rPr lang="en-US" sz="1600" dirty="0"/>
                <a:t> REKONSTRUKSI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572000" y="4248150"/>
              <a:ext cx="2667000" cy="6858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DAMPAK</a:t>
              </a:r>
            </a:p>
            <a:p>
              <a:pPr algn="ctr"/>
              <a:r>
                <a:rPr lang="en-US" sz="1600" dirty="0"/>
                <a:t> GEMPA BUMI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867400" y="1657350"/>
              <a:ext cx="2362200" cy="6858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MITIGASI</a:t>
              </a:r>
            </a:p>
            <a:p>
              <a:pPr algn="ctr"/>
              <a:r>
                <a:rPr lang="en-US" sz="1600" dirty="0"/>
                <a:t> BENCANA</a:t>
              </a:r>
            </a:p>
          </p:txBody>
        </p:sp>
        <p:cxnSp>
          <p:nvCxnSpPr>
            <p:cNvPr id="14" name="Straight Connector 13"/>
            <p:cNvCxnSpPr>
              <a:stCxn id="7" idx="4"/>
            </p:cNvCxnSpPr>
            <p:nvPr/>
          </p:nvCxnSpPr>
          <p:spPr>
            <a:xfrm rot="16200000" flipH="1">
              <a:off x="3524250" y="2590800"/>
              <a:ext cx="228600" cy="3810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rot="10800000" flipV="1">
              <a:off x="5791200" y="2343150"/>
              <a:ext cx="762000" cy="3810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0800000">
              <a:off x="6705600" y="3562350"/>
              <a:ext cx="762000" cy="2286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flipV="1">
              <a:off x="2438400" y="3638550"/>
              <a:ext cx="609600" cy="5334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/>
            <p:nvPr/>
          </p:nvCxnSpPr>
          <p:spPr>
            <a:xfrm rot="10800000">
              <a:off x="5029200" y="3638550"/>
              <a:ext cx="762000" cy="6096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>
              <a:off x="1752600" y="3105150"/>
              <a:ext cx="685800" cy="1524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62200" y="395486"/>
            <a:ext cx="6695728" cy="576064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Kunci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150495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yang </a:t>
            </a:r>
            <a:r>
              <a:rPr lang="en-US" dirty="0" err="1"/>
              <a:t>spesifik</a:t>
            </a:r>
            <a:r>
              <a:rPr lang="en-US" dirty="0"/>
              <a:t>: </a:t>
            </a:r>
            <a:r>
              <a:rPr lang="en-US" b="1" dirty="0"/>
              <a:t>Thesaurus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 </a:t>
            </a:r>
            <a:r>
              <a:rPr lang="en-US" dirty="0" err="1"/>
              <a:t>Pilih</a:t>
            </a:r>
            <a:r>
              <a:rPr lang="en-US" dirty="0"/>
              <a:t> 1 – 3 </a:t>
            </a:r>
            <a:r>
              <a:rPr lang="en-US" dirty="0" err="1"/>
              <a:t>kata</a:t>
            </a:r>
            <a:r>
              <a:rPr lang="en-US" dirty="0"/>
              <a:t> yang paling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topik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kata</a:t>
            </a:r>
            <a:r>
              <a:rPr lang="en-US" b="1" dirty="0"/>
              <a:t> </a:t>
            </a:r>
            <a:r>
              <a:rPr lang="en-US" b="1" dirty="0" err="1"/>
              <a:t>benda</a:t>
            </a:r>
            <a:endParaRPr lang="en-US" b="1" dirty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(</a:t>
            </a:r>
            <a:r>
              <a:rPr lang="en-US" b="1" dirty="0" err="1"/>
              <a:t>sinonim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38400" y="3028950"/>
            <a:ext cx="6324600" cy="1600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DAMPAK GEMPA BUMI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REHABILITASI DAN REKONSTRUKSI PASCA GEMPA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MITIGASI BENCANA GEMPA BUMI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43086"/>
            <a:ext cx="9144000" cy="576064"/>
          </a:xfrm>
        </p:spPr>
        <p:txBody>
          <a:bodyPr/>
          <a:lstStyle/>
          <a:p>
            <a:r>
              <a:rPr lang="en-US" dirty="0"/>
              <a:t>KEYWORD PENELUSURAN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58115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Earthquake Disaster </a:t>
            </a:r>
            <a:r>
              <a:rPr lang="en-US" sz="2600" b="1" dirty="0"/>
              <a:t>AND </a:t>
            </a:r>
            <a:r>
              <a:rPr lang="en-US" sz="2600" dirty="0"/>
              <a:t>Effects </a:t>
            </a:r>
            <a:r>
              <a:rPr lang="en-US" sz="2600" b="1" dirty="0"/>
              <a:t>AND </a:t>
            </a:r>
            <a:r>
              <a:rPr lang="en-US" sz="2600" dirty="0"/>
              <a:t>Indonesia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333750"/>
            <a:ext cx="746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Earthquake Disaster </a:t>
            </a:r>
            <a:r>
              <a:rPr lang="en-US" sz="2600" b="1" dirty="0"/>
              <a:t>AND</a:t>
            </a:r>
            <a:r>
              <a:rPr lang="en-US" sz="2600" dirty="0"/>
              <a:t> Rehabilitation </a:t>
            </a:r>
            <a:r>
              <a:rPr lang="en-US" sz="2600" b="1" dirty="0"/>
              <a:t>AND </a:t>
            </a:r>
          </a:p>
          <a:p>
            <a:pPr algn="ctr"/>
            <a:r>
              <a:rPr lang="en-US" sz="2600" dirty="0"/>
              <a:t>Reconstruction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2724150"/>
            <a:ext cx="83058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43086"/>
            <a:ext cx="9144000" cy="576064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Jurnal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38814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E-Resources </a:t>
            </a:r>
          </a:p>
          <a:p>
            <a:r>
              <a:rPr lang="en-US" b="1" dirty="0" err="1"/>
              <a:t>Perpusnas</a:t>
            </a:r>
            <a:r>
              <a:rPr lang="en-US" b="1" dirty="0"/>
              <a:t>:</a:t>
            </a:r>
          </a:p>
          <a:p>
            <a:pPr marL="342900" indent="-342900"/>
            <a:r>
              <a:rPr lang="en-US" dirty="0"/>
              <a:t>	http://e-resources.perpusnas.go.id</a:t>
            </a:r>
          </a:p>
          <a:p>
            <a:pPr marL="342900" indent="-342900"/>
            <a:endParaRPr lang="en-US" dirty="0"/>
          </a:p>
        </p:txBody>
      </p:sp>
      <p:pic>
        <p:nvPicPr>
          <p:cNvPr id="5" name="Picture 4" descr="eresources perpusn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23950"/>
            <a:ext cx="6248400" cy="38947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48272" y="438150"/>
            <a:ext cx="6695728" cy="576064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US" sz="3000" dirty="0" err="1"/>
              <a:t>Batasan</a:t>
            </a:r>
            <a:r>
              <a:rPr lang="en-US" sz="3000" dirty="0"/>
              <a:t> </a:t>
            </a:r>
            <a:r>
              <a:rPr lang="en-US" sz="3000" dirty="0" err="1"/>
              <a:t>Penelusuran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1504950"/>
            <a:ext cx="5943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 err="1"/>
              <a:t>Hak</a:t>
            </a:r>
            <a:r>
              <a:rPr lang="en-US" sz="2000" b="1" dirty="0"/>
              <a:t> </a:t>
            </a:r>
            <a:r>
              <a:rPr lang="en-US" sz="2000" b="1" dirty="0" err="1"/>
              <a:t>Akses</a:t>
            </a:r>
            <a:r>
              <a:rPr lang="en-US" sz="2000" b="1" dirty="0"/>
              <a:t>: </a:t>
            </a:r>
            <a:r>
              <a:rPr lang="en-US" sz="2000" dirty="0" err="1"/>
              <a:t>berlangganan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b="1" dirty="0"/>
              <a:t> </a:t>
            </a: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Publikasi</a:t>
            </a:r>
            <a:r>
              <a:rPr lang="en-US" sz="2000" b="1" dirty="0"/>
              <a:t>: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ilmiah</a:t>
            </a:r>
            <a:r>
              <a:rPr lang="en-US" sz="2000" dirty="0"/>
              <a:t>, </a:t>
            </a:r>
            <a:r>
              <a:rPr lang="en-US" sz="2000" dirty="0" err="1"/>
              <a:t>majalah</a:t>
            </a:r>
            <a:r>
              <a:rPr lang="en-US" sz="2000" dirty="0"/>
              <a:t> </a:t>
            </a:r>
            <a:r>
              <a:rPr lang="en-US" sz="2000" dirty="0" err="1"/>
              <a:t>populer</a:t>
            </a:r>
            <a:r>
              <a:rPr lang="en-US" sz="2000" dirty="0"/>
              <a:t>, </a:t>
            </a:r>
            <a:r>
              <a:rPr lang="en-US" sz="2000" dirty="0" err="1"/>
              <a:t>ebook</a:t>
            </a:r>
            <a:r>
              <a:rPr lang="en-US" sz="2000" dirty="0"/>
              <a:t>, </a:t>
            </a:r>
            <a:r>
              <a:rPr lang="en-US" sz="2000" dirty="0" err="1"/>
              <a:t>dll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b="1" dirty="0"/>
              <a:t> </a:t>
            </a:r>
            <a:r>
              <a:rPr lang="en-US" sz="2000" b="1" dirty="0" err="1"/>
              <a:t>Subyek</a:t>
            </a:r>
            <a:r>
              <a:rPr lang="en-US" sz="2000" b="1" dirty="0"/>
              <a:t>: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alternatif</a:t>
            </a:r>
            <a:r>
              <a:rPr lang="en-US" sz="2000" dirty="0"/>
              <a:t> </a:t>
            </a:r>
            <a:r>
              <a:rPr lang="en-US" sz="2000" dirty="0" err="1"/>
              <a:t>kata</a:t>
            </a:r>
            <a:r>
              <a:rPr lang="en-US" sz="2000" dirty="0"/>
              <a:t> </a:t>
            </a:r>
            <a:r>
              <a:rPr lang="en-US" sz="2000" dirty="0" err="1"/>
              <a:t>kunci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b="1" dirty="0"/>
              <a:t> </a:t>
            </a:r>
            <a:r>
              <a:rPr lang="en-US" sz="2000" b="1" dirty="0" err="1"/>
              <a:t>Tahun</a:t>
            </a:r>
            <a:r>
              <a:rPr lang="en-US" sz="2000" b="1" dirty="0"/>
              <a:t> </a:t>
            </a:r>
            <a:r>
              <a:rPr lang="en-US" sz="2000" b="1" dirty="0" err="1"/>
              <a:t>Publikasi</a:t>
            </a:r>
            <a:r>
              <a:rPr lang="en-US" sz="2000" b="1" dirty="0"/>
              <a:t>: </a:t>
            </a:r>
            <a:r>
              <a:rPr lang="en-US" sz="2000" dirty="0" err="1"/>
              <a:t>pilih</a:t>
            </a:r>
            <a:r>
              <a:rPr lang="en-US" sz="2000" dirty="0"/>
              <a:t> 5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jurnal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b="1" dirty="0"/>
              <a:t> Format </a:t>
            </a:r>
            <a:r>
              <a:rPr lang="en-US" sz="2000" b="1" dirty="0" err="1"/>
              <a:t>Dokumen</a:t>
            </a:r>
            <a:r>
              <a:rPr lang="en-US" sz="2000" b="1" dirty="0"/>
              <a:t>: </a:t>
            </a:r>
            <a:r>
              <a:rPr lang="en-US" sz="2000" dirty="0"/>
              <a:t>word, </a:t>
            </a:r>
            <a:r>
              <a:rPr lang="en-US" sz="2000" dirty="0" err="1"/>
              <a:t>pdf</a:t>
            </a:r>
            <a:r>
              <a:rPr lang="en-US" sz="2000" dirty="0"/>
              <a:t>, </a:t>
            </a:r>
            <a:r>
              <a:rPr lang="en-US" sz="2000" dirty="0" err="1"/>
              <a:t>dll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b="1" dirty="0"/>
              <a:t> </a:t>
            </a:r>
            <a:r>
              <a:rPr lang="en-US" sz="2000" b="1" dirty="0" err="1"/>
              <a:t>Cakupan</a:t>
            </a:r>
            <a:r>
              <a:rPr lang="en-US" sz="2000" b="1" dirty="0"/>
              <a:t> </a:t>
            </a:r>
            <a:r>
              <a:rPr lang="en-US" sz="2000" b="1" dirty="0" err="1"/>
              <a:t>Geografis</a:t>
            </a:r>
            <a:endParaRPr lang="en-US" sz="2000" b="1" dirty="0"/>
          </a:p>
          <a:p>
            <a:pPr>
              <a:buFont typeface="Wingdings" pitchFamily="2" charset="2"/>
              <a:buChar char="q"/>
            </a:pPr>
            <a:r>
              <a:rPr lang="en-US" sz="2000" b="1" dirty="0"/>
              <a:t> </a:t>
            </a:r>
            <a:r>
              <a:rPr lang="en-US" sz="2000" b="1" dirty="0" err="1"/>
              <a:t>Bahasa</a:t>
            </a:r>
            <a:endParaRPr lang="en-US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958C4D-8117-4A27-A201-60F6F61F4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85750"/>
            <a:ext cx="9144000" cy="576064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Batasan </a:t>
            </a:r>
            <a:r>
              <a:rPr lang="en-US" dirty="0" err="1"/>
              <a:t>Penelusuran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F8144-8FA2-4524-B479-90505AF5F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36" y="1017942"/>
            <a:ext cx="7210964" cy="406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0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43086"/>
            <a:ext cx="9144000" cy="576064"/>
          </a:xfrm>
        </p:spPr>
        <p:txBody>
          <a:bodyPr/>
          <a:lstStyle/>
          <a:p>
            <a:r>
              <a:rPr lang="en-US" sz="4000" dirty="0">
                <a:latin typeface="Century725 Cn BT" panose="02040506070705020204" pitchFamily="18" charset="0"/>
              </a:rPr>
              <a:t>5. </a:t>
            </a:r>
            <a:r>
              <a:rPr lang="en-US" sz="4000" dirty="0" err="1">
                <a:latin typeface="Century725 Cn BT" panose="02040506070705020204" pitchFamily="18" charset="0"/>
              </a:rPr>
              <a:t>Pemanfaatan</a:t>
            </a:r>
            <a:r>
              <a:rPr lang="en-US" sz="4000" dirty="0">
                <a:latin typeface="Century725 Cn BT" panose="02040506070705020204" pitchFamily="18" charset="0"/>
              </a:rPr>
              <a:t> </a:t>
            </a:r>
            <a:r>
              <a:rPr lang="en-US" sz="4000" dirty="0" err="1">
                <a:latin typeface="Century725 Cn BT" panose="02040506070705020204" pitchFamily="18" charset="0"/>
              </a:rPr>
              <a:t>Fitur</a:t>
            </a:r>
            <a:r>
              <a:rPr lang="en-US" sz="4000" dirty="0">
                <a:latin typeface="Century725 Cn BT" panose="02040506070705020204" pitchFamily="18" charset="0"/>
              </a:rPr>
              <a:t>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58115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Pemilihan</a:t>
            </a:r>
            <a:r>
              <a:rPr lang="en-US" sz="2400" dirty="0"/>
              <a:t> Database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Searching: Basic Search </a:t>
            </a:r>
            <a:r>
              <a:rPr lang="en-US" sz="2400" dirty="0" err="1"/>
              <a:t>dan</a:t>
            </a:r>
            <a:r>
              <a:rPr lang="en-US" sz="2400" dirty="0"/>
              <a:t> Advanced Search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Browsing: Publication, Subject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Sorting: Relevance, Date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Pembatasan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Penelusuran</a:t>
            </a:r>
            <a:r>
              <a:rPr lang="en-US" sz="2400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Personalisasi</a:t>
            </a:r>
            <a:r>
              <a:rPr lang="en-US" sz="2400" dirty="0"/>
              <a:t>: Alert, Email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Sitasi</a:t>
            </a:r>
            <a:r>
              <a:rPr lang="en-US" sz="2400" dirty="0"/>
              <a:t>: </a:t>
            </a:r>
            <a:r>
              <a:rPr lang="en-US" sz="2400" dirty="0" err="1"/>
              <a:t>Kutipan</a:t>
            </a:r>
            <a:r>
              <a:rPr lang="en-US" sz="2400" dirty="0"/>
              <a:t>/ </a:t>
            </a:r>
            <a:r>
              <a:rPr lang="en-US" sz="2400" dirty="0" err="1"/>
              <a:t>Referensi</a:t>
            </a:r>
            <a:r>
              <a:rPr lang="en-US" sz="2400" dirty="0"/>
              <a:t>/ </a:t>
            </a:r>
            <a:r>
              <a:rPr lang="en-US" sz="2400" dirty="0" err="1"/>
              <a:t>Daftar</a:t>
            </a:r>
            <a:r>
              <a:rPr lang="en-US" sz="2400" dirty="0"/>
              <a:t> </a:t>
            </a:r>
            <a:r>
              <a:rPr lang="en-US" sz="2400" dirty="0" err="1"/>
              <a:t>Pustaka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19872" y="514350"/>
            <a:ext cx="57241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Britannic Bold" panose="020B0903060703020204" pitchFamily="34" charset="0"/>
                <a:cs typeface="Arial" pitchFamily="34" charset="0"/>
              </a:rPr>
              <a:t>PANDUAN PENGGUNAAN</a:t>
            </a:r>
          </a:p>
          <a:p>
            <a:pPr algn="l"/>
            <a:r>
              <a:rPr lang="en-US" sz="3200" dirty="0">
                <a:latin typeface="Britannic Bold" panose="020B0903060703020204" pitchFamily="34" charset="0"/>
                <a:cs typeface="Arial" pitchFamily="34" charset="0"/>
              </a:rPr>
              <a:t>E-RESOURCES </a:t>
            </a:r>
            <a:r>
              <a:rPr lang="en-US" sz="3200" dirty="0">
                <a:latin typeface="Britannic Bold" panose="020B0903060703020204" pitchFamily="34" charset="0"/>
                <a:cs typeface="Aharoni" pitchFamily="2" charset="-79"/>
              </a:rPr>
              <a:t>PERPUSNAS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3872332" y="1581150"/>
            <a:ext cx="4428135" cy="705130"/>
            <a:chOff x="3642255" y="1078632"/>
            <a:chExt cx="4428135" cy="705130"/>
          </a:xfrm>
        </p:grpSpPr>
        <p:grpSp>
          <p:nvGrpSpPr>
            <p:cNvPr id="2" name="Group 1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572000" y="1123951"/>
              <a:ext cx="3024336" cy="508174"/>
              <a:chOff x="2175371" y="1753439"/>
              <a:chExt cx="5040560" cy="508174"/>
            </a:xfrm>
          </p:grpSpPr>
          <p:sp>
            <p:nvSpPr>
              <p:cNvPr id="8" name="TextBox 10"/>
              <p:cNvSpPr txBox="1"/>
              <p:nvPr/>
            </p:nvSpPr>
            <p:spPr bwMode="auto">
              <a:xfrm>
                <a:off x="2175371" y="1753439"/>
                <a:ext cx="5040560" cy="307777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Daftar</a:t>
                </a: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Keanggotaan</a:t>
                </a: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12"/>
              <p:cNvSpPr txBox="1"/>
              <p:nvPr/>
            </p:nvSpPr>
            <p:spPr bwMode="auto">
              <a:xfrm>
                <a:off x="2175371" y="1984614"/>
                <a:ext cx="5040560" cy="276999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http://keanggotaan.perpusnas.go.id/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6" name="Rounded Rectangle 5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4137097" y="2647950"/>
            <a:ext cx="4428135" cy="705130"/>
            <a:chOff x="3642255" y="1078632"/>
            <a:chExt cx="4428135" cy="705130"/>
          </a:xfrm>
        </p:grpSpPr>
        <p:grpSp>
          <p:nvGrpSpPr>
            <p:cNvPr id="86" name="Group 8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572000" y="1123951"/>
              <a:ext cx="3024336" cy="508174"/>
              <a:chOff x="2175371" y="1753439"/>
              <a:chExt cx="5040560" cy="508174"/>
            </a:xfrm>
          </p:grpSpPr>
          <p:sp>
            <p:nvSpPr>
              <p:cNvPr id="91" name="TextBox 10"/>
              <p:cNvSpPr txBox="1"/>
              <p:nvPr/>
            </p:nvSpPr>
            <p:spPr bwMode="auto">
              <a:xfrm>
                <a:off x="2175371" y="1753439"/>
                <a:ext cx="5040560" cy="307777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Akses</a:t>
                </a: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E-Resources </a:t>
                </a:r>
                <a:r>
                  <a:rPr lang="en-US" altLang="ko-KR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Perpusnas</a:t>
                </a: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TextBox 12"/>
              <p:cNvSpPr txBox="1"/>
              <p:nvPr/>
            </p:nvSpPr>
            <p:spPr bwMode="auto">
              <a:xfrm>
                <a:off x="2175371" y="1984614"/>
                <a:ext cx="5040560" cy="276999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http://e-resources.perpusnas.go.id/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89" name="Rounded Rectangle 8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401862" y="3714750"/>
            <a:ext cx="4428135" cy="705130"/>
            <a:chOff x="3642255" y="1078632"/>
            <a:chExt cx="4428135" cy="705130"/>
          </a:xfrm>
        </p:grpSpPr>
        <p:grpSp>
          <p:nvGrpSpPr>
            <p:cNvPr id="96" name="Group 9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4572000" y="1123951"/>
              <a:ext cx="3024336" cy="508174"/>
              <a:chOff x="2175371" y="1753439"/>
              <a:chExt cx="5040560" cy="508174"/>
            </a:xfrm>
          </p:grpSpPr>
          <p:sp>
            <p:nvSpPr>
              <p:cNvPr id="101" name="TextBox 10"/>
              <p:cNvSpPr txBox="1"/>
              <p:nvPr/>
            </p:nvSpPr>
            <p:spPr bwMode="auto">
              <a:xfrm>
                <a:off x="2175371" y="1753439"/>
                <a:ext cx="5040560" cy="307777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Login E-Resources </a:t>
                </a:r>
                <a:r>
                  <a:rPr lang="en-US" altLang="ko-KR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Perpusnas</a:t>
                </a: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TextBox 12"/>
              <p:cNvSpPr txBox="1"/>
              <p:nvPr/>
            </p:nvSpPr>
            <p:spPr bwMode="auto">
              <a:xfrm>
                <a:off x="2175371" y="1984614"/>
                <a:ext cx="5040560" cy="276999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Masukkan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nomor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anggota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dan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password   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99" name="Rounded Rectangle 9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43086"/>
            <a:ext cx="9144000" cy="576064"/>
          </a:xfrm>
        </p:spPr>
        <p:txBody>
          <a:bodyPr/>
          <a:lstStyle/>
          <a:p>
            <a:r>
              <a:rPr lang="en-US" dirty="0">
                <a:latin typeface="Century725 Cn BT" panose="02040506070705020204" pitchFamily="18" charset="0"/>
              </a:rPr>
              <a:t>6. </a:t>
            </a:r>
            <a:r>
              <a:rPr lang="en-US" dirty="0" err="1">
                <a:latin typeface="Century725 Cn BT" panose="02040506070705020204" pitchFamily="18" charset="0"/>
              </a:rPr>
              <a:t>Pilih</a:t>
            </a:r>
            <a:r>
              <a:rPr lang="en-US" dirty="0">
                <a:latin typeface="Century725 Cn BT" panose="02040506070705020204" pitchFamily="18" charset="0"/>
              </a:rPr>
              <a:t> </a:t>
            </a:r>
            <a:r>
              <a:rPr lang="en-US" dirty="0" err="1">
                <a:latin typeface="Century725 Cn BT" panose="02040506070705020204" pitchFamily="18" charset="0"/>
              </a:rPr>
              <a:t>Artikel</a:t>
            </a:r>
            <a:r>
              <a:rPr lang="en-US" dirty="0">
                <a:latin typeface="Century725 Cn BT" panose="02040506070705020204" pitchFamily="18" charset="0"/>
              </a:rPr>
              <a:t> yang </a:t>
            </a:r>
            <a:r>
              <a:rPr lang="en-US" dirty="0" err="1">
                <a:latin typeface="Century725 Cn BT" panose="02040506070705020204" pitchFamily="18" charset="0"/>
              </a:rPr>
              <a:t>Relevan</a:t>
            </a:r>
            <a:endParaRPr lang="en-US" dirty="0">
              <a:latin typeface="Century725 Cn BT" panose="020405060707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A04A2-6C35-4893-8E7C-5CA181C06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83188"/>
            <a:ext cx="5410200" cy="3758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937ECA-A78C-44F6-B2C1-0CC9B470A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028950"/>
            <a:ext cx="4896556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43086"/>
            <a:ext cx="9144000" cy="576064"/>
          </a:xfrm>
        </p:spPr>
        <p:txBody>
          <a:bodyPr/>
          <a:lstStyle/>
          <a:p>
            <a:r>
              <a:rPr lang="en-US" sz="2800" dirty="0">
                <a:latin typeface="Century725 Cn BT" panose="02040506070705020204" pitchFamily="18" charset="0"/>
              </a:rPr>
              <a:t>7. </a:t>
            </a:r>
            <a:r>
              <a:rPr lang="en-US" sz="2800" dirty="0" err="1">
                <a:latin typeface="Century725 Cn BT" panose="02040506070705020204" pitchFamily="18" charset="0"/>
              </a:rPr>
              <a:t>Teliti</a:t>
            </a:r>
            <a:r>
              <a:rPr lang="en-US" sz="2800" dirty="0">
                <a:latin typeface="Century725 Cn BT" panose="02040506070705020204" pitchFamily="18" charset="0"/>
              </a:rPr>
              <a:t> </a:t>
            </a:r>
            <a:r>
              <a:rPr lang="en-US" sz="2800" dirty="0" err="1">
                <a:latin typeface="Century725 Cn BT" panose="02040506070705020204" pitchFamily="18" charset="0"/>
              </a:rPr>
              <a:t>Referensi</a:t>
            </a:r>
            <a:r>
              <a:rPr lang="en-US" sz="2800" dirty="0">
                <a:latin typeface="Century725 Cn BT" panose="02040506070705020204" pitchFamily="18" charset="0"/>
              </a:rPr>
              <a:t> </a:t>
            </a:r>
            <a:r>
              <a:rPr lang="en-US" sz="2800" dirty="0" err="1">
                <a:latin typeface="Century725 Cn BT" panose="02040506070705020204" pitchFamily="18" charset="0"/>
              </a:rPr>
              <a:t>Artikel</a:t>
            </a:r>
            <a:r>
              <a:rPr lang="en-US" sz="2800" dirty="0">
                <a:latin typeface="Century725 Cn BT" panose="02040506070705020204" pitchFamily="18" charset="0"/>
              </a:rPr>
              <a:t> yang </a:t>
            </a:r>
            <a:r>
              <a:rPr lang="en-US" sz="2800" dirty="0" err="1">
                <a:latin typeface="Century725 Cn BT" panose="02040506070705020204" pitchFamily="18" charset="0"/>
              </a:rPr>
              <a:t>Relevan</a:t>
            </a:r>
            <a:r>
              <a:rPr lang="en-US" sz="2800" dirty="0">
                <a:latin typeface="Century725 Cn BT" panose="02040506070705020204" pitchFamily="18" charset="0"/>
              </a:rPr>
              <a:t> </a:t>
            </a:r>
            <a:r>
              <a:rPr lang="en-US" sz="2800" dirty="0" err="1">
                <a:latin typeface="Century725 Cn BT" panose="02040506070705020204" pitchFamily="18" charset="0"/>
              </a:rPr>
              <a:t>dengan</a:t>
            </a:r>
            <a:endParaRPr lang="en-US" sz="2800" dirty="0">
              <a:latin typeface="Century725 Cn BT" panose="02040506070705020204" pitchFamily="18" charset="0"/>
            </a:endParaRPr>
          </a:p>
          <a:p>
            <a:r>
              <a:rPr lang="en-US" sz="2800" dirty="0">
                <a:latin typeface="Century725 Cn BT" panose="02040506070705020204" pitchFamily="18" charset="0"/>
              </a:rPr>
              <a:t> </a:t>
            </a:r>
            <a:r>
              <a:rPr lang="en-US" sz="2800" dirty="0" err="1">
                <a:latin typeface="Century725 Cn BT" panose="02040506070705020204" pitchFamily="18" charset="0"/>
              </a:rPr>
              <a:t>Topik</a:t>
            </a:r>
            <a:r>
              <a:rPr lang="en-US" sz="2800" dirty="0">
                <a:latin typeface="Century725 Cn BT" panose="02040506070705020204" pitchFamily="18" charset="0"/>
              </a:rPr>
              <a:t> (</a:t>
            </a:r>
            <a:r>
              <a:rPr lang="en-US" sz="2800" dirty="0" err="1">
                <a:latin typeface="Century725 Cn BT" panose="02040506070705020204" pitchFamily="18" charset="0"/>
              </a:rPr>
              <a:t>Rujukan</a:t>
            </a:r>
            <a:r>
              <a:rPr lang="en-US" sz="2800" dirty="0">
                <a:latin typeface="Century725 Cn BT" panose="02040506070705020204" pitchFamily="18" charset="0"/>
              </a:rPr>
              <a:t> </a:t>
            </a:r>
            <a:r>
              <a:rPr lang="en-US" sz="2800" dirty="0" err="1">
                <a:latin typeface="Century725 Cn BT" panose="02040506070705020204" pitchFamily="18" charset="0"/>
              </a:rPr>
              <a:t>Sumber</a:t>
            </a:r>
            <a:r>
              <a:rPr lang="en-US" sz="2800" dirty="0">
                <a:latin typeface="Century725 Cn BT" panose="02040506070705020204" pitchFamily="18" charset="0"/>
              </a:rPr>
              <a:t> Primer)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9A843-96DF-423E-AF0D-D5FADD3B1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362075"/>
            <a:ext cx="764857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B29E55-DD94-46F2-A6DC-3F14CD42AC2A}"/>
              </a:ext>
            </a:extLst>
          </p:cNvPr>
          <p:cNvGrpSpPr/>
          <p:nvPr/>
        </p:nvGrpSpPr>
        <p:grpSpPr>
          <a:xfrm>
            <a:off x="228599" y="209550"/>
            <a:ext cx="8458202" cy="4495800"/>
            <a:chOff x="228599" y="209550"/>
            <a:chExt cx="8458202" cy="4495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FA4807-C3C3-4833-A9ED-B4499F4F2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99" y="209550"/>
              <a:ext cx="5864831" cy="381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654FCC-E598-4E35-A38E-99CD6309E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600" y="748029"/>
              <a:ext cx="3124201" cy="3957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33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66886"/>
            <a:ext cx="9144000" cy="576064"/>
          </a:xfrm>
        </p:spPr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Pengaturan</a:t>
            </a:r>
            <a:r>
              <a:rPr lang="en-US" dirty="0"/>
              <a:t> File </a:t>
            </a:r>
            <a:r>
              <a:rPr lang="en-US" dirty="0" err="1"/>
              <a:t>dan</a:t>
            </a:r>
            <a:r>
              <a:rPr lang="en-US" dirty="0"/>
              <a:t> Folder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35255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 File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penelusuran</a:t>
            </a:r>
            <a:r>
              <a:rPr lang="en-US" sz="2400" dirty="0"/>
              <a:t> yang </a:t>
            </a:r>
            <a:r>
              <a:rPr lang="en-US" sz="2400" dirty="0" err="1"/>
              <a:t>diunduh</a:t>
            </a:r>
            <a:r>
              <a:rPr lang="en-US" sz="2400" dirty="0"/>
              <a:t> </a:t>
            </a:r>
            <a:r>
              <a:rPr lang="en-US" sz="2400" dirty="0" err="1"/>
              <a:t>seringkali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penamaan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database,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diubah</a:t>
            </a:r>
            <a:r>
              <a:rPr lang="en-US" sz="2400" dirty="0"/>
              <a:t> </a:t>
            </a:r>
            <a:r>
              <a:rPr lang="en-US" sz="2400" i="1" dirty="0"/>
              <a:t>(rename) 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judul</a:t>
            </a:r>
            <a:r>
              <a:rPr lang="en-US" sz="2400" dirty="0"/>
              <a:t> </a:t>
            </a:r>
            <a:r>
              <a:rPr lang="en-US" sz="2400" dirty="0" err="1"/>
              <a:t>artikel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folder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, </a:t>
            </a:r>
            <a:r>
              <a:rPr lang="en-US" sz="2400" dirty="0" err="1"/>
              <a:t>misal</a:t>
            </a:r>
            <a:r>
              <a:rPr lang="en-US" sz="2400" dirty="0"/>
              <a:t> </a:t>
            </a:r>
            <a:r>
              <a:rPr lang="en-US" sz="2400" dirty="0" err="1"/>
              <a:t>topik</a:t>
            </a:r>
            <a:r>
              <a:rPr lang="en-US" sz="2400" dirty="0"/>
              <a:t>, </a:t>
            </a:r>
            <a:r>
              <a:rPr lang="en-US" sz="2400" dirty="0" err="1"/>
              <a:t>nama</a:t>
            </a:r>
            <a:r>
              <a:rPr lang="en-US" sz="2400" dirty="0"/>
              <a:t>/ </a:t>
            </a:r>
            <a:r>
              <a:rPr lang="en-US" sz="2400" dirty="0" err="1"/>
              <a:t>lokasi</a:t>
            </a:r>
            <a:r>
              <a:rPr lang="en-US" sz="2400" dirty="0"/>
              <a:t>, </a:t>
            </a:r>
            <a:r>
              <a:rPr lang="en-US" sz="2400" dirty="0" err="1"/>
              <a:t>waktu</a:t>
            </a:r>
            <a:r>
              <a:rPr lang="en-US" sz="2400" dirty="0"/>
              <a:t>, personal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yang </a:t>
            </a:r>
            <a:r>
              <a:rPr lang="en-US" sz="2400" dirty="0" err="1"/>
              <a:t>singkat</a:t>
            </a:r>
            <a:r>
              <a:rPr lang="en-US" sz="2400" dirty="0"/>
              <a:t>, </a:t>
            </a:r>
            <a:r>
              <a:rPr lang="en-US" sz="2400" dirty="0" err="1"/>
              <a:t>unik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diingat</a:t>
            </a:r>
            <a:r>
              <a:rPr lang="en-US" sz="2400" dirty="0"/>
              <a:t> (</a:t>
            </a:r>
            <a:r>
              <a:rPr lang="en-US" sz="2400" dirty="0" err="1"/>
              <a:t>berlaku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penamaan</a:t>
            </a:r>
            <a:r>
              <a:rPr lang="en-US" sz="2400" dirty="0"/>
              <a:t> file)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singkatan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(file </a:t>
            </a:r>
            <a:r>
              <a:rPr lang="en-US" sz="2400" dirty="0" err="1"/>
              <a:t>atau</a:t>
            </a:r>
            <a:r>
              <a:rPr lang="en-US" sz="2400" dirty="0"/>
              <a:t> folder)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85750"/>
            <a:ext cx="9144000" cy="576064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File </a:t>
            </a:r>
            <a:r>
              <a:rPr lang="en-US" dirty="0" err="1"/>
              <a:t>dan</a:t>
            </a:r>
            <a:r>
              <a:rPr lang="en-US" dirty="0"/>
              <a:t> Folder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1" y="1123950"/>
            <a:ext cx="8658224" cy="3748257"/>
            <a:chOff x="304801" y="1123950"/>
            <a:chExt cx="8658224" cy="3748257"/>
          </a:xfrm>
        </p:grpSpPr>
        <p:grpSp>
          <p:nvGrpSpPr>
            <p:cNvPr id="9" name="Group 8"/>
            <p:cNvGrpSpPr/>
            <p:nvPr/>
          </p:nvGrpSpPr>
          <p:grpSpPr>
            <a:xfrm>
              <a:off x="304801" y="1123950"/>
              <a:ext cx="4572000" cy="2618106"/>
              <a:chOff x="304801" y="1123950"/>
              <a:chExt cx="4572000" cy="2618106"/>
            </a:xfrm>
          </p:grpSpPr>
          <p:pic>
            <p:nvPicPr>
              <p:cNvPr id="4" name="Picture 3" descr="befor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4801" y="1123950"/>
                <a:ext cx="4572000" cy="261810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752600" y="2190750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  <a:latin typeface="Baskerville Old Face" pitchFamily="18" charset="0"/>
                  </a:rPr>
                  <a:t>sebelum</a:t>
                </a:r>
                <a:endParaRPr lang="en-US" dirty="0">
                  <a:solidFill>
                    <a:srgbClr val="FF0000"/>
                  </a:solidFill>
                  <a:latin typeface="Baskerville Old Face" pitchFamily="18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886200" y="2038350"/>
              <a:ext cx="5076825" cy="2833857"/>
              <a:chOff x="3886200" y="2038350"/>
              <a:chExt cx="5076825" cy="2833857"/>
            </a:xfrm>
          </p:grpSpPr>
          <p:pic>
            <p:nvPicPr>
              <p:cNvPr id="5" name="Picture 4" descr="after.JP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6200" y="2038350"/>
                <a:ext cx="5076825" cy="2833857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324600" y="333375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  <a:latin typeface="Baskerville Old Face" pitchFamily="18" charset="0"/>
                  </a:rPr>
                  <a:t>sesudah</a:t>
                </a:r>
                <a:endParaRPr lang="en-US" dirty="0">
                  <a:solidFill>
                    <a:srgbClr val="FF0000"/>
                  </a:solidFill>
                  <a:latin typeface="Baskerville Old Face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Selamat</a:t>
            </a:r>
            <a:r>
              <a:rPr lang="en-US" altLang="ko-KR" dirty="0"/>
              <a:t> </a:t>
            </a:r>
            <a:r>
              <a:rPr lang="en-US" altLang="ko-KR" dirty="0" err="1"/>
              <a:t>mencoba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99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285750"/>
            <a:ext cx="9144000" cy="576064"/>
          </a:xfrm>
        </p:spPr>
        <p:txBody>
          <a:bodyPr/>
          <a:lstStyle/>
          <a:p>
            <a:r>
              <a:rPr lang="en-US" dirty="0"/>
              <a:t>DAFTAR KEANGGOTAAN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42875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laman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http://keanggotaan.perpusnas.go.id/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 err="1"/>
              <a:t>Klik</a:t>
            </a:r>
            <a:r>
              <a:rPr lang="en-US" dirty="0"/>
              <a:t> menu “</a:t>
            </a:r>
            <a:r>
              <a:rPr lang="en-US" b="1" dirty="0" err="1"/>
              <a:t>Daftar</a:t>
            </a:r>
            <a:r>
              <a:rPr lang="en-US" b="1" dirty="0"/>
              <a:t>”</a:t>
            </a:r>
          </a:p>
          <a:p>
            <a:pPr marL="342900" indent="-342900"/>
            <a:endParaRPr lang="en-US" dirty="0"/>
          </a:p>
        </p:txBody>
      </p:sp>
      <p:pic>
        <p:nvPicPr>
          <p:cNvPr id="8" name="Picture 7" descr="daft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14550"/>
            <a:ext cx="4867310" cy="2511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42875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 err="1"/>
              <a:t>Klik</a:t>
            </a:r>
            <a:r>
              <a:rPr lang="en-US" dirty="0"/>
              <a:t> “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Pendaftaran</a:t>
            </a:r>
            <a:r>
              <a:rPr lang="en-US" b="1" dirty="0"/>
              <a:t>”</a:t>
            </a:r>
          </a:p>
          <a:p>
            <a:endParaRPr lang="en-US" dirty="0"/>
          </a:p>
        </p:txBody>
      </p:sp>
      <p:pic>
        <p:nvPicPr>
          <p:cNvPr id="6" name="Picture 5" descr="lanjutkan pendaftar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5950"/>
            <a:ext cx="792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7400" y="2191834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sz="2400" dirty="0"/>
              <a:t>Isi </a:t>
            </a:r>
            <a:r>
              <a:rPr lang="en-US" sz="2400" b="1" dirty="0" err="1"/>
              <a:t>formulir</a:t>
            </a:r>
            <a:r>
              <a:rPr lang="en-US" sz="2400" b="1" dirty="0"/>
              <a:t> </a:t>
            </a:r>
          </a:p>
          <a:p>
            <a:r>
              <a:rPr lang="en-US" sz="2400" b="1" dirty="0"/>
              <a:t>         </a:t>
            </a:r>
            <a:r>
              <a:rPr lang="en-US" sz="2400" b="1" dirty="0" err="1"/>
              <a:t>pendaftaran</a:t>
            </a:r>
            <a:endParaRPr lang="en-US" sz="2400" b="1" dirty="0"/>
          </a:p>
        </p:txBody>
      </p:sp>
      <p:pic>
        <p:nvPicPr>
          <p:cNvPr id="8" name="Picture 7" descr="form pendaftar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914"/>
            <a:ext cx="5029200" cy="43796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20015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dirty="0" err="1"/>
              <a:t>Centang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b="1" dirty="0"/>
              <a:t>“Saya </a:t>
            </a:r>
            <a:r>
              <a:rPr lang="en-US" b="1" dirty="0" err="1"/>
              <a:t>menyatakan</a:t>
            </a:r>
            <a:r>
              <a:rPr lang="en-US" b="1" dirty="0"/>
              <a:t> data yang </a:t>
            </a:r>
            <a:r>
              <a:rPr lang="en-US" b="1" dirty="0" err="1"/>
              <a:t>diisi</a:t>
            </a:r>
            <a:r>
              <a:rPr lang="en-US" b="1" dirty="0"/>
              <a:t> </a:t>
            </a:r>
            <a:r>
              <a:rPr lang="en-US" b="1" dirty="0" err="1"/>
              <a:t>benar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</a:p>
          <a:p>
            <a:r>
              <a:rPr lang="en-US" b="1" dirty="0"/>
              <a:t>     </a:t>
            </a:r>
            <a:r>
              <a:rPr lang="en-US" b="1" dirty="0" err="1"/>
              <a:t>dipertanggungjawabkan</a:t>
            </a:r>
            <a:r>
              <a:rPr lang="en-US" b="1" dirty="0"/>
              <a:t>, </a:t>
            </a:r>
            <a:r>
              <a:rPr lang="en-US" b="1" dirty="0" err="1"/>
              <a:t>serta</a:t>
            </a:r>
            <a:r>
              <a:rPr lang="en-US" b="1" dirty="0"/>
              <a:t> </a:t>
            </a:r>
            <a:r>
              <a:rPr lang="en-US" b="1" dirty="0" err="1"/>
              <a:t>setuju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mentaati</a:t>
            </a:r>
            <a:r>
              <a:rPr lang="en-US" b="1" dirty="0"/>
              <a:t> </a:t>
            </a:r>
            <a:r>
              <a:rPr lang="en-US" b="1" dirty="0" err="1"/>
              <a:t>segala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</a:t>
            </a:r>
          </a:p>
          <a:p>
            <a:r>
              <a:rPr lang="en-US" b="1" dirty="0"/>
              <a:t>     </a:t>
            </a:r>
            <a:r>
              <a:rPr lang="en-US" b="1" dirty="0" err="1"/>
              <a:t>Perpustakaan</a:t>
            </a:r>
            <a:r>
              <a:rPr lang="en-US" b="1" dirty="0"/>
              <a:t> Nasional RI“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en-US" b="1" dirty="0"/>
          </a:p>
          <a:p>
            <a:pPr marL="342900" indent="-342900"/>
            <a:endParaRPr lang="en-US" b="1" dirty="0"/>
          </a:p>
          <a:p>
            <a:pPr marL="342900" indent="-342900"/>
            <a:endParaRPr lang="en-US" b="1" dirty="0"/>
          </a:p>
          <a:p>
            <a:pPr marL="342900" indent="-342900">
              <a:buFont typeface="+mj-lt"/>
              <a:buAutoNum type="arabicParenR" startAt="6"/>
            </a:pPr>
            <a:r>
              <a:rPr lang="en-US" dirty="0" err="1"/>
              <a:t>Klik</a:t>
            </a:r>
            <a:r>
              <a:rPr lang="en-US" dirty="0"/>
              <a:t> “</a:t>
            </a:r>
            <a:r>
              <a:rPr lang="en-US" b="1" dirty="0" err="1"/>
              <a:t>Daftar</a:t>
            </a:r>
            <a:r>
              <a:rPr lang="en-US" b="1" dirty="0"/>
              <a:t>”</a:t>
            </a:r>
            <a:endParaRPr lang="en-US" dirty="0"/>
          </a:p>
        </p:txBody>
      </p:sp>
      <p:pic>
        <p:nvPicPr>
          <p:cNvPr id="5" name="Picture 4" descr="form ar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850177"/>
            <a:ext cx="4267200" cy="3083773"/>
          </a:xfrm>
          <a:prstGeom prst="rect">
            <a:avLst/>
          </a:prstGeom>
        </p:spPr>
      </p:pic>
      <p:pic>
        <p:nvPicPr>
          <p:cNvPr id="6" name="Picture 5" descr="nomor anggo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760422"/>
            <a:ext cx="2971800" cy="640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48272" y="438150"/>
            <a:ext cx="6695728" cy="576064"/>
          </a:xfrm>
        </p:spPr>
        <p:txBody>
          <a:bodyPr/>
          <a:lstStyle/>
          <a:p>
            <a:r>
              <a:rPr lang="en-US" sz="2800" dirty="0"/>
              <a:t>AKSES E-RESOURCES PERPUSNAS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150495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laman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http://e-resources.perpusnas.go.id/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 err="1"/>
              <a:t>Masukkan</a:t>
            </a:r>
            <a:r>
              <a:rPr lang="en-US" dirty="0"/>
              <a:t> “</a:t>
            </a:r>
            <a:r>
              <a:rPr lang="en-US" b="1" dirty="0" err="1"/>
              <a:t>Nomor</a:t>
            </a:r>
            <a:r>
              <a:rPr lang="en-US" b="1" dirty="0"/>
              <a:t> </a:t>
            </a:r>
            <a:r>
              <a:rPr lang="en-US" b="1" dirty="0" err="1"/>
              <a:t>Anggota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Password”</a:t>
            </a:r>
            <a:endParaRPr lang="en-US" dirty="0"/>
          </a:p>
        </p:txBody>
      </p:sp>
      <p:pic>
        <p:nvPicPr>
          <p:cNvPr id="8" name="Picture 7" descr="log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266950"/>
            <a:ext cx="4800600" cy="24945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357" y="39198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sz="2400" dirty="0" err="1"/>
              <a:t>Klik</a:t>
            </a:r>
            <a:r>
              <a:rPr lang="en-US" sz="2400" dirty="0"/>
              <a:t> “</a:t>
            </a:r>
            <a:r>
              <a:rPr lang="en-US" sz="2400" b="1" dirty="0"/>
              <a:t>Login”</a:t>
            </a:r>
            <a:endParaRPr lang="en-US" sz="2400" dirty="0"/>
          </a:p>
        </p:txBody>
      </p:sp>
      <p:pic>
        <p:nvPicPr>
          <p:cNvPr id="5" name="Picture 4" descr="tampilan setelah log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85" y="514350"/>
            <a:ext cx="6086715" cy="3327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514</Words>
  <Application>Microsoft Office PowerPoint</Application>
  <PresentationFormat>On-screen Show (16:9)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맑은 고딕</vt:lpstr>
      <vt:lpstr>Arial</vt:lpstr>
      <vt:lpstr>Baskerville Old Face</vt:lpstr>
      <vt:lpstr>Britannic Bold</vt:lpstr>
      <vt:lpstr>Century725 Cn BT</vt:lpstr>
      <vt:lpstr>Cooper Black</vt:lpstr>
      <vt:lpstr>Gabriola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121</cp:revision>
  <dcterms:created xsi:type="dcterms:W3CDTF">2016-12-05T23:26:54Z</dcterms:created>
  <dcterms:modified xsi:type="dcterms:W3CDTF">2020-02-29T03:40:30Z</dcterms:modified>
</cp:coreProperties>
</file>