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3" r:id="rId4"/>
  </p:sldMasterIdLst>
  <p:notesMasterIdLst>
    <p:notesMasterId r:id="rId54"/>
  </p:notesMasterIdLst>
  <p:handoutMasterIdLst>
    <p:handoutMasterId r:id="rId55"/>
  </p:handoutMasterIdLst>
  <p:sldIdLst>
    <p:sldId id="256" r:id="rId5"/>
    <p:sldId id="398" r:id="rId6"/>
    <p:sldId id="410" r:id="rId7"/>
    <p:sldId id="399" r:id="rId8"/>
    <p:sldId id="400" r:id="rId9"/>
    <p:sldId id="401" r:id="rId10"/>
    <p:sldId id="409" r:id="rId11"/>
    <p:sldId id="415" r:id="rId12"/>
    <p:sldId id="416" r:id="rId13"/>
    <p:sldId id="417" r:id="rId14"/>
    <p:sldId id="418" r:id="rId15"/>
    <p:sldId id="419" r:id="rId16"/>
    <p:sldId id="333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56" r:id="rId27"/>
    <p:sldId id="357" r:id="rId28"/>
    <p:sldId id="358" r:id="rId29"/>
    <p:sldId id="377" r:id="rId30"/>
    <p:sldId id="378" r:id="rId31"/>
    <p:sldId id="379" r:id="rId32"/>
    <p:sldId id="380" r:id="rId33"/>
    <p:sldId id="381" r:id="rId34"/>
    <p:sldId id="414" r:id="rId35"/>
    <p:sldId id="422" r:id="rId36"/>
    <p:sldId id="382" r:id="rId37"/>
    <p:sldId id="423" r:id="rId38"/>
    <p:sldId id="424" r:id="rId39"/>
    <p:sldId id="383" r:id="rId40"/>
    <p:sldId id="425" r:id="rId41"/>
    <p:sldId id="426" r:id="rId42"/>
    <p:sldId id="384" r:id="rId43"/>
    <p:sldId id="427" r:id="rId44"/>
    <p:sldId id="428" r:id="rId45"/>
    <p:sldId id="386" r:id="rId46"/>
    <p:sldId id="429" r:id="rId47"/>
    <p:sldId id="430" r:id="rId48"/>
    <p:sldId id="389" r:id="rId49"/>
    <p:sldId id="385" r:id="rId50"/>
    <p:sldId id="365" r:id="rId51"/>
    <p:sldId id="420" r:id="rId52"/>
    <p:sldId id="421" r:id="rId53"/>
  </p:sldIdLst>
  <p:sldSz cx="9144000" cy="6858000" type="screen4x3"/>
  <p:notesSz cx="7099300" cy="93853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A1E"/>
    <a:srgbClr val="008000"/>
    <a:srgbClr val="0D3989"/>
    <a:srgbClr val="010307"/>
    <a:srgbClr val="3399FF"/>
    <a:srgbClr val="F8FFA3"/>
    <a:srgbClr val="FFFF00"/>
    <a:srgbClr val="C27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3" autoAdjust="0"/>
    <p:restoredTop sz="94660"/>
  </p:normalViewPr>
  <p:slideViewPr>
    <p:cSldViewPr>
      <p:cViewPr>
        <p:scale>
          <a:sx n="76" d="100"/>
          <a:sy n="76" d="100"/>
        </p:scale>
        <p:origin x="-117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EF70FB-CBEF-4762-A6E9-44603CCF7C77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3813"/>
            <a:ext cx="307657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8913813"/>
            <a:ext cx="3076575" cy="469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BDDAE6-6A56-429B-97CE-CE5D927FE0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707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57700"/>
            <a:ext cx="568007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E9BE62A-8D3D-475E-A602-706C51C75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3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07265-44D9-4675-97F0-8F743BB2F28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986A5-8D81-4686-B502-166942B1872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5BD0D6-548E-4D76-BCDD-2B3E2A56F32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5DA6C-7339-4051-AF1B-393B1C8DE9B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2C7A6-BA8B-4A0E-8821-61381E5B5E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87806-9207-42CC-97DA-7DA6ECF55E6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9F0C6-F6C2-4668-B27A-1A4EB2837BA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37049-7FBF-4E4D-A09D-40A2FF5B703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B1446-7E4D-48D7-9ABD-0FEBF217FBE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271DC-8639-4061-BC3C-4EABBA43DAB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CA08BDC0-0D84-4698-88AC-1310EE88DEE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4507D-3754-4BEC-8F9E-25314DD832D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5B12E-8470-4171-8164-CA29B4AF7EE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F2703-8AEC-419B-89CD-5F66DE8B5B8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4B8DC-435B-478D-9BB1-C407FC0FA51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92742-0BB0-4388-B9E2-ABB1B9646C3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EFB83-2451-4DB1-BC32-ED844C82477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408F5-0459-4BC3-A4B1-8D68A3F3A48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C1E74-F7CB-4EE6-B814-4EB635BD2E6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40A6A-29CB-41A1-9861-DBD2ACC3083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6AAA1-F343-4AF5-A7AB-1605FCACA4E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CCE9C-E206-4C05-AD60-86675298E16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7F838F-76B1-488D-A034-049AC99A21E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9ECAC-DA06-434B-858E-5B389CD261C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4449E-AA47-42F3-A6CA-E6A8F7BA87B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3A467-A2CE-4F50-897A-9ED7D523931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7964E-96BA-4B27-9E76-2E0423762FB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2FA30-A081-4D5F-BAB3-C648F9C726C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BB846-545E-41B4-836B-3D331678D4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B900-C059-4CB4-90F5-FA840BB939F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C27A9-48F8-467B-B4E0-445B510D25D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01779-94BA-4590-905B-29C9E79C3B1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5738D-76C7-4C44-92A1-340EB53CA56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63709-8290-42B3-BE21-4EFA7711829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1EA6E-B521-4857-8143-538D764F8F1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88BA-F866-47EE-B037-B7A37EF9211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38F29-9F1D-4702-B742-066EA615FD6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476250"/>
            <a:ext cx="9147175" cy="6381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9098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 flipV="1">
            <a:off x="304800" y="685800"/>
            <a:ext cx="5257800" cy="601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143000" y="2133600"/>
            <a:ext cx="8001000" cy="4724400"/>
            <a:chOff x="720" y="1344"/>
            <a:chExt cx="5040" cy="2976"/>
          </a:xfrm>
        </p:grpSpPr>
        <p:sp>
          <p:nvSpPr>
            <p:cNvPr id="9" name="Rectangle 7"/>
            <p:cNvSpPr>
              <a:spLocks noChangeArrowheads="1"/>
            </p:cNvSpPr>
            <p:nvPr userDrawn="1"/>
          </p:nvSpPr>
          <p:spPr bwMode="gray">
            <a:xfrm>
              <a:off x="1032" y="1344"/>
              <a:ext cx="4728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720" y="1343"/>
              <a:ext cx="624" cy="2974"/>
              <a:chOff x="768" y="1104"/>
              <a:chExt cx="624" cy="3216"/>
            </a:xfrm>
          </p:grpSpPr>
          <p:sp>
            <p:nvSpPr>
              <p:cNvPr id="11" name="Oval 9"/>
              <p:cNvSpPr>
                <a:spLocks noChangeArrowheads="1"/>
              </p:cNvSpPr>
              <p:nvPr userDrawn="1"/>
            </p:nvSpPr>
            <p:spPr bwMode="gray">
              <a:xfrm>
                <a:off x="768" y="1104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gray">
              <a:xfrm>
                <a:off x="768" y="1440"/>
                <a:ext cx="576" cy="28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" name="Rectangle 11"/>
          <p:cNvSpPr>
            <a:spLocks noChangeArrowheads="1"/>
          </p:cNvSpPr>
          <p:nvPr/>
        </p:nvSpPr>
        <p:spPr bwMode="ltGray">
          <a:xfrm>
            <a:off x="533400" y="6553200"/>
            <a:ext cx="86106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ltGray">
          <a:xfrm>
            <a:off x="2124075" y="1860550"/>
            <a:ext cx="6791325" cy="5016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ko-KR">
              <a:ea typeface="굴림" pitchFamily="34" charset="-127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267200" y="5257800"/>
            <a:ext cx="11572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1600" b="1"/>
              <a:t>Company</a:t>
            </a:r>
          </a:p>
          <a:p>
            <a:pPr eaLnBrk="1" hangingPunct="1"/>
            <a:r>
              <a:rPr lang="en-GB" sz="2600" b="1"/>
              <a:t>LOGO</a:t>
            </a:r>
          </a:p>
        </p:txBody>
      </p:sp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692150"/>
            <a:ext cx="673100" cy="812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7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692150"/>
            <a:ext cx="708025" cy="8112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8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2438" y="692150"/>
            <a:ext cx="676275" cy="819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356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1600200" y="3200400"/>
            <a:ext cx="6858000" cy="685800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1871663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5F7F21-3713-4C30-BDA0-E3B7883DCF6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1C1E1-EE47-4458-B976-3CE425C1A92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547C-36AB-4FB3-AB58-F2076996991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5F724-D874-4F53-948B-FD53F9D5C4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F86BB-3C49-4D55-B938-E4F79CF9DB3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62428-94B5-4876-8339-ED587753294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89834-4126-40E5-94D0-FABAE0B2388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40EF0-8D42-448F-9B91-6A5793B0CDD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65175-AA95-4B92-84C0-F2302232E9C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42FCD-5D62-4471-B67C-BDC69223BEC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67CB4-3F7A-4C3D-8550-DA95405D663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9EC9-B2A9-400B-A23B-FC9380F9FC4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0813"/>
            <a:ext cx="4038600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05C7F-D948-4912-883A-4240963E828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83F93-CCD5-4604-9BD7-BDD33D788F3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56817-EA7E-4F7F-AA5A-772ABF2B420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0813"/>
            <a:ext cx="4038600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A21A8-4908-4032-AB08-63118F93013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305800" cy="594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308D45-729B-4002-A515-257D674F2AD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E905C-1A5E-401D-B508-C80B61871E6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DE035-1A3A-4450-9CD6-FE4F3CD278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BC2E7-65DB-4984-9471-77832703102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4C4CF-8BCC-4CF2-BEA1-D94D6210713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6C345-8C71-47E9-950F-7E59686B595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entury Gothic" pitchFamily="34" charset="0"/>
              </a:defRPr>
            </a:lvl1pPr>
          </a:lstStyle>
          <a:p>
            <a:fld id="{F89394BF-9F82-4D10-BF0B-3AFB875BC04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entury Gothic" pitchFamily="34" charset="0"/>
              </a:defRPr>
            </a:lvl1pPr>
          </a:lstStyle>
          <a:p>
            <a:fld id="{6C3EE964-FC66-4593-9DB6-4D95B40C99A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entury Gothic" pitchFamily="34" charset="0"/>
              </a:defRPr>
            </a:lvl1pPr>
          </a:lstStyle>
          <a:p>
            <a:fld id="{6E9DA060-6924-4078-8073-A91D8210276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62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106" name="Rectangle 4"/>
            <p:cNvSpPr>
              <a:spLocks noChangeArrowheads="1"/>
            </p:cNvSpPr>
            <p:nvPr userDrawn="1"/>
          </p:nvSpPr>
          <p:spPr bwMode="gray">
            <a:xfrm>
              <a:off x="0" y="4080"/>
              <a:ext cx="5760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5"/>
            <p:cNvSpPr>
              <a:spLocks noChangeArrowheads="1"/>
            </p:cNvSpPr>
            <p:nvPr userDrawn="1"/>
          </p:nvSpPr>
          <p:spPr bwMode="gray">
            <a:xfrm>
              <a:off x="5568" y="144"/>
              <a:ext cx="192" cy="40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Rectangle 6"/>
            <p:cNvSpPr>
              <a:spLocks noChangeArrowheads="1"/>
            </p:cNvSpPr>
            <p:nvPr userDrawn="1"/>
          </p:nvSpPr>
          <p:spPr bwMode="gray">
            <a:xfrm>
              <a:off x="1104" y="240"/>
              <a:ext cx="4464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9" name="Group 7"/>
            <p:cNvGrpSpPr>
              <a:grpSpLocks/>
            </p:cNvGrpSpPr>
            <p:nvPr userDrawn="1"/>
          </p:nvGrpSpPr>
          <p:grpSpPr bwMode="auto">
            <a:xfrm>
              <a:off x="0" y="656"/>
              <a:ext cx="5760" cy="96"/>
              <a:chOff x="0" y="672"/>
              <a:chExt cx="5760" cy="96"/>
            </a:xfrm>
          </p:grpSpPr>
          <p:sp>
            <p:nvSpPr>
              <p:cNvPr id="4110" name="Line 8"/>
              <p:cNvSpPr>
                <a:spLocks noChangeShapeType="1"/>
              </p:cNvSpPr>
              <p:nvPr userDrawn="1"/>
            </p:nvSpPr>
            <p:spPr bwMode="gray">
              <a:xfrm>
                <a:off x="0" y="67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11" name="Rectangle 9"/>
              <p:cNvSpPr>
                <a:spLocks noChangeArrowheads="1"/>
              </p:cNvSpPr>
              <p:nvPr/>
            </p:nvSpPr>
            <p:spPr bwMode="gray">
              <a:xfrm>
                <a:off x="0" y="672"/>
                <a:ext cx="1104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9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57200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410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4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accent1"/>
                </a:solidFill>
              </a:defRPr>
            </a:lvl1pPr>
          </a:lstStyle>
          <a:p>
            <a:fld id="{0FA91FDD-75A1-4E93-B184-93FDD34F19F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104" name="Text Box 15"/>
          <p:cNvSpPr txBox="1">
            <a:spLocks noChangeArrowheads="1"/>
          </p:cNvSpPr>
          <p:nvPr/>
        </p:nvSpPr>
        <p:spPr bwMode="white">
          <a:xfrm>
            <a:off x="304800" y="257175"/>
            <a:ext cx="11572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1600" b="1">
                <a:solidFill>
                  <a:schemeClr val="bg1"/>
                </a:solidFill>
              </a:rPr>
              <a:t>Company</a:t>
            </a:r>
          </a:p>
          <a:p>
            <a:pPr eaLnBrk="1" hangingPunct="1"/>
            <a:r>
              <a:rPr lang="en-GB" sz="2600" b="1">
                <a:solidFill>
                  <a:schemeClr val="bg1"/>
                </a:solidFill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Relationship Id="rId9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7.wmf"/><Relationship Id="rId5" Type="http://schemas.openxmlformats.org/officeDocument/2006/relationships/image" Target="../media/image14.gi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.jpeg"/><Relationship Id="rId9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Relationship Id="rId9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gif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png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3.png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0338" y="3284538"/>
            <a:ext cx="5688012" cy="1152525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ANALYTICAL HIERARCHY PROCESS</a:t>
            </a:r>
            <a:r>
              <a:rPr lang="en-US" altLang="en-US" dirty="0" smtClean="0"/>
              <a:t> </a:t>
            </a:r>
          </a:p>
          <a:p>
            <a:pPr eaLnBrk="1" hangingPunct="1"/>
            <a:endParaRPr lang="en-US" altLang="en-US" sz="1600" dirty="0" smtClean="0"/>
          </a:p>
          <a:p>
            <a:pPr eaLnBrk="1" hangingPunct="1"/>
            <a:endParaRPr lang="en-GB" altLang="en-US" sz="1600" dirty="0" smtClean="0">
              <a:solidFill>
                <a:srgbClr val="010307"/>
              </a:solidFill>
            </a:endParaRPr>
          </a:p>
        </p:txBody>
      </p:sp>
      <p:sp>
        <p:nvSpPr>
          <p:cNvPr id="9219" name="Text Box 16"/>
          <p:cNvSpPr txBox="1">
            <a:spLocks noChangeArrowheads="1"/>
          </p:cNvSpPr>
          <p:nvPr/>
        </p:nvSpPr>
        <p:spPr bwMode="auto">
          <a:xfrm>
            <a:off x="4140200" y="5229225"/>
            <a:ext cx="1727200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81915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chemeClr val="tx2"/>
                </a:solidFill>
              </a:rPr>
              <a:t> </a:t>
            </a:r>
            <a:r>
              <a:rPr lang="en-US" altLang="en-US" sz="3200" i="1">
                <a:solidFill>
                  <a:srgbClr val="FFFF00"/>
                </a:solidFill>
              </a:rPr>
              <a:t>Comparative Judgment</a:t>
            </a:r>
            <a:r>
              <a:rPr lang="en-US" altLang="en-US" sz="3200" i="1">
                <a:solidFill>
                  <a:schemeClr val="tx2"/>
                </a:solidFill>
              </a:rPr>
              <a:t> </a:t>
            </a:r>
            <a:endParaRPr lang="en-US" altLang="en-US" sz="32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	Membuat penilaian tentang kepentingan relatif dua elemen pada suatu tingkat tertentu yang ada kaitannya dengan tingkat diatasnya.</a:t>
            </a: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Hasil Penilaian disajikan dalam bentuk matriks </a:t>
            </a:r>
            <a:r>
              <a:rPr lang="en-US" altLang="en-US" sz="3200" i="1">
                <a:solidFill>
                  <a:schemeClr val="tx2"/>
                </a:solidFill>
              </a:rPr>
              <a:t>pairwise comparison</a:t>
            </a:r>
            <a:r>
              <a:rPr lang="en-US" altLang="en-US" sz="3200">
                <a:solidFill>
                  <a:schemeClr val="tx2"/>
                </a:solidFill>
              </a:rPr>
              <a:t>.</a:t>
            </a:r>
          </a:p>
          <a:p>
            <a:pPr marL="457200" indent="-457200" eaLnBrk="1" hangingPunct="1"/>
            <a:endParaRPr lang="en-US" altLang="en-US" sz="3200">
              <a:solidFill>
                <a:schemeClr val="tx2"/>
              </a:solidFill>
            </a:endParaRPr>
          </a:p>
        </p:txBody>
      </p:sp>
      <p:pic>
        <p:nvPicPr>
          <p:cNvPr id="29701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1915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chemeClr val="tx2"/>
                </a:solidFill>
              </a:rPr>
              <a:t> </a:t>
            </a:r>
            <a:r>
              <a:rPr lang="en-US" altLang="en-US" sz="3200" i="1">
                <a:solidFill>
                  <a:srgbClr val="FFFF00"/>
                </a:solidFill>
              </a:rPr>
              <a:t>Synthesis of Priority</a:t>
            </a:r>
            <a:r>
              <a:rPr lang="en-US" altLang="en-US" sz="3200" i="1">
                <a:solidFill>
                  <a:schemeClr val="tx2"/>
                </a:solidFill>
              </a:rPr>
              <a:t> </a:t>
            </a:r>
            <a:endParaRPr lang="en-US" altLang="en-US" sz="32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Dari matriks pairwise comparison di setiap tingkat </a:t>
            </a:r>
            <a:r>
              <a:rPr lang="en-US" altLang="en-US" sz="3200">
                <a:solidFill>
                  <a:schemeClr val="tx2"/>
                </a:solidFill>
                <a:sym typeface="Wingdings" pitchFamily="2" charset="2"/>
              </a:rPr>
              <a:t> dicari eigen vektor untuk mendapatkan local priority selanjutnya untuk mendapatkan global priority harus dilakukan sintesa di antara lokal priority.</a:t>
            </a: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  <a:sym typeface="Wingdings" pitchFamily="2" charset="2"/>
              </a:rPr>
              <a:t>    </a:t>
            </a:r>
            <a:endParaRPr lang="en-US" altLang="en-US" sz="3200">
              <a:solidFill>
                <a:schemeClr val="tx2"/>
              </a:solidFill>
            </a:endParaRPr>
          </a:p>
        </p:txBody>
      </p:sp>
      <p:pic>
        <p:nvPicPr>
          <p:cNvPr id="30725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1915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rgbClr val="FFFF00"/>
                </a:solidFill>
              </a:rPr>
              <a:t>Logical Consistency</a:t>
            </a:r>
            <a:r>
              <a:rPr lang="en-US" altLang="en-US" sz="3200">
                <a:solidFill>
                  <a:schemeClr val="tx2"/>
                </a:solidFill>
              </a:rPr>
              <a:t> </a:t>
            </a:r>
          </a:p>
          <a:p>
            <a:pPr marL="742950" lvl="1" indent="-285750" eaLnBrk="1" hangingPunct="1">
              <a:buFont typeface="Wingdings" pitchFamily="2" charset="2"/>
              <a:buChar char="v"/>
            </a:pPr>
            <a:r>
              <a:rPr lang="en-US" altLang="en-US" sz="3200">
                <a:solidFill>
                  <a:schemeClr val="tx2"/>
                </a:solidFill>
              </a:rPr>
              <a:t> Objek objek yang serupa dapat dikelompokkan sesuai dengan keseragaman dan relevansi.</a:t>
            </a:r>
          </a:p>
          <a:p>
            <a:pPr marL="742950" lvl="1" indent="-285750" eaLnBrk="1" hangingPunct="1">
              <a:buFont typeface="Wingdings" pitchFamily="2" charset="2"/>
              <a:buChar char="v"/>
            </a:pPr>
            <a:r>
              <a:rPr lang="en-US" altLang="en-US" sz="3200">
                <a:solidFill>
                  <a:schemeClr val="tx2"/>
                </a:solidFill>
              </a:rPr>
              <a:t> Tingkat hubungan antara objek objek yang didasarkan pada kriteria tertentu		</a:t>
            </a:r>
          </a:p>
        </p:txBody>
      </p:sp>
      <p:pic>
        <p:nvPicPr>
          <p:cNvPr id="31749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1958975"/>
            <a:ext cx="7772400" cy="4494213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13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olidFill>
                  <a:srgbClr val="CC0099"/>
                </a:solidFill>
                <a:sym typeface="Wingdings" pitchFamily="2" charset="2"/>
              </a:rPr>
              <a:t></a:t>
            </a: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id-ID" altLang="en-US" smtClean="0">
                <a:sym typeface="Wingdings" pitchFamily="2" charset="2"/>
              </a:rPr>
              <a:t>nilai perbandingan berpasangannya </a:t>
            </a:r>
            <a:endParaRPr lang="en-US" altLang="en-US" sz="26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2772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476375" y="3933825"/>
          <a:ext cx="4103688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6" imgW="2095500" imgH="1219200" progId="">
                  <p:embed/>
                </p:oleObj>
              </mc:Choice>
              <mc:Fallback>
                <p:oleObj name="Equation" r:id="rId6" imgW="2095500" imgH="1219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825"/>
                        <a:ext cx="4103688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1476375" y="2781300"/>
          <a:ext cx="32400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8" imgW="1600200" imgH="444500" progId="">
                  <p:embed/>
                </p:oleObj>
              </mc:Choice>
              <mc:Fallback>
                <p:oleObj name="Equation" r:id="rId8" imgW="1600200" imgH="4445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781300"/>
                        <a:ext cx="3240088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/>
      <p:bldP spid="10752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494212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13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olidFill>
                  <a:srgbClr val="CC0099"/>
                </a:solidFill>
                <a:sym typeface="Wingdings" pitchFamily="2" charset="2"/>
              </a:rPr>
              <a:t></a:t>
            </a: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id-ID" altLang="en-US" smtClean="0">
                <a:sym typeface="Wingdings" pitchFamily="2" charset="2"/>
              </a:rPr>
              <a:t>Bila kedua elemen matriks yang dibandingkan memiliki bobot yang sama, maka nilai </a:t>
            </a:r>
            <a:r>
              <a:rPr lang="id-ID" altLang="en-US" i="1" smtClean="0">
                <a:sym typeface="Wingdings" pitchFamily="2" charset="2"/>
              </a:rPr>
              <a:t>r</a:t>
            </a:r>
            <a:r>
              <a:rPr lang="id-ID" altLang="en-US" i="1" baseline="-25000" smtClean="0">
                <a:sym typeface="Wingdings" pitchFamily="2" charset="2"/>
              </a:rPr>
              <a:t>ij</a:t>
            </a:r>
            <a:r>
              <a:rPr lang="id-ID" altLang="en-US" smtClean="0">
                <a:sym typeface="Wingdings" pitchFamily="2" charset="2"/>
              </a:rPr>
              <a:t> = 1.</a:t>
            </a:r>
            <a:r>
              <a:rPr lang="en-US" altLang="en-US" smtClean="0">
                <a:sym typeface="Wingdings" pitchFamily="2" charset="2"/>
              </a:rPr>
              <a:t> </a:t>
            </a:r>
            <a:endParaRPr lang="en-US" altLang="en-US" sz="26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4820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4824" name="Object 9"/>
          <p:cNvGraphicFramePr>
            <a:graphicFrameLocks noChangeAspect="1"/>
          </p:cNvGraphicFramePr>
          <p:nvPr/>
        </p:nvGraphicFramePr>
        <p:xfrm>
          <a:off x="1476375" y="2852738"/>
          <a:ext cx="16557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6" imgW="609600" imgH="457200" progId="">
                  <p:embed/>
                </p:oleObj>
              </mc:Choice>
              <mc:Fallback>
                <p:oleObj name="Equation" r:id="rId6" imgW="60960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1655763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4826" name="Object 11"/>
          <p:cNvGraphicFramePr>
            <a:graphicFrameLocks noChangeAspect="1"/>
          </p:cNvGraphicFramePr>
          <p:nvPr/>
        </p:nvGraphicFramePr>
        <p:xfrm>
          <a:off x="1547813" y="4292600"/>
          <a:ext cx="21605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8" imgW="825500" imgH="457200" progId="">
                  <p:embed/>
                </p:oleObj>
              </mc:Choice>
              <mc:Fallback>
                <p:oleObj name="Equation" r:id="rId8" imgW="825500" imgH="4572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2160587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4828" name="Object 13"/>
          <p:cNvGraphicFramePr>
            <a:graphicFrameLocks noChangeAspect="1"/>
          </p:cNvGraphicFramePr>
          <p:nvPr/>
        </p:nvGraphicFramePr>
        <p:xfrm>
          <a:off x="5364163" y="4292600"/>
          <a:ext cx="20875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10" imgW="901309" imgH="444307" progId="">
                  <p:embed/>
                </p:oleObj>
              </mc:Choice>
              <mc:Fallback>
                <p:oleObj name="Equation" r:id="rId10" imgW="901309" imgH="444307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92600"/>
                        <a:ext cx="2087562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5"/>
          <p:cNvSpPr txBox="1">
            <a:spLocks noChangeArrowheads="1"/>
          </p:cNvSpPr>
          <p:nvPr/>
        </p:nvSpPr>
        <p:spPr bwMode="auto">
          <a:xfrm>
            <a:off x="4067175" y="4581525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atau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  <p:bldP spid="16179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4968875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13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Char char="$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en-US" smtClean="0">
                <a:sym typeface="Wingdings" pitchFamily="2" charset="2"/>
              </a:rPr>
              <a:t>Persamaan ekuivalen dengan</a:t>
            </a:r>
            <a:r>
              <a:rPr lang="en-US" altLang="en-US" smtClean="0">
                <a:sym typeface="Wingdings" pitchFamily="2" charset="2"/>
              </a:rPr>
              <a:t>: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</a:t>
            </a:r>
            <a:r>
              <a:rPr lang="id-ID" altLang="en-US" smtClean="0">
                <a:sym typeface="Wingdings" pitchFamily="2" charset="2"/>
              </a:rPr>
              <a:t> </a:t>
            </a:r>
            <a:r>
              <a:rPr lang="id-ID" altLang="en-US" b="1" smtClean="0">
                <a:sym typeface="Wingdings" pitchFamily="2" charset="2"/>
              </a:rPr>
              <a:t>R </a:t>
            </a:r>
            <a:r>
              <a:rPr lang="en-US" altLang="en-US" b="1" smtClean="0">
                <a:sym typeface="Wingdings" pitchFamily="2" charset="2"/>
              </a:rPr>
              <a:t>                    </a:t>
            </a:r>
            <a:r>
              <a:rPr lang="id-ID" altLang="en-US" b="1" smtClean="0">
                <a:sym typeface="Wingdings" pitchFamily="2" charset="2"/>
              </a:rPr>
              <a:t>w</a:t>
            </a:r>
            <a:r>
              <a:rPr lang="id-ID" altLang="en-US" smtClean="0">
                <a:sym typeface="Wingdings" pitchFamily="2" charset="2"/>
              </a:rPr>
              <a:t> </a:t>
            </a:r>
            <a:r>
              <a:rPr lang="en-US" altLang="en-US" smtClean="0">
                <a:sym typeface="Wingdings" pitchFamily="2" charset="2"/>
              </a:rPr>
              <a:t> </a:t>
            </a:r>
            <a:r>
              <a:rPr lang="id-ID" altLang="en-US" smtClean="0">
                <a:sym typeface="Wingdings" pitchFamily="2" charset="2"/>
              </a:rPr>
              <a:t>= </a:t>
            </a:r>
            <a:r>
              <a:rPr lang="id-ID" altLang="en-US" i="1" smtClean="0">
                <a:sym typeface="Wingdings" pitchFamily="2" charset="2"/>
              </a:rPr>
              <a:t>m </a:t>
            </a:r>
            <a:r>
              <a:rPr lang="id-ID" altLang="en-US" b="1" smtClean="0">
                <a:sym typeface="Wingdings" pitchFamily="2" charset="2"/>
              </a:rPr>
              <a:t>w</a:t>
            </a:r>
            <a:r>
              <a:rPr lang="en-US" altLang="en-US" smtClean="0">
                <a:sym typeface="Wingdings" pitchFamily="2" charset="2"/>
              </a:rPr>
              <a:t> </a:t>
            </a: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6868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6875" name="Object 14"/>
          <p:cNvGraphicFramePr>
            <a:graphicFrameLocks noChangeAspect="1"/>
          </p:cNvGraphicFramePr>
          <p:nvPr/>
        </p:nvGraphicFramePr>
        <p:xfrm>
          <a:off x="1403350" y="3213100"/>
          <a:ext cx="6408738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6" imgW="2844800" imgH="1244600" progId="">
                  <p:embed/>
                </p:oleObj>
              </mc:Choice>
              <mc:Fallback>
                <p:oleObj name="Equation" r:id="rId6" imgW="2844800" imgH="1244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6408738" cy="280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nimBg="1"/>
      <p:bldP spid="16384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AHP </a:t>
            </a:r>
            <a:r>
              <a:rPr lang="en-US" sz="33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 Formulasi dalam Matrik</a:t>
            </a:r>
            <a:endParaRPr lang="en-US" sz="3300" b="1" smtClean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13337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3600" smtClean="0"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Char char="$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M</a:t>
            </a:r>
            <a:r>
              <a:rPr lang="id-ID" altLang="en-US" sz="2400" smtClean="0">
                <a:sym typeface="Wingdings" pitchFamily="2" charset="2"/>
              </a:rPr>
              <a:t>atriks </a:t>
            </a:r>
            <a:r>
              <a:rPr lang="id-ID" altLang="en-US" sz="2400" b="1" smtClean="0">
                <a:sym typeface="Wingdings" pitchFamily="2" charset="2"/>
              </a:rPr>
              <a:t>R</a:t>
            </a:r>
            <a:r>
              <a:rPr lang="id-ID" altLang="en-US" sz="2400" smtClean="0">
                <a:sym typeface="Wingdings" pitchFamily="2" charset="2"/>
              </a:rPr>
              <a:t> diketahui dan ingin diperoleh nilai </a:t>
            </a:r>
            <a:r>
              <a:rPr lang="id-ID" altLang="en-US" sz="2400" b="1" smtClean="0">
                <a:sym typeface="Wingdings" pitchFamily="2" charset="2"/>
              </a:rPr>
              <a:t>w</a:t>
            </a:r>
            <a:r>
              <a:rPr lang="en-US" altLang="en-US" sz="2400" smtClean="0">
                <a:sym typeface="Wingdings" pitchFamily="2" charset="2"/>
              </a:rPr>
              <a:t> dengan: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						</a:t>
            </a:r>
            <a:r>
              <a:rPr lang="en-US" altLang="en-US" smtClean="0">
                <a:sym typeface="Wingdings" pitchFamily="2" charset="2"/>
              </a:rPr>
              <a:t>[</a:t>
            </a:r>
            <a:r>
              <a:rPr lang="id-ID" altLang="en-US" sz="2800" b="1" smtClean="0">
                <a:sym typeface="Wingdings" pitchFamily="2" charset="2"/>
              </a:rPr>
              <a:t>R </a:t>
            </a:r>
            <a:r>
              <a:rPr lang="id-ID" altLang="en-US" sz="2800" i="1" smtClean="0">
                <a:sym typeface="Wingdings" pitchFamily="2" charset="2"/>
              </a:rPr>
              <a:t>- m </a:t>
            </a:r>
            <a:r>
              <a:rPr lang="id-ID" altLang="en-US" sz="2800" b="1" smtClean="0">
                <a:sym typeface="Wingdings" pitchFamily="2" charset="2"/>
              </a:rPr>
              <a:t>I</a:t>
            </a:r>
            <a:r>
              <a:rPr lang="en-US" altLang="en-US" b="1" smtClean="0">
                <a:sym typeface="Wingdings" pitchFamily="2" charset="2"/>
              </a:rPr>
              <a:t>]</a:t>
            </a:r>
            <a:r>
              <a:rPr lang="id-ID" altLang="en-US" sz="2800" smtClean="0">
                <a:sym typeface="Wingdings" pitchFamily="2" charset="2"/>
              </a:rPr>
              <a:t> </a:t>
            </a:r>
            <a:r>
              <a:rPr lang="id-ID" altLang="en-US" sz="2800" b="1" smtClean="0">
                <a:sym typeface="Wingdings" pitchFamily="2" charset="2"/>
              </a:rPr>
              <a:t>w</a:t>
            </a:r>
            <a:r>
              <a:rPr lang="id-ID" altLang="en-US" sz="2800" smtClean="0">
                <a:sym typeface="Wingdings" pitchFamily="2" charset="2"/>
              </a:rPr>
              <a:t> = </a:t>
            </a:r>
            <a:r>
              <a:rPr lang="id-ID" altLang="en-US" sz="2800" b="1" smtClean="0">
                <a:sym typeface="Wingdings" pitchFamily="2" charset="2"/>
              </a:rPr>
              <a:t>0</a:t>
            </a:r>
            <a:r>
              <a:rPr lang="en-US" altLang="en-US" sz="2800" smtClean="0">
                <a:sym typeface="Wingdings" pitchFamily="2" charset="2"/>
              </a:rPr>
              <a:t>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      m adalah eigen value (</a:t>
            </a:r>
            <a:r>
              <a:rPr lang="en-US" altLang="en-US" sz="2800" smtClean="0">
                <a:sym typeface="Symbol" pitchFamily="18" charset="2"/>
              </a:rPr>
              <a:t>), sehingga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800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Symbol" pitchFamily="18" charset="2"/>
              </a:rPr>
              <a:t>						</a:t>
            </a:r>
            <a:r>
              <a:rPr lang="id-ID" altLang="en-US" sz="2800" b="1" smtClean="0">
                <a:sym typeface="Symbol" pitchFamily="18" charset="2"/>
              </a:rPr>
              <a:t>R w</a:t>
            </a:r>
            <a:r>
              <a:rPr lang="id-ID" altLang="en-US" sz="2800" smtClean="0">
                <a:sym typeface="Symbol" pitchFamily="18" charset="2"/>
              </a:rPr>
              <a:t> = </a:t>
            </a:r>
            <a:r>
              <a:rPr lang="en-US" altLang="en-US" sz="2800" smtClean="0">
                <a:sym typeface="Symbol" pitchFamily="18" charset="2"/>
              </a:rPr>
              <a:t></a:t>
            </a:r>
            <a:r>
              <a:rPr lang="id-ID" altLang="en-US" sz="2800" smtClean="0">
                <a:sym typeface="Symbol" pitchFamily="18" charset="2"/>
              </a:rPr>
              <a:t> </a:t>
            </a:r>
            <a:r>
              <a:rPr lang="id-ID" altLang="en-US" sz="2800" b="1" smtClean="0">
                <a:sym typeface="Symbol" pitchFamily="18" charset="2"/>
              </a:rPr>
              <a:t>w</a:t>
            </a:r>
            <a:endParaRPr lang="en-US" altLang="en-US" sz="2800" b="1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800" b="1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b="1" smtClean="0">
                <a:sym typeface="Symbol" pitchFamily="18" charset="2"/>
              </a:rPr>
              <a:t>      </a:t>
            </a:r>
            <a:r>
              <a:rPr lang="en-US" altLang="en-US" sz="2800" smtClean="0">
                <a:sym typeface="Symbol" pitchFamily="18" charset="2"/>
              </a:rPr>
              <a:t> didapat dari: </a:t>
            </a:r>
            <a:r>
              <a:rPr lang="id-ID" altLang="en-US" sz="2800" smtClean="0">
                <a:sym typeface="Symbol" pitchFamily="18" charset="2"/>
              </a:rPr>
              <a:t> </a:t>
            </a:r>
            <a:endParaRPr lang="en-US" altLang="en-US" sz="2400" smtClean="0">
              <a:sym typeface="Symbol" pitchFamily="18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b="1" smtClean="0">
                <a:sym typeface="Wingdings" pitchFamily="2" charset="2"/>
              </a:rPr>
              <a:t>                     </a:t>
            </a: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b="1" smtClean="0">
                <a:sym typeface="Wingdings" pitchFamily="2" charset="2"/>
              </a:rPr>
              <a:t>     </a:t>
            </a:r>
            <a:r>
              <a:rPr lang="en-US" altLang="en-US" sz="2800" b="1" smtClean="0">
                <a:sym typeface="Wingdings" pitchFamily="2" charset="2"/>
              </a:rPr>
              <a:t>w</a:t>
            </a:r>
            <a:r>
              <a:rPr lang="en-US" altLang="en-US" sz="2800" smtClean="0">
                <a:sym typeface="Wingdings" pitchFamily="2" charset="2"/>
              </a:rPr>
              <a:t> didapat dari</a:t>
            </a:r>
            <a:r>
              <a:rPr lang="en-US" altLang="en-US" b="1" smtClean="0">
                <a:sym typeface="Wingdings" pitchFamily="2" charset="2"/>
              </a:rPr>
              <a:t>: </a:t>
            </a:r>
            <a:r>
              <a:rPr lang="id-ID" altLang="en-US" sz="2800" b="1" smtClean="0">
                <a:sym typeface="Symbol" pitchFamily="18" charset="2"/>
              </a:rPr>
              <a:t>R w</a:t>
            </a:r>
            <a:r>
              <a:rPr lang="id-ID" altLang="en-US" sz="2800" smtClean="0">
                <a:sym typeface="Symbol" pitchFamily="18" charset="2"/>
              </a:rPr>
              <a:t> = </a:t>
            </a:r>
            <a:r>
              <a:rPr lang="en-US" altLang="en-US" sz="2800" smtClean="0">
                <a:sym typeface="Symbol" pitchFamily="18" charset="2"/>
              </a:rPr>
              <a:t></a:t>
            </a:r>
            <a:r>
              <a:rPr lang="en-US" altLang="en-US" sz="2800" baseline="-25000" smtClean="0">
                <a:sym typeface="Symbol" pitchFamily="18" charset="2"/>
              </a:rPr>
              <a:t>maks</a:t>
            </a:r>
            <a:r>
              <a:rPr lang="id-ID" altLang="en-US" sz="2800" smtClean="0">
                <a:sym typeface="Symbol" pitchFamily="18" charset="2"/>
              </a:rPr>
              <a:t> </a:t>
            </a:r>
            <a:r>
              <a:rPr lang="id-ID" altLang="en-US" sz="2800" b="1" smtClean="0">
                <a:sym typeface="Symbol" pitchFamily="18" charset="2"/>
              </a:rPr>
              <a:t>w</a:t>
            </a:r>
            <a:endParaRPr lang="en-US" altLang="en-US" sz="800" smtClean="0">
              <a:solidFill>
                <a:srgbClr val="006600"/>
              </a:solidFill>
              <a:sym typeface="Wingdings" pitchFamily="2" charset="2"/>
            </a:endParaRPr>
          </a:p>
          <a:p>
            <a:pPr marL="682625" indent="-623888" defTabSz="1089025" eaLnBrk="1" hangingPunct="1">
              <a:lnSpc>
                <a:spcPct val="80000"/>
              </a:lnSpc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600" smtClean="0">
                <a:sym typeface="Wingdings" pitchFamily="2" charset="2"/>
              </a:rPr>
              <a:t>	</a:t>
            </a:r>
            <a:r>
              <a:rPr lang="en-US" altLang="en-US" sz="26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38916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8923" name="Rectangle 1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8924" name="Object 14"/>
          <p:cNvGraphicFramePr>
            <a:graphicFrameLocks noChangeAspect="1"/>
          </p:cNvGraphicFramePr>
          <p:nvPr/>
        </p:nvGraphicFramePr>
        <p:xfrm>
          <a:off x="3851275" y="4581525"/>
          <a:ext cx="21447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6" imgW="774364" imgH="253890" progId="">
                  <p:embed/>
                </p:oleObj>
              </mc:Choice>
              <mc:Fallback>
                <p:oleObj name="Equation" r:id="rId6" imgW="774364" imgH="25389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581525"/>
                        <a:ext cx="214471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165891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Penilaian Perbandingan Multi Partisipan</a:t>
            </a:r>
            <a:r>
              <a:rPr lang="id-ID" smtClean="0"/>
              <a:t> </a:t>
            </a:r>
            <a:endParaRPr lang="en-US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772400" cy="5113337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M</a:t>
            </a:r>
            <a:r>
              <a:rPr lang="id-ID" altLang="en-US" smtClean="0">
                <a:sym typeface="Wingdings" pitchFamily="2" charset="2"/>
              </a:rPr>
              <a:t>etode </a:t>
            </a:r>
            <a:r>
              <a:rPr lang="en-US" altLang="en-US" smtClean="0">
                <a:sym typeface="Wingdings" pitchFamily="2" charset="2"/>
              </a:rPr>
              <a:t>Rata-rata </a:t>
            </a:r>
            <a:r>
              <a:rPr lang="id-ID" altLang="en-US" i="1" smtClean="0">
                <a:sym typeface="Wingdings" pitchFamily="2" charset="2"/>
              </a:rPr>
              <a:t>Geometric Mean (GM)</a:t>
            </a:r>
            <a:r>
              <a:rPr lang="en-US" altLang="en-US" i="1" smtClean="0">
                <a:sym typeface="Wingdings" pitchFamily="2" charset="2"/>
              </a:rPr>
              <a:t>: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Dimana: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g</a:t>
            </a:r>
            <a:r>
              <a:rPr lang="en-US" altLang="en-US" sz="2000" baseline="-25000" smtClean="0">
                <a:sym typeface="Wingdings" pitchFamily="2" charset="2"/>
              </a:rPr>
              <a:t>ij</a:t>
            </a:r>
            <a:r>
              <a:rPr lang="id-ID" altLang="en-US" sz="2000" smtClean="0">
                <a:sym typeface="Wingdings" pitchFamily="2" charset="2"/>
              </a:rPr>
              <a:t> </a:t>
            </a:r>
            <a:r>
              <a:rPr lang="id-ID" altLang="en-US" sz="2000" i="1" smtClean="0">
                <a:sym typeface="Wingdings" pitchFamily="2" charset="2"/>
              </a:rPr>
              <a:t>=  nilai rata-rata perbandingan antara kriteria i dengan j untuk n partisipan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en-US" sz="2000" i="1" smtClean="0">
                <a:sym typeface="Wingdings" pitchFamily="2" charset="2"/>
              </a:rPr>
              <a:t>z</a:t>
            </a:r>
            <a:r>
              <a:rPr lang="id-ID" altLang="en-US" sz="2000" i="1" baseline="-25000" smtClean="0">
                <a:sym typeface="Wingdings" pitchFamily="2" charset="2"/>
              </a:rPr>
              <a:t>i</a:t>
            </a:r>
            <a:r>
              <a:rPr lang="id-ID" altLang="en-US" sz="2000" i="1" smtClean="0">
                <a:sym typeface="Wingdings" pitchFamily="2" charset="2"/>
              </a:rPr>
              <a:t> </a:t>
            </a:r>
            <a:r>
              <a:rPr lang="en-US" altLang="en-US" sz="2000" i="1" smtClean="0">
                <a:sym typeface="Wingdings" pitchFamily="2" charset="2"/>
              </a:rPr>
              <a:t> </a:t>
            </a:r>
            <a:r>
              <a:rPr lang="id-ID" altLang="en-US" sz="2000" i="1" smtClean="0">
                <a:sym typeface="Wingdings" pitchFamily="2" charset="2"/>
              </a:rPr>
              <a:t>=  nilai perbandingan pada kuesioner dengan i = 1,2...n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en-US" sz="2000" i="1" smtClean="0">
                <a:sym typeface="Wingdings" pitchFamily="2" charset="2"/>
              </a:rPr>
              <a:t>n  =  jumlah partisipan (responden)</a:t>
            </a:r>
            <a:r>
              <a:rPr lang="en-US" altLang="en-US" smtClean="0">
                <a:sym typeface="Wingdings" pitchFamily="2" charset="2"/>
              </a:rPr>
              <a:t> </a:t>
            </a:r>
            <a:endParaRPr lang="en-US" altLang="en-US" sz="28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						</a:t>
            </a:r>
            <a:r>
              <a:rPr lang="en-US" altLang="en-US" sz="3000" smtClean="0">
                <a:sym typeface="Wingdings" pitchFamily="2" charset="2"/>
              </a:rPr>
              <a:t>	</a:t>
            </a:r>
            <a:r>
              <a:rPr lang="en-US" altLang="en-US" sz="30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0964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0970" name="Rectangle 1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1979613" y="2060575"/>
          <a:ext cx="51133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6" imgW="1409088" imgH="266584" progId="">
                  <p:embed/>
                </p:oleObj>
              </mc:Choice>
              <mc:Fallback>
                <p:oleObj name="Equation" r:id="rId6" imgW="1409088" imgH="266584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60575"/>
                        <a:ext cx="5113337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nimBg="1"/>
      <p:bldP spid="169987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Perhitungan Konsistensi</a:t>
            </a:r>
            <a:r>
              <a:rPr lang="en-US" smtClean="0"/>
              <a:t>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113338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</a:t>
            </a:r>
            <a:r>
              <a:rPr lang="id-ID" altLang="en-US" sz="2400" smtClean="0">
                <a:sym typeface="Wingdings" pitchFamily="2" charset="2"/>
              </a:rPr>
              <a:t>Matriks bobot yang diperoleh dari hasil</a:t>
            </a:r>
            <a:r>
              <a:rPr lang="en-US" altLang="en-US" sz="2400" smtClean="0">
                <a:sym typeface="Wingdings" pitchFamily="2" charset="2"/>
              </a:rPr>
              <a:t> </a:t>
            </a:r>
            <a:r>
              <a:rPr lang="id-ID" altLang="en-US" sz="2400" smtClean="0">
                <a:sym typeface="Wingdings" pitchFamily="2" charset="2"/>
              </a:rPr>
              <a:t>perbandingan secara berpasangan tersebut harus mempunyai hubungan kardinal dan ordinal, sebagai berikut:</a:t>
            </a: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	- </a:t>
            </a:r>
            <a:r>
              <a:rPr lang="id-ID" altLang="en-US" sz="2400" smtClean="0">
                <a:sym typeface="Wingdings" pitchFamily="2" charset="2"/>
              </a:rPr>
              <a:t>Hubungan kardinal: </a:t>
            </a:r>
            <a:r>
              <a:rPr lang="id-ID" altLang="en-US" sz="2400" i="1" smtClean="0">
                <a:sym typeface="Wingdings" pitchFamily="2" charset="2"/>
              </a:rPr>
              <a:t>r</a:t>
            </a:r>
            <a:r>
              <a:rPr lang="id-ID" altLang="en-US" sz="2400" i="1" baseline="-25000" smtClean="0">
                <a:sym typeface="Wingdings" pitchFamily="2" charset="2"/>
              </a:rPr>
              <a:t>ij</a:t>
            </a:r>
            <a:r>
              <a:rPr lang="id-ID" altLang="en-US" sz="2400" smtClean="0">
                <a:sym typeface="Wingdings" pitchFamily="2" charset="2"/>
              </a:rPr>
              <a:t> . </a:t>
            </a:r>
            <a:r>
              <a:rPr lang="id-ID" altLang="en-US" sz="2400" i="1" smtClean="0">
                <a:sym typeface="Wingdings" pitchFamily="2" charset="2"/>
              </a:rPr>
              <a:t>r</a:t>
            </a:r>
            <a:r>
              <a:rPr lang="id-ID" altLang="en-US" sz="2400" i="1" baseline="-25000" smtClean="0">
                <a:sym typeface="Wingdings" pitchFamily="2" charset="2"/>
              </a:rPr>
              <a:t>jk</a:t>
            </a:r>
            <a:r>
              <a:rPr lang="id-ID" altLang="en-US" sz="2400" smtClean="0">
                <a:sym typeface="Wingdings" pitchFamily="2" charset="2"/>
              </a:rPr>
              <a:t> = </a:t>
            </a:r>
            <a:r>
              <a:rPr lang="id-ID" altLang="en-US" sz="2400" i="1" smtClean="0">
                <a:sym typeface="Wingdings" pitchFamily="2" charset="2"/>
              </a:rPr>
              <a:t>r</a:t>
            </a:r>
            <a:r>
              <a:rPr lang="id-ID" altLang="en-US" sz="2400" i="1" baseline="-25000" smtClean="0">
                <a:sym typeface="Wingdings" pitchFamily="2" charset="2"/>
              </a:rPr>
              <a:t>ik</a:t>
            </a:r>
            <a:r>
              <a:rPr lang="id-ID" altLang="en-US" sz="2400" i="1" smtClean="0">
                <a:sym typeface="Wingdings" pitchFamily="2" charset="2"/>
              </a:rPr>
              <a:t>,</a:t>
            </a:r>
            <a:r>
              <a:rPr lang="id-ID" altLang="en-US" sz="2400" smtClean="0">
                <a:sym typeface="Wingdings" pitchFamily="2" charset="2"/>
              </a:rPr>
              <a:t> </a:t>
            </a: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          </a:t>
            </a:r>
            <a:r>
              <a:rPr lang="id-ID" altLang="en-US" sz="2400" smtClean="0">
                <a:sym typeface="Wingdings" pitchFamily="2" charset="2"/>
              </a:rPr>
              <a:t>misalnya terdapat matriks perbandingan</a:t>
            </a:r>
            <a:r>
              <a:rPr lang="en-US" altLang="en-US" sz="2400" smtClean="0">
                <a:sym typeface="Wingdings" pitchFamily="2" charset="2"/>
              </a:rPr>
              <a:t>: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4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            </a:t>
            </a:r>
            <a:r>
              <a:rPr lang="id-ID" altLang="en-US" sz="2000" smtClean="0">
                <a:sym typeface="Wingdings" pitchFamily="2" charset="2"/>
              </a:rPr>
              <a:t>maka dikatakan mempunyai hubungan kardinal jika</a:t>
            </a:r>
            <a:r>
              <a:rPr lang="en-US" altLang="en-US" sz="2000" smtClean="0">
                <a:sym typeface="Wingdings" pitchFamily="2" charset="2"/>
              </a:rPr>
              <a:t>,</a:t>
            </a:r>
            <a:r>
              <a:rPr lang="id-ID" altLang="en-US" sz="2000" smtClean="0">
                <a:sym typeface="Wingdings" pitchFamily="2" charset="2"/>
              </a:rPr>
              <a:t> </a:t>
            </a:r>
            <a:endParaRPr lang="en-US" altLang="en-US" sz="20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000" smtClean="0">
                <a:sym typeface="Wingdings" pitchFamily="2" charset="2"/>
              </a:rPr>
              <a:t>            </a:t>
            </a:r>
            <a:r>
              <a:rPr lang="id-ID" altLang="en-US" sz="2000" smtClean="0">
                <a:sym typeface="Wingdings" pitchFamily="2" charset="2"/>
              </a:rPr>
              <a:t>nilai b = nilai a x nilai c</a:t>
            </a:r>
            <a:r>
              <a:rPr lang="en-US" altLang="en-US" sz="2000" smtClean="0">
                <a:sym typeface="Wingdings" pitchFamily="2" charset="2"/>
              </a:rPr>
              <a:t> 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en-US" sz="2000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	</a:t>
            </a:r>
            <a:r>
              <a:rPr lang="en-US" altLang="en-US" sz="3000" smtClean="0">
                <a:sym typeface="Wingdings" pitchFamily="2" charset="2"/>
              </a:rPr>
              <a:t>	</a:t>
            </a:r>
            <a:r>
              <a:rPr lang="en-US" altLang="en-US" sz="30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3012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43019" name="Object 19"/>
          <p:cNvGraphicFramePr>
            <a:graphicFrameLocks noChangeAspect="1"/>
          </p:cNvGraphicFramePr>
          <p:nvPr/>
        </p:nvGraphicFramePr>
        <p:xfrm>
          <a:off x="3059113" y="3429000"/>
          <a:ext cx="17287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6" imgW="710891" imgH="710891" progId="">
                  <p:embed/>
                </p:oleObj>
              </mc:Choice>
              <mc:Fallback>
                <p:oleObj name="Equation" r:id="rId6" imgW="710891" imgH="710891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429000"/>
                        <a:ext cx="1728787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nimBg="1"/>
      <p:bldP spid="17408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3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Perhitungan Konsistensi</a:t>
            </a:r>
            <a:r>
              <a:rPr lang="en-US" smtClean="0"/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113338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400" smtClean="0">
                <a:sym typeface="Wingdings" pitchFamily="2" charset="2"/>
              </a:rPr>
              <a:t>	- </a:t>
            </a:r>
            <a:r>
              <a:rPr lang="id-ID" altLang="en-US" smtClean="0">
                <a:sym typeface="Wingdings" pitchFamily="2" charset="2"/>
              </a:rPr>
              <a:t>Hubungan ordinal : 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 </a:t>
            </a:r>
            <a:r>
              <a:rPr lang="id-ID" altLang="en-US" smtClean="0">
                <a:sym typeface="Wingdings" pitchFamily="2" charset="2"/>
              </a:rPr>
              <a:t>Ri &gt; Rj, Rj &gt; Rk,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</a:t>
            </a:r>
            <a:r>
              <a:rPr lang="id-ID" altLang="en-US" smtClean="0">
                <a:sym typeface="Wingdings" pitchFamily="2" charset="2"/>
              </a:rPr>
              <a:t> maka 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                     </a:t>
            </a:r>
            <a:r>
              <a:rPr lang="id-ID" altLang="en-US" smtClean="0">
                <a:sym typeface="Wingdings" pitchFamily="2" charset="2"/>
              </a:rPr>
              <a:t>Ri &gt; Rk. </a:t>
            </a:r>
            <a:endParaRPr lang="en-US" altLang="en-US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mtClean="0">
                <a:sym typeface="Wingdings" pitchFamily="2" charset="2"/>
              </a:rPr>
              <a:t>      </a:t>
            </a:r>
            <a:r>
              <a:rPr lang="id-ID" altLang="en-US" smtClean="0">
                <a:sym typeface="Wingdings" pitchFamily="2" charset="2"/>
              </a:rPr>
              <a:t>Secara umum dapat dinyatakan misalnya variabel A lebih penting dari variabel B, variabel B lebih penting dari variabel C, maka variabel A lebih penting dari variabel C.</a:t>
            </a:r>
            <a:r>
              <a:rPr lang="en-US" altLang="en-US" sz="2000" smtClean="0">
                <a:sym typeface="Wingdings" pitchFamily="2" charset="2"/>
              </a:rPr>
              <a:t>            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en-US" sz="2800" smtClean="0">
                <a:sym typeface="Wingdings" pitchFamily="2" charset="2"/>
              </a:rPr>
              <a:t>	</a:t>
            </a:r>
            <a:r>
              <a:rPr lang="en-US" altLang="en-US" sz="3000" smtClean="0">
                <a:sym typeface="Wingdings" pitchFamily="2" charset="2"/>
              </a:rPr>
              <a:t>	</a:t>
            </a:r>
            <a:r>
              <a:rPr lang="en-US" altLang="en-US" sz="30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5060" name="Picture 4" descr="3_2_12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nimBg="1"/>
      <p:bldP spid="17920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260350"/>
            <a:ext cx="7634287" cy="72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dirty="0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b="1" dirty="0" smtClean="0"/>
              <a:t>ANALYTICAL HIERARCHY PROCESS</a:t>
            </a:r>
            <a:r>
              <a:rPr lang="en-US" altLang="en-US" dirty="0" smtClean="0"/>
              <a:t> (AHP)</a:t>
            </a:r>
            <a:endParaRPr lang="en-US" altLang="en-US" sz="4000" b="1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dirty="0" smtClean="0"/>
              <a:t>	</a:t>
            </a:r>
            <a:endParaRPr lang="en-US" altLang="en-US" sz="2400" b="1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1507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556792"/>
            <a:ext cx="8820150" cy="4896396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 dirty="0">
              <a:cs typeface="Times New Roman" pitchFamily="18" charset="0"/>
              <a:sym typeface="Webdings" pitchFamily="18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i="1" dirty="0">
                <a:sym typeface="Wingdings" pitchFamily="2" charset="2"/>
              </a:rPr>
              <a:t>Analytical Hierarchy Process </a:t>
            </a:r>
            <a:r>
              <a:rPr lang="en-US" altLang="en-US" sz="2400" dirty="0">
                <a:sym typeface="Wingdings" pitchFamily="2" charset="2"/>
              </a:rPr>
              <a:t>(AHP) </a:t>
            </a:r>
            <a:r>
              <a:rPr lang="en-US" altLang="en-US" sz="2400" dirty="0" err="1">
                <a:sym typeface="Wingdings" pitchFamily="2" charset="2"/>
              </a:rPr>
              <a:t>merupakan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model </a:t>
            </a:r>
            <a:r>
              <a:rPr lang="en-US" altLang="en-US" sz="2400" dirty="0" err="1">
                <a:sym typeface="Wingdings" pitchFamily="2" charset="2"/>
              </a:rPr>
              <a:t>pendukung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keputusan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dikembangkan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oleh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pakar</a:t>
            </a:r>
            <a:r>
              <a:rPr lang="en-US" altLang="en-US" sz="2400" dirty="0" smtClean="0">
                <a:sym typeface="Wingdings" pitchFamily="2" charset="2"/>
              </a:rPr>
              <a:t> AHP Thomas </a:t>
            </a:r>
            <a:r>
              <a:rPr lang="en-US" altLang="en-US" sz="2400" dirty="0">
                <a:sym typeface="Wingdings" pitchFamily="2" charset="2"/>
              </a:rPr>
              <a:t>L. </a:t>
            </a:r>
            <a:r>
              <a:rPr lang="en-US" altLang="en-US" sz="2400" dirty="0" err="1">
                <a:sym typeface="Wingdings" pitchFamily="2" charset="2"/>
              </a:rPr>
              <a:t>Saaty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endParaRPr lang="en-US" altLang="en-US" sz="2400" dirty="0">
              <a:solidFill>
                <a:srgbClr val="010307"/>
              </a:solidFill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AHP </a:t>
            </a:r>
            <a:r>
              <a:rPr lang="en-US" altLang="en-US" sz="2400" dirty="0" err="1">
                <a:sym typeface="Wingdings" pitchFamily="2" charset="2"/>
              </a:rPr>
              <a:t>menguraikan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masalah</a:t>
            </a:r>
            <a:r>
              <a:rPr lang="en-US" altLang="en-US" sz="2400" dirty="0">
                <a:sym typeface="Wingdings" pitchFamily="2" charset="2"/>
              </a:rPr>
              <a:t> multi </a:t>
            </a:r>
            <a:r>
              <a:rPr lang="en-US" altLang="en-US" sz="2400" dirty="0" err="1">
                <a:sym typeface="Wingdings" pitchFamily="2" charset="2"/>
              </a:rPr>
              <a:t>faktor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atau</a:t>
            </a:r>
            <a:r>
              <a:rPr lang="en-US" altLang="en-US" sz="2400" dirty="0">
                <a:sym typeface="Wingdings" pitchFamily="2" charset="2"/>
              </a:rPr>
              <a:t> multi </a:t>
            </a:r>
            <a:r>
              <a:rPr lang="en-US" altLang="en-US" sz="2400" dirty="0" err="1">
                <a:sym typeface="Wingdings" pitchFamily="2" charset="2"/>
              </a:rPr>
              <a:t>kriteria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kompleks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menjadi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hirarki</a:t>
            </a:r>
            <a:r>
              <a:rPr lang="en-US" altLang="en-US" sz="2400" dirty="0">
                <a:sym typeface="Wingdings" pitchFamily="2" charset="2"/>
              </a:rPr>
              <a:t>.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 smtClean="0">
                <a:sym typeface="Wingdings" pitchFamily="2" charset="2"/>
              </a:rPr>
              <a:t>AHP </a:t>
            </a:r>
            <a:r>
              <a:rPr lang="en-US" altLang="en-US" sz="2400" dirty="0" err="1" smtClean="0">
                <a:sym typeface="Wingdings" pitchFamily="2" charset="2"/>
              </a:rPr>
              <a:t>didefinisikan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sebagai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representasi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dari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sebuah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permasalahan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kompleks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dalam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struktur</a:t>
            </a:r>
            <a:r>
              <a:rPr lang="en-US" altLang="en-US" sz="2400" dirty="0">
                <a:sym typeface="Wingdings" pitchFamily="2" charset="2"/>
              </a:rPr>
              <a:t> multi level </a:t>
            </a:r>
            <a:r>
              <a:rPr lang="en-US" altLang="en-US" sz="2400" dirty="0" err="1">
                <a:sym typeface="Wingdings" pitchFamily="2" charset="2"/>
              </a:rPr>
              <a:t>dimana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b="1" dirty="0">
                <a:sym typeface="Wingdings" pitchFamily="2" charset="2"/>
              </a:rPr>
              <a:t>level </a:t>
            </a:r>
            <a:r>
              <a:rPr lang="en-US" altLang="en-US" sz="2400" b="1" dirty="0" err="1">
                <a:sym typeface="Wingdings" pitchFamily="2" charset="2"/>
              </a:rPr>
              <a:t>pertama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adalah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tujuan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en-US" altLang="en-US" sz="2400" dirty="0" smtClean="0">
                <a:sym typeface="Wingdings" pitchFamily="2" charset="2"/>
              </a:rPr>
              <a:t>Level </a:t>
            </a:r>
            <a:r>
              <a:rPr lang="en-US" altLang="en-US" sz="2400" dirty="0" err="1" smtClean="0">
                <a:sym typeface="Wingdings" pitchFamily="2" charset="2"/>
              </a:rPr>
              <a:t>kedua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adalah</a:t>
            </a:r>
            <a:r>
              <a:rPr lang="en-US" altLang="en-US" sz="2400" dirty="0" smtClean="0">
                <a:sym typeface="Wingdings" pitchFamily="2" charset="2"/>
              </a:rPr>
              <a:t> level </a:t>
            </a:r>
            <a:r>
              <a:rPr lang="en-US" altLang="en-US" sz="2400" dirty="0" err="1">
                <a:sym typeface="Wingdings" pitchFamily="2" charset="2"/>
              </a:rPr>
              <a:t>faktor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en-US" altLang="en-US" sz="2400" dirty="0" err="1">
                <a:sym typeface="Wingdings" pitchFamily="2" charset="2"/>
              </a:rPr>
              <a:t>kriteria</a:t>
            </a:r>
            <a:r>
              <a:rPr lang="en-US" altLang="en-US" sz="2400" dirty="0">
                <a:sym typeface="Wingdings" pitchFamily="2" charset="2"/>
              </a:rPr>
              <a:t>, sub </a:t>
            </a:r>
            <a:r>
              <a:rPr lang="en-US" altLang="en-US" sz="2400" dirty="0" err="1">
                <a:sym typeface="Wingdings" pitchFamily="2" charset="2"/>
              </a:rPr>
              <a:t>kriteria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en-US" altLang="en-US" sz="2400" dirty="0" err="1">
                <a:sym typeface="Wingdings" pitchFamily="2" charset="2"/>
              </a:rPr>
              <a:t>dan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b="1" dirty="0">
                <a:sym typeface="Wingdings" pitchFamily="2" charset="2"/>
              </a:rPr>
              <a:t>level </a:t>
            </a:r>
            <a:r>
              <a:rPr lang="en-US" altLang="en-US" sz="2400" b="1" dirty="0" err="1">
                <a:sym typeface="Wingdings" pitchFamily="2" charset="2"/>
              </a:rPr>
              <a:t>terakhir</a:t>
            </a:r>
            <a:r>
              <a:rPr lang="en-US" altLang="en-US" sz="2400" b="1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dari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alternatif</a:t>
            </a:r>
            <a:r>
              <a:rPr lang="en-US" altLang="en-US" sz="2400" dirty="0">
                <a:sym typeface="Wingdings" pitchFamily="2" charset="2"/>
              </a:rPr>
              <a:t>   </a:t>
            </a:r>
            <a:endParaRPr lang="en-US" altLang="en-US" sz="2400" dirty="0" smtClean="0"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 err="1" smtClean="0">
                <a:sym typeface="Wingdings" pitchFamily="2" charset="2"/>
              </a:rPr>
              <a:t>Struktur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hierarki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digunakan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untuk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mengelompokkan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 smtClean="0">
                <a:sym typeface="Wingdings" pitchFamily="2" charset="2"/>
              </a:rPr>
              <a:t>suatu</a:t>
            </a:r>
            <a:r>
              <a:rPr lang="en-US" altLang="en-US" sz="2400" dirty="0" smtClean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masalah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kompleks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dapat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diuraikan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ke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dalam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kelompok-kelompoknya</a:t>
            </a:r>
            <a:r>
              <a:rPr lang="en-US" altLang="en-US" sz="2400" dirty="0">
                <a:sym typeface="Wingdings" pitchFamily="2" charset="2"/>
              </a:rPr>
              <a:t> yang </a:t>
            </a:r>
            <a:r>
              <a:rPr lang="en-US" altLang="en-US" sz="2400" dirty="0" err="1">
                <a:sym typeface="Wingdings" pitchFamily="2" charset="2"/>
              </a:rPr>
              <a:t>kemudian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diatur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menjadi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suatu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bentuk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hirarki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sehingga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permasalahan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akan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tampak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lebih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terstruktur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 err="1">
                <a:sym typeface="Wingdings" pitchFamily="2" charset="2"/>
              </a:rPr>
              <a:t>dan</a:t>
            </a:r>
            <a:r>
              <a:rPr lang="en-US" altLang="en-US" sz="2400" dirty="0">
                <a:sym typeface="Wingdings" pitchFamily="2" charset="2"/>
              </a:rPr>
              <a:t>  </a:t>
            </a:r>
            <a:r>
              <a:rPr lang="en-US" altLang="en-US" sz="2400" dirty="0" err="1">
                <a:sym typeface="Wingdings" pitchFamily="2" charset="2"/>
              </a:rPr>
              <a:t>sistematis</a:t>
            </a:r>
            <a:r>
              <a:rPr lang="en-US" altLang="en-US" sz="2400" dirty="0">
                <a:sym typeface="Wingdings" pitchFamily="2" charset="2"/>
              </a:rPr>
              <a:t> </a:t>
            </a: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		</a:t>
            </a:r>
            <a:r>
              <a:rPr lang="en-US" altLang="en-US" sz="3200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 descr="Newsprint"/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7056437" cy="576262"/>
          </a:xfrm>
          <a:blipFill dpi="0" rotWithShape="1">
            <a:blip r:embed="rId3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Perhitungan Konsistensi</a:t>
            </a:r>
            <a:r>
              <a:rPr lang="en-US" smtClean="0"/>
              <a:t>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113338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Konsistensi merupakan hal yang sangat penting dalam pengambilan keputusan. </a:t>
            </a:r>
            <a:endParaRPr lang="en-US" altLang="ja-JP" sz="24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Metode </a:t>
            </a:r>
            <a:r>
              <a:rPr lang="id-ID" altLang="ja-JP" sz="2400" i="1" smtClean="0">
                <a:sym typeface="Wingdings" pitchFamily="2" charset="2"/>
              </a:rPr>
              <a:t>AHP</a:t>
            </a:r>
            <a:r>
              <a:rPr lang="id-ID" altLang="ja-JP" sz="2400" smtClean="0">
                <a:sym typeface="Wingdings" pitchFamily="2" charset="2"/>
              </a:rPr>
              <a:t> mengukur konsistensi menyeluruh dari berbagai pertimbangan pengambil keputusan melalui rasio konsistensi. </a:t>
            </a:r>
            <a:endParaRPr lang="en-US" altLang="ja-JP" sz="24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Rasio konsistensi merupakan nilai yang mengukur tingkat ketidakkonsistenan (inkonsistensi) pengambil keputusan. </a:t>
            </a:r>
            <a:endParaRPr lang="en-US" altLang="ja-JP" sz="24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400" smtClean="0">
                <a:sym typeface="Wingdings" pitchFamily="2" charset="2"/>
              </a:rPr>
              <a:t>Nilai rasio konsistensi harus </a:t>
            </a:r>
            <a:r>
              <a:rPr lang="en-US" altLang="ja-JP" sz="2400" smtClean="0">
                <a:ea typeface="ＭＳ Ｐゴシック" pitchFamily="34" charset="-128"/>
                <a:sym typeface="Wingdings" pitchFamily="2" charset="2"/>
              </a:rPr>
              <a:t>lebih kecil sama dengan </a:t>
            </a:r>
            <a:r>
              <a:rPr lang="id-ID" altLang="ja-JP" sz="2400" smtClean="0">
                <a:sym typeface="Wingdings" pitchFamily="2" charset="2"/>
              </a:rPr>
              <a:t>0,1 atau kurang (</a:t>
            </a:r>
            <a:r>
              <a:rPr lang="id-ID" altLang="ja-JP" sz="2400" i="1" smtClean="0">
                <a:sym typeface="Wingdings" pitchFamily="2" charset="2"/>
              </a:rPr>
              <a:t>CR</a:t>
            </a:r>
            <a:r>
              <a:rPr lang="id-ID" altLang="ja-JP" sz="2400" smtClean="0">
                <a:sym typeface="Wingdings" pitchFamily="2" charset="2"/>
              </a:rPr>
              <a:t> </a:t>
            </a:r>
            <a:r>
              <a:rPr lang="id-ID" altLang="ja-JP" sz="2400" smtClean="0">
                <a:sym typeface="Symbol" pitchFamily="18" charset="2"/>
              </a:rPr>
              <a:t></a:t>
            </a:r>
            <a:r>
              <a:rPr lang="id-ID" altLang="ja-JP" sz="2400" smtClean="0">
                <a:sym typeface="Wingdings" pitchFamily="2" charset="2"/>
              </a:rPr>
              <a:t> 10%). Jika rasio konsistensi lebih besar dari 0,1, maka hal ini mengindikasikan bahwa pertimbangan yang diberikan mungkin agak acak dan perlu diperbaiki. </a:t>
            </a:r>
            <a:r>
              <a:rPr lang="en-US" altLang="en-US" sz="2400" smtClean="0">
                <a:sym typeface="Wingdings" pitchFamily="2" charset="2"/>
              </a:rPr>
              <a:t>		</a:t>
            </a:r>
            <a:r>
              <a:rPr lang="en-US" altLang="en-US" sz="2800" smtClean="0">
                <a:solidFill>
                  <a:srgbClr val="3333FF"/>
                </a:solidFill>
                <a:sym typeface="Wingdings" pitchFamily="2" charset="2"/>
              </a:rPr>
              <a:t>	</a:t>
            </a:r>
          </a:p>
        </p:txBody>
      </p:sp>
      <p:pic>
        <p:nvPicPr>
          <p:cNvPr id="47108" name="Picture 4" descr="3_2_12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nimBg="1"/>
      <p:bldP spid="181251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 descr="Newsprint"/>
          <p:cNvSpPr>
            <a:spLocks noGrp="1" noChangeArrowheads="1"/>
          </p:cNvSpPr>
          <p:nvPr>
            <p:ph type="title"/>
          </p:nvPr>
        </p:nvSpPr>
        <p:spPr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Pengukuran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nkonsistensi</a:t>
            </a:r>
            <a:r>
              <a:rPr lang="en-US" smtClean="0"/>
              <a:t>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02588" cy="5026025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800" smtClean="0">
                <a:sym typeface="Wingdings" pitchFamily="2" charset="2"/>
              </a:rPr>
              <a:t>Tahap mengukur inkonsistensi setiap matriks perbandingan</a:t>
            </a: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000" smtClean="0">
                <a:sym typeface="Wingdings" pitchFamily="2" charset="2"/>
              </a:rPr>
              <a:t> </a:t>
            </a: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</p:txBody>
      </p:sp>
      <p:pic>
        <p:nvPicPr>
          <p:cNvPr id="49156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9161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49162" name="Object 11"/>
          <p:cNvGraphicFramePr>
            <a:graphicFrameLocks noChangeAspect="1"/>
          </p:cNvGraphicFramePr>
          <p:nvPr/>
        </p:nvGraphicFramePr>
        <p:xfrm>
          <a:off x="1692275" y="2276475"/>
          <a:ext cx="22320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6" imgW="1002865" imgH="457002" progId="">
                  <p:embed/>
                </p:oleObj>
              </mc:Choice>
              <mc:Fallback>
                <p:oleObj name="Equation" r:id="rId6" imgW="1002865" imgH="457002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232025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3"/>
          <p:cNvGraphicFramePr>
            <a:graphicFrameLocks noChangeAspect="1"/>
          </p:cNvGraphicFramePr>
          <p:nvPr/>
        </p:nvGraphicFramePr>
        <p:xfrm>
          <a:off x="5076825" y="2276475"/>
          <a:ext cx="14398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8" imgW="583947" imgH="393529" progId="">
                  <p:embed/>
                </p:oleObj>
              </mc:Choice>
              <mc:Fallback>
                <p:oleObj name="Equation" r:id="rId8" imgW="583947" imgH="393529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76475"/>
                        <a:ext cx="14398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422" name="Group 126"/>
          <p:cNvGraphicFramePr>
            <a:graphicFrameLocks noGrp="1"/>
          </p:cNvGraphicFramePr>
          <p:nvPr>
            <p:ph sz="half" idx="2"/>
          </p:nvPr>
        </p:nvGraphicFramePr>
        <p:xfrm>
          <a:off x="1331913" y="4652963"/>
          <a:ext cx="6119812" cy="766863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810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351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m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3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4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5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6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7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8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9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10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6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RI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0.58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0.9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1.12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1.24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1.32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1.41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1.45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307"/>
                          </a:solidFill>
                          <a:effectLst/>
                          <a:latin typeface="Century Schoolbook" pitchFamily="18" charset="0"/>
                          <a:cs typeface="Times New Roman" pitchFamily="18" charset="0"/>
                        </a:rPr>
                        <a:t>1.49</a:t>
                      </a:r>
                      <a:endParaRPr kumimoji="0" lang="id-ID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307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1" marB="4570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96" name="Oval 127"/>
          <p:cNvSpPr>
            <a:spLocks noChangeArrowheads="1"/>
          </p:cNvSpPr>
          <p:nvPr/>
        </p:nvSpPr>
        <p:spPr bwMode="auto">
          <a:xfrm>
            <a:off x="5795963" y="2867025"/>
            <a:ext cx="863600" cy="433388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197" name="Line 128"/>
          <p:cNvSpPr>
            <a:spLocks noChangeShapeType="1"/>
          </p:cNvSpPr>
          <p:nvPr/>
        </p:nvSpPr>
        <p:spPr bwMode="auto">
          <a:xfrm flipH="1">
            <a:off x="4572000" y="3284538"/>
            <a:ext cx="1512888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299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 descr="Newsprint"/>
          <p:cNvSpPr>
            <a:spLocks noGrp="1" noChangeArrowheads="1"/>
          </p:cNvSpPr>
          <p:nvPr>
            <p:ph type="title"/>
          </p:nvPr>
        </p:nvSpPr>
        <p:spPr>
          <a:blipFill dpi="0" rotWithShape="1">
            <a:blip r:embed="rId4" cstate="print"/>
            <a:srcRect/>
            <a:tile tx="0" ty="0" sx="100000" sy="100000" flip="none" algn="tl"/>
          </a:blipFill>
          <a:ln>
            <a:solidFill>
              <a:schemeClr val="bg2"/>
            </a:solidFill>
          </a:ln>
        </p:spPr>
        <p:txBody>
          <a:bodyPr/>
          <a:lstStyle/>
          <a:p>
            <a:pPr defTabSz="852488" eaLnBrk="1" hangingPunct="1">
              <a:defRPr/>
            </a:pP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Pengukuran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id-ID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nkonsistensi</a:t>
            </a:r>
            <a:r>
              <a:rPr lang="en-US" smtClean="0"/>
              <a:t>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62950" cy="5026025"/>
          </a:xfrm>
          <a:solidFill>
            <a:srgbClr val="DBFF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682625" indent="-623888" defTabSz="1089025" eaLnBrk="1" hangingPunct="1">
              <a:buFont typeface="Wingdings" pitchFamily="2" charset="2"/>
              <a:buChar char="q"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800" smtClean="0">
                <a:sym typeface="Wingdings" pitchFamily="2" charset="2"/>
              </a:rPr>
              <a:t>Tahap mengukur konsistensi seluruh hierarki</a:t>
            </a: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800" i="1" smtClean="0">
                <a:ea typeface="ＭＳ Ｐゴシック" pitchFamily="34" charset="-128"/>
                <a:sym typeface="Wingdings" pitchFamily="2" charset="2"/>
              </a:rPr>
              <a:t>					</a:t>
            </a:r>
            <a:r>
              <a:rPr lang="id-ID" altLang="ja-JP" sz="2800" smtClean="0">
                <a:sym typeface="Wingdings" pitchFamily="2" charset="2"/>
              </a:rPr>
              <a:t>					  	</a:t>
            </a: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000" smtClean="0">
                <a:sym typeface="Wingdings" pitchFamily="2" charset="2"/>
              </a:rPr>
              <a:t>dimana : </a:t>
            </a:r>
            <a:r>
              <a:rPr lang="id-ID" altLang="ja-JP" sz="2000" i="1" smtClean="0">
                <a:sym typeface="Wingdings" pitchFamily="2" charset="2"/>
              </a:rPr>
              <a:t>CRH</a:t>
            </a:r>
            <a:r>
              <a:rPr lang="id-ID" altLang="ja-JP" sz="2000" smtClean="0">
                <a:sym typeface="Wingdings" pitchFamily="2" charset="2"/>
              </a:rPr>
              <a:t> = konsistensi rasio hierarki</a:t>
            </a:r>
            <a:endParaRPr lang="id-ID" altLang="ja-JP" sz="2000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000" i="1" smtClean="0">
                <a:ea typeface="ＭＳ Ｐゴシック" pitchFamily="34" charset="-128"/>
                <a:sym typeface="Wingdings" pitchFamily="2" charset="2"/>
              </a:rPr>
              <a:t>           </a:t>
            </a:r>
            <a:r>
              <a:rPr lang="id-ID" altLang="ja-JP" sz="2000" i="1" smtClean="0">
                <a:sym typeface="Wingdings" pitchFamily="2" charset="2"/>
              </a:rPr>
              <a:t>    CIH</a:t>
            </a:r>
            <a:r>
              <a:rPr lang="id-ID" altLang="ja-JP" sz="2000" smtClean="0">
                <a:sym typeface="Wingdings" pitchFamily="2" charset="2"/>
              </a:rPr>
              <a:t>  = konsistensi indeks hierarki        </a:t>
            </a:r>
            <a:endParaRPr lang="id-ID" altLang="ja-JP" sz="2000" i="1" smtClean="0"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000" i="1" smtClean="0">
                <a:ea typeface="ＭＳ Ｐゴシック" pitchFamily="34" charset="-128"/>
                <a:sym typeface="Wingdings" pitchFamily="2" charset="2"/>
              </a:rPr>
              <a:t>               </a:t>
            </a:r>
            <a:r>
              <a:rPr lang="id-ID" altLang="ja-JP" sz="2000" i="1" smtClean="0">
                <a:sym typeface="Wingdings" pitchFamily="2" charset="2"/>
              </a:rPr>
              <a:t>RIH </a:t>
            </a:r>
            <a:r>
              <a:rPr lang="id-ID" altLang="ja-JP" sz="2000" smtClean="0">
                <a:sym typeface="Wingdings" pitchFamily="2" charset="2"/>
              </a:rPr>
              <a:t> = random indeks hierarki</a:t>
            </a: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en-US" altLang="ja-JP" sz="2800" smtClean="0">
                <a:ea typeface="ＭＳ Ｐゴシック" pitchFamily="34" charset="-128"/>
                <a:sym typeface="Wingdings" pitchFamily="2" charset="2"/>
              </a:rPr>
              <a:t>      </a:t>
            </a:r>
            <a:r>
              <a:rPr lang="id-ID" altLang="ja-JP" sz="2000" i="1" smtClean="0">
                <a:solidFill>
                  <a:srgbClr val="010307"/>
                </a:solidFill>
                <a:sym typeface="Wingdings" pitchFamily="2" charset="2"/>
              </a:rPr>
              <a:t>Batasan diterima tidaknya konsistensi suatu hierarki sama halnya dengan konsistensi matriks, yaitu inkonsistensi sebesar 0,1 kebawah ialah tingkat inkonsistensi yang masih bisa diterima, nilai ini juga didapat dari penelitian berulang-ulang denga</a:t>
            </a:r>
            <a:r>
              <a:rPr lang="en-US" altLang="ja-JP" sz="2000" i="1" smtClean="0">
                <a:solidFill>
                  <a:srgbClr val="010307"/>
                </a:solidFill>
                <a:ea typeface="ＭＳ Ｐゴシック" pitchFamily="34" charset="-128"/>
                <a:sym typeface="Wingdings" pitchFamily="2" charset="2"/>
              </a:rPr>
              <a:t>n </a:t>
            </a:r>
            <a:r>
              <a:rPr lang="id-ID" altLang="ja-JP" sz="2000" i="1" smtClean="0">
                <a:solidFill>
                  <a:srgbClr val="010307"/>
                </a:solidFill>
                <a:sym typeface="Wingdings" pitchFamily="2" charset="2"/>
              </a:rPr>
              <a:t>menggunakan simulasi bilangan random</a:t>
            </a:r>
            <a:r>
              <a:rPr lang="en-US" altLang="ja-JP" sz="280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id-ID" altLang="ja-JP" sz="2800" smtClean="0">
                <a:sym typeface="Wingdings" pitchFamily="2" charset="2"/>
              </a:rPr>
              <a:t> </a:t>
            </a:r>
            <a:endParaRPr lang="en-US" altLang="ja-JP" sz="2800" smtClean="0">
              <a:ea typeface="ＭＳ Ｐゴシック" pitchFamily="34" charset="-128"/>
              <a:sym typeface="Wingdings" pitchFamily="2" charset="2"/>
            </a:endParaRPr>
          </a:p>
          <a:p>
            <a:pPr marL="682625" indent="-623888" defTabSz="1089025" eaLnBrk="1" hangingPunct="1">
              <a:buFont typeface="Wingdings" pitchFamily="2" charset="2"/>
              <a:buNone/>
              <a:tabLst>
                <a:tab pos="682625" algn="l"/>
                <a:tab pos="1089025" algn="l"/>
                <a:tab pos="1379538" algn="l"/>
                <a:tab pos="1712913" algn="l"/>
              </a:tabLst>
            </a:pPr>
            <a:r>
              <a:rPr lang="id-ID" altLang="ja-JP" sz="2000" smtClean="0">
                <a:sym typeface="Wingdings" pitchFamily="2" charset="2"/>
              </a:rPr>
              <a:t> </a:t>
            </a:r>
            <a:endParaRPr lang="en-US" altLang="ja-JP" sz="2000" smtClean="0">
              <a:ea typeface="ＭＳ Ｐゴシック" pitchFamily="34" charset="-128"/>
              <a:sym typeface="Wingdings" pitchFamily="2" charset="2"/>
            </a:endParaRPr>
          </a:p>
        </p:txBody>
      </p:sp>
      <p:pic>
        <p:nvPicPr>
          <p:cNvPr id="51204" name="Picture 4" descr="3_2_125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51212" name="Object 47"/>
          <p:cNvGraphicFramePr>
            <a:graphicFrameLocks noChangeAspect="1"/>
          </p:cNvGraphicFramePr>
          <p:nvPr/>
        </p:nvGraphicFramePr>
        <p:xfrm>
          <a:off x="3492500" y="1844675"/>
          <a:ext cx="19716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6" imgW="825500" imgH="393700" progId="">
                  <p:embed/>
                </p:oleObj>
              </mc:Choice>
              <mc:Fallback>
                <p:oleObj name="Equation" r:id="rId6" imgW="825500" imgH="393700" progId="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19716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371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dirty="0" smtClean="0">
                <a:solidFill>
                  <a:srgbClr val="010307"/>
                </a:solidFill>
                <a:latin typeface="Trebuchet MS" pitchFamily="34" charset="0"/>
              </a:rPr>
              <a:t>CONTOH –</a:t>
            </a:r>
            <a:r>
              <a:rPr lang="en-US" altLang="en-US" sz="2800" dirty="0" err="1" smtClean="0">
                <a:solidFill>
                  <a:srgbClr val="010307"/>
                </a:solidFill>
                <a:latin typeface="Trebuchet MS" pitchFamily="34" charset="0"/>
              </a:rPr>
              <a:t>latihan</a:t>
            </a:r>
            <a:r>
              <a:rPr lang="en-US" altLang="en-US" sz="2800" dirty="0" smtClean="0">
                <a:solidFill>
                  <a:srgbClr val="010307"/>
                </a:solidFill>
                <a:latin typeface="Trebuchet MS" pitchFamily="34" charset="0"/>
              </a:rPr>
              <a:t> 1 </a:t>
            </a:r>
            <a:endParaRPr lang="en-US" altLang="en-US" sz="2800" dirty="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3251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9" name="Rectangle 5" descr="Blue tissue paper"/>
          <p:cNvSpPr>
            <a:spLocks noChangeArrowheads="1"/>
          </p:cNvSpPr>
          <p:nvPr/>
        </p:nvSpPr>
        <p:spPr bwMode="auto">
          <a:xfrm>
            <a:off x="0" y="1340768"/>
            <a:ext cx="8820150" cy="504098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509588" indent="-398463" eaLnBrk="1" hangingPunct="1">
              <a:spcBef>
                <a:spcPct val="20000"/>
              </a:spcBef>
              <a:buFont typeface="Wingdings" pitchFamily="2" charset="2"/>
              <a:buNone/>
              <a:tabLst>
                <a:tab pos="509588" algn="l"/>
                <a:tab pos="914400" algn="l"/>
                <a:tab pos="1147763" algn="l"/>
              </a:tabLst>
            </a:pPr>
            <a:endParaRPr lang="en-US" altLang="en-US" sz="800" b="1" dirty="0">
              <a:solidFill>
                <a:srgbClr val="000000"/>
              </a:solidFill>
              <a:cs typeface="Times New Roman" pitchFamily="18" charset="0"/>
              <a:sym typeface="Webdings" pitchFamily="18" charset="2"/>
            </a:endParaRPr>
          </a:p>
          <a:p>
            <a:pPr marL="509588" indent="-398463" algn="just" eaLnBrk="1" hangingPunct="1">
              <a:spcBef>
                <a:spcPct val="20000"/>
              </a:spcBef>
              <a:buFont typeface="Wingdings" pitchFamily="2" charset="2"/>
              <a:buNone/>
              <a:tabLst>
                <a:tab pos="509588" algn="l"/>
                <a:tab pos="914400" algn="l"/>
                <a:tab pos="1147763" algn="l"/>
              </a:tabLst>
            </a:pPr>
            <a:r>
              <a:rPr lang="en-US" altLang="en-US" sz="3200" dirty="0">
                <a:sym typeface="Webdings" pitchFamily="18" charset="2"/>
              </a:rPr>
              <a:t>   </a:t>
            </a:r>
            <a:r>
              <a:rPr lang="en-US" altLang="en-US" sz="2400" dirty="0" err="1">
                <a:sym typeface="Webdings" pitchFamily="18" charset="2"/>
              </a:rPr>
              <a:t>Masalah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diberikan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adalah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pemilihan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untuk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tempat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tinggal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dimana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masalah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ini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disebabkan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karena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melambungnya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harga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tanah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disekitar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kota</a:t>
            </a:r>
            <a:r>
              <a:rPr lang="en-US" altLang="en-US" sz="2400" dirty="0">
                <a:sym typeface="Webdings" pitchFamily="18" charset="2"/>
              </a:rPr>
              <a:t>. </a:t>
            </a:r>
            <a:r>
              <a:rPr lang="en-US" altLang="en-US" sz="2400" dirty="0" err="1">
                <a:sym typeface="Webdings" pitchFamily="18" charset="2"/>
              </a:rPr>
              <a:t>Sehingga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pilihan-pilihan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tersisa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bagi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keluarga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baru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dengan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kemampuan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beli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terbatas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adalah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membeli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didasarkan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pada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lingkungannya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waktu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tempuh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tempat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kerja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harga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jual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serta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biaya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transpor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harus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dikeluarkan</a:t>
            </a:r>
            <a:r>
              <a:rPr lang="en-US" altLang="en-US" sz="2400" dirty="0">
                <a:sym typeface="Webdings" pitchFamily="18" charset="2"/>
              </a:rPr>
              <a:t>. </a:t>
            </a:r>
            <a:r>
              <a:rPr lang="en-US" altLang="en-US" sz="2400" dirty="0" err="1">
                <a:sym typeface="Webdings" pitchFamily="18" charset="2"/>
              </a:rPr>
              <a:t>Misalkan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tersedia</a:t>
            </a:r>
            <a:r>
              <a:rPr lang="en-US" altLang="en-US" sz="2400" dirty="0">
                <a:sym typeface="Webdings" pitchFamily="18" charset="2"/>
              </a:rPr>
              <a:t> 3 </a:t>
            </a:r>
            <a:r>
              <a:rPr lang="en-US" altLang="en-US" sz="2400" dirty="0" err="1">
                <a:sym typeface="Webdings" pitchFamily="18" charset="2"/>
              </a:rPr>
              <a:t>alternatif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pilihan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yaitu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perumahan</a:t>
            </a:r>
            <a:r>
              <a:rPr lang="en-US" altLang="en-US" sz="2400" dirty="0">
                <a:sym typeface="Webdings" pitchFamily="18" charset="2"/>
              </a:rPr>
              <a:t> A, B, </a:t>
            </a:r>
            <a:r>
              <a:rPr lang="en-US" altLang="en-US" sz="2400" dirty="0" err="1">
                <a:sym typeface="Webdings" pitchFamily="18" charset="2"/>
              </a:rPr>
              <a:t>dan</a:t>
            </a:r>
            <a:r>
              <a:rPr lang="en-US" altLang="en-US" sz="2400" dirty="0">
                <a:sym typeface="Webdings" pitchFamily="18" charset="2"/>
              </a:rPr>
              <a:t> C </a:t>
            </a:r>
            <a:r>
              <a:rPr lang="en-US" altLang="en-US" sz="2400" dirty="0" err="1">
                <a:sym typeface="Webdings" pitchFamily="18" charset="2"/>
              </a:rPr>
              <a:t>dengan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kriteria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pilihan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adalah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lingkungan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waktu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tempuh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biaya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transpor</a:t>
            </a:r>
            <a:r>
              <a:rPr lang="en-US" altLang="en-US" sz="2400" dirty="0">
                <a:sym typeface="Webdings" pitchFamily="18" charset="2"/>
              </a:rPr>
              <a:t>, </a:t>
            </a:r>
            <a:r>
              <a:rPr lang="en-US" altLang="en-US" sz="2400" dirty="0" err="1">
                <a:sym typeface="Webdings" pitchFamily="18" charset="2"/>
              </a:rPr>
              <a:t>dan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harga</a:t>
            </a:r>
            <a:r>
              <a:rPr lang="en-US" altLang="en-US" sz="2400" dirty="0">
                <a:sym typeface="Webdings" pitchFamily="18" charset="2"/>
              </a:rPr>
              <a:t>. </a:t>
            </a:r>
            <a:r>
              <a:rPr lang="en-US" altLang="en-US" sz="2400" dirty="0" err="1">
                <a:sym typeface="Webdings" pitchFamily="18" charset="2"/>
              </a:rPr>
              <a:t>Tentukan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skala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prioritas</a:t>
            </a:r>
            <a:r>
              <a:rPr lang="en-US" altLang="en-US" sz="2400" dirty="0">
                <a:sym typeface="Webdings" pitchFamily="18" charset="2"/>
              </a:rPr>
              <a:t> yang </a:t>
            </a:r>
            <a:r>
              <a:rPr lang="en-US" altLang="en-US" sz="2400" dirty="0" err="1">
                <a:sym typeface="Webdings" pitchFamily="18" charset="2"/>
              </a:rPr>
              <a:t>dapat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menjadi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dasar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dalam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pemilihan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rumah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tinggal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berdasar</a:t>
            </a:r>
            <a:r>
              <a:rPr lang="en-US" altLang="en-US" sz="2400" dirty="0">
                <a:sym typeface="Webdings" pitchFamily="18" charset="2"/>
              </a:rPr>
              <a:t> 4 </a:t>
            </a:r>
            <a:r>
              <a:rPr lang="en-US" altLang="en-US" sz="2400" dirty="0" err="1">
                <a:sym typeface="Webdings" pitchFamily="18" charset="2"/>
              </a:rPr>
              <a:t>kriteria</a:t>
            </a:r>
            <a:r>
              <a:rPr lang="en-US" altLang="en-US" sz="2400" dirty="0">
                <a:sym typeface="Webdings" pitchFamily="18" charset="2"/>
              </a:rPr>
              <a:t> </a:t>
            </a:r>
            <a:r>
              <a:rPr lang="en-US" altLang="en-US" sz="2400" dirty="0" err="1">
                <a:sym typeface="Webdings" pitchFamily="18" charset="2"/>
              </a:rPr>
              <a:t>tersebut</a:t>
            </a:r>
            <a:r>
              <a:rPr lang="en-US" altLang="en-US" sz="2400" dirty="0">
                <a:sym typeface="Webdings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9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4275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4276" name="Object 5"/>
          <p:cNvGraphicFramePr>
            <a:graphicFrameLocks noGrp="1" noChangeAspect="1"/>
          </p:cNvGraphicFramePr>
          <p:nvPr>
            <p:ph/>
          </p:nvPr>
        </p:nvGraphicFramePr>
        <p:xfrm>
          <a:off x="0" y="1557338"/>
          <a:ext cx="8748713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Bitmap Image" r:id="rId4" imgW="8659434" imgH="3866667" progId="PBrush">
                  <p:embed/>
                </p:oleObj>
              </mc:Choice>
              <mc:Fallback>
                <p:oleObj name="Bitmap Image" r:id="rId4" imgW="8659434" imgH="3866667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7338"/>
                        <a:ext cx="8748713" cy="390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5299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Content Placeholder 4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id-ID" altLang="en-US" dirty="0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" y="1866900"/>
            <a:ext cx="77533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6323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24" name="Object 6"/>
          <p:cNvGraphicFramePr>
            <a:graphicFrameLocks noGrp="1" noChangeAspect="1"/>
          </p:cNvGraphicFramePr>
          <p:nvPr>
            <p:ph/>
          </p:nvPr>
        </p:nvGraphicFramePr>
        <p:xfrm>
          <a:off x="755650" y="1341438"/>
          <a:ext cx="7416800" cy="509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Bitmap Image" r:id="rId4" imgW="6563641" imgH="4505954" progId="PBrush">
                  <p:embed/>
                </p:oleObj>
              </mc:Choice>
              <mc:Fallback>
                <p:oleObj name="Bitmap Image" r:id="rId4" imgW="6563641" imgH="4505954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416800" cy="509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7347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7348" name="Object 4"/>
          <p:cNvGraphicFramePr>
            <a:graphicFrameLocks noGrp="1" noChangeAspect="1"/>
          </p:cNvGraphicFramePr>
          <p:nvPr>
            <p:ph/>
          </p:nvPr>
        </p:nvGraphicFramePr>
        <p:xfrm>
          <a:off x="1116013" y="1341438"/>
          <a:ext cx="6840537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Bitmap Image" r:id="rId4" imgW="5047619" imgH="3467584" progId="PBrush">
                  <p:embed/>
                </p:oleObj>
              </mc:Choice>
              <mc:Fallback>
                <p:oleObj name="Bitmap Image" r:id="rId4" imgW="5047619" imgH="346758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6840537" cy="469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8371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8372" name="Object 10"/>
          <p:cNvGraphicFramePr>
            <a:graphicFrameLocks noGrp="1" noChangeAspect="1"/>
          </p:cNvGraphicFramePr>
          <p:nvPr>
            <p:ph/>
          </p:nvPr>
        </p:nvGraphicFramePr>
        <p:xfrm>
          <a:off x="1403350" y="1341438"/>
          <a:ext cx="6840538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Bitmap Image" r:id="rId4" imgW="5076190" imgH="3514286" progId="PBrush">
                  <p:embed/>
                </p:oleObj>
              </mc:Choice>
              <mc:Fallback>
                <p:oleObj name="Bitmap Image" r:id="rId4" imgW="5076190" imgH="3514286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41438"/>
                        <a:ext cx="6840538" cy="473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59395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9396" name="Object 4"/>
          <p:cNvGraphicFramePr>
            <a:graphicFrameLocks noGrp="1" noChangeAspect="1"/>
          </p:cNvGraphicFramePr>
          <p:nvPr>
            <p:ph/>
          </p:nvPr>
        </p:nvGraphicFramePr>
        <p:xfrm>
          <a:off x="1258888" y="1268413"/>
          <a:ext cx="7129462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Bitmap Image" r:id="rId4" imgW="5095238" imgH="3572374" progId="PBrush">
                  <p:embed/>
                </p:oleObj>
              </mc:Choice>
              <mc:Fallback>
                <p:oleObj name="Bitmap Image" r:id="rId4" imgW="5095238" imgH="357237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8413"/>
                        <a:ext cx="7129462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260350"/>
            <a:ext cx="7634287" cy="72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b="1" smtClean="0"/>
              <a:t>ANALYTICAL HIERARCHY PROCESS</a:t>
            </a:r>
            <a:r>
              <a:rPr lang="en-US" altLang="en-US" smtClean="0"/>
              <a:t> </a:t>
            </a:r>
            <a:endParaRPr lang="en-US" altLang="en-US" sz="4000" b="1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smtClean="0"/>
              <a:t>	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2531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2562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 dirty="0">
              <a:cs typeface="Times New Roman" pitchFamily="18" charset="0"/>
              <a:sym typeface="Webdings" pitchFamily="18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	    </a:t>
            </a:r>
            <a:r>
              <a:rPr lang="en-US" altLang="en-US" sz="2400" dirty="0" smtClean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AHP </a:t>
            </a:r>
            <a:r>
              <a:rPr lang="en-US" altLang="en-US" sz="2400" dirty="0" err="1" smtClean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merupakan</a:t>
            </a:r>
            <a:r>
              <a:rPr lang="en-US" altLang="en-US" sz="2400" dirty="0" smtClean="0">
                <a:solidFill>
                  <a:srgbClr val="000000"/>
                </a:solidFill>
                <a:latin typeface="Bookman Old Style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id-ID" altLang="en-US" sz="2400" dirty="0" smtClean="0">
                <a:solidFill>
                  <a:srgbClr val="010307"/>
                </a:solidFill>
                <a:sym typeface="Wingdings" pitchFamily="2" charset="2"/>
              </a:rPr>
              <a:t>metode </a:t>
            </a:r>
            <a:r>
              <a:rPr lang="id-ID" altLang="en-US" sz="2400" dirty="0">
                <a:solidFill>
                  <a:srgbClr val="010307"/>
                </a:solidFill>
                <a:sym typeface="Wingdings" pitchFamily="2" charset="2"/>
              </a:rPr>
              <a:t>pengukuran yang digunakan untuk menentukan skala rasio dari perbandingan pasangan yang diskrit maupun kontinu. Perbandingan ini dapat diambil dari ukuran aktual ataupun dari skala dasar yang mencerminkan </a:t>
            </a:r>
            <a:r>
              <a:rPr lang="id-ID" altLang="en-US" sz="2400" b="1" dirty="0">
                <a:solidFill>
                  <a:srgbClr val="BF2709"/>
                </a:solidFill>
                <a:sym typeface="Wingdings" pitchFamily="2" charset="2"/>
              </a:rPr>
              <a:t>kekuatan perasaan dan prefensi relatif</a:t>
            </a:r>
            <a:r>
              <a:rPr lang="id-ID" altLang="en-US" sz="2400" dirty="0">
                <a:solidFill>
                  <a:srgbClr val="010307"/>
                </a:solidFill>
                <a:sym typeface="Wingdings" pitchFamily="2" charset="2"/>
              </a:rPr>
              <a:t>.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2400" dirty="0">
              <a:solidFill>
                <a:srgbClr val="010307"/>
              </a:solidFill>
              <a:latin typeface="Bookman Old Style" pitchFamily="18" charset="0"/>
              <a:cs typeface="Times New Roman" pitchFamily="18" charset="0"/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J"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 err="1">
                <a:solidFill>
                  <a:srgbClr val="010307"/>
                </a:solidFill>
                <a:sym typeface="Wingdings" pitchFamily="2" charset="2"/>
              </a:rPr>
              <a:t>Salah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  <a:r>
              <a:rPr lang="en-US" altLang="en-US" sz="2400" dirty="0" err="1">
                <a:solidFill>
                  <a:srgbClr val="010307"/>
                </a:solidFill>
                <a:sym typeface="Wingdings" pitchFamily="2" charset="2"/>
              </a:rPr>
              <a:t>Satu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Me</a:t>
            </a:r>
            <a:r>
              <a:rPr lang="id-ID" altLang="en-US" sz="2400" dirty="0">
                <a:solidFill>
                  <a:srgbClr val="010307"/>
                </a:solidFill>
                <a:sym typeface="Wingdings" pitchFamily="2" charset="2"/>
              </a:rPr>
              <a:t>tode yang dapat digunakan untuk pengambilan keputusan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: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		- </a:t>
            </a:r>
            <a:r>
              <a:rPr lang="en-US" altLang="en-US" sz="2400" dirty="0" err="1">
                <a:sym typeface="Wingdings" pitchFamily="2" charset="2"/>
              </a:rPr>
              <a:t>dengan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  <a:r>
              <a:rPr lang="id-ID" altLang="en-US" sz="2400" dirty="0">
                <a:sym typeface="Wingdings" pitchFamily="2" charset="2"/>
              </a:rPr>
              <a:t>kriteria yang beragam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 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olidFill>
                  <a:srgbClr val="010307"/>
                </a:solidFill>
                <a:sym typeface="Wingdings" pitchFamily="2" charset="2"/>
              </a:rPr>
              <a:t>		- </a:t>
            </a:r>
            <a:r>
              <a:rPr lang="id-ID" altLang="en-US" sz="2400" dirty="0">
                <a:sym typeface="Wingdings" pitchFamily="2" charset="2"/>
              </a:rPr>
              <a:t>untuk memecahkan masalah seperti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id-ID" altLang="en-US" sz="2400" dirty="0">
                <a:sym typeface="Wingdings" pitchFamily="2" charset="2"/>
              </a:rPr>
              <a:t>memilih portfolio,</a:t>
            </a:r>
            <a:endParaRPr lang="en-US" altLang="en-US" sz="2400" dirty="0"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           </a:t>
            </a:r>
            <a:r>
              <a:rPr lang="id-ID" altLang="en-US" sz="2400" dirty="0">
                <a:sym typeface="Wingdings" pitchFamily="2" charset="2"/>
              </a:rPr>
              <a:t> analisis manfaat biaya</a:t>
            </a:r>
            <a:r>
              <a:rPr lang="en-US" altLang="en-US" sz="2400" dirty="0">
                <a:sym typeface="Wingdings" pitchFamily="2" charset="2"/>
              </a:rPr>
              <a:t>, </a:t>
            </a:r>
            <a:r>
              <a:rPr lang="id-ID" altLang="en-US" sz="2400" dirty="0">
                <a:sym typeface="Wingdings" pitchFamily="2" charset="2"/>
              </a:rPr>
              <a:t>peramalan</a:t>
            </a:r>
            <a:r>
              <a:rPr lang="en-US" altLang="en-US" sz="2400" dirty="0">
                <a:sym typeface="Wingdings" pitchFamily="2" charset="2"/>
              </a:rPr>
              <a:t> </a:t>
            </a: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		- yang </a:t>
            </a:r>
            <a:r>
              <a:rPr lang="id-ID" altLang="en-US" sz="2400" dirty="0">
                <a:sym typeface="Wingdings" pitchFamily="2" charset="2"/>
              </a:rPr>
              <a:t>mengandalkan intuisi sebagai input utamanya</a:t>
            </a:r>
            <a:endParaRPr lang="en-US" altLang="en-US" sz="2400" dirty="0">
              <a:sym typeface="Wingdings" pitchFamily="2" charset="2"/>
            </a:endParaRPr>
          </a:p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2400" dirty="0">
                <a:sym typeface="Wingdings" pitchFamily="2" charset="2"/>
              </a:rPr>
              <a:t>		</a:t>
            </a:r>
            <a:r>
              <a:rPr lang="en-US" altLang="en-US" sz="3200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Tujuan/Goal</a:t>
            </a:r>
          </a:p>
        </p:txBody>
      </p:sp>
      <p:pic>
        <p:nvPicPr>
          <p:cNvPr id="60419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420" name="Object 4"/>
          <p:cNvGraphicFramePr>
            <a:graphicFrameLocks noGrp="1" noChangeAspect="1"/>
          </p:cNvGraphicFramePr>
          <p:nvPr>
            <p:ph/>
          </p:nvPr>
        </p:nvGraphicFramePr>
        <p:xfrm>
          <a:off x="971550" y="1268413"/>
          <a:ext cx="7416800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Bitmap Image" r:id="rId4" imgW="6780952" imgH="4629796" progId="PBrush">
                  <p:embed/>
                </p:oleObj>
              </mc:Choice>
              <mc:Fallback>
                <p:oleObj name="Bitmap Image" r:id="rId4" imgW="6780952" imgH="462979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7416800" cy="506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2843213" y="2420938"/>
            <a:ext cx="431800" cy="3603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2" name="Oval 7"/>
          <p:cNvSpPr>
            <a:spLocks noChangeArrowheads="1"/>
          </p:cNvSpPr>
          <p:nvPr/>
        </p:nvSpPr>
        <p:spPr bwMode="auto">
          <a:xfrm>
            <a:off x="2771775" y="3644900"/>
            <a:ext cx="649288" cy="360363"/>
          </a:xfrm>
          <a:prstGeom prst="ellipse">
            <a:avLst/>
          </a:prstGeom>
          <a:noFill/>
          <a:ln w="38100">
            <a:solidFill>
              <a:srgbClr val="147A1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>
              <a:solidFill>
                <a:srgbClr val="147A1E"/>
              </a:solidFill>
            </a:endParaRP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2484438" y="5013325"/>
            <a:ext cx="792162" cy="287338"/>
          </a:xfrm>
          <a:prstGeom prst="rect">
            <a:avLst/>
          </a:prstGeom>
          <a:noFill/>
          <a:ln w="28575">
            <a:solidFill>
              <a:srgbClr val="BF27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1116013" y="2492375"/>
            <a:ext cx="1727200" cy="1584325"/>
          </a:xfrm>
          <a:prstGeom prst="curvedRightArrow">
            <a:avLst>
              <a:gd name="adj1" fmla="val 20000"/>
              <a:gd name="adj2" fmla="val 40000"/>
              <a:gd name="adj3" fmla="val 3633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755650" y="2852738"/>
            <a:ext cx="3587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5400"/>
              <a:t>:</a:t>
            </a:r>
          </a:p>
        </p:txBody>
      </p:sp>
      <p:sp>
        <p:nvSpPr>
          <p:cNvPr id="60426" name="Line 12"/>
          <p:cNvSpPr>
            <a:spLocks noChangeShapeType="1"/>
          </p:cNvSpPr>
          <p:nvPr/>
        </p:nvSpPr>
        <p:spPr bwMode="auto">
          <a:xfrm>
            <a:off x="611188" y="3111500"/>
            <a:ext cx="0" cy="20875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611188" y="5157788"/>
            <a:ext cx="1873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Oval 14"/>
          <p:cNvSpPr>
            <a:spLocks noChangeArrowheads="1"/>
          </p:cNvSpPr>
          <p:nvPr/>
        </p:nvSpPr>
        <p:spPr bwMode="auto">
          <a:xfrm>
            <a:off x="6877050" y="5013325"/>
            <a:ext cx="1150938" cy="360363"/>
          </a:xfrm>
          <a:prstGeom prst="ellipse">
            <a:avLst/>
          </a:prstGeom>
          <a:noFill/>
          <a:ln w="38100">
            <a:solidFill>
              <a:srgbClr val="BF2709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0429" name="Rectangle 15"/>
          <p:cNvSpPr>
            <a:spLocks noChangeArrowheads="1"/>
          </p:cNvSpPr>
          <p:nvPr/>
        </p:nvSpPr>
        <p:spPr bwMode="auto">
          <a:xfrm>
            <a:off x="4572000" y="4005263"/>
            <a:ext cx="38163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BF27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BF2709"/>
                </a:solidFill>
              </a:rPr>
              <a:t>RATA-RATA BARIS L</a:t>
            </a:r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 flipH="1" flipV="1">
            <a:off x="6659563" y="4292600"/>
            <a:ext cx="649287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341438"/>
            <a:ext cx="8640762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AutoShape 6"/>
          <p:cNvSpPr>
            <a:spLocks/>
          </p:cNvSpPr>
          <p:nvPr/>
        </p:nvSpPr>
        <p:spPr bwMode="auto">
          <a:xfrm>
            <a:off x="2771775" y="2705100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5" name="AutoShape 7"/>
          <p:cNvSpPr>
            <a:spLocks/>
          </p:cNvSpPr>
          <p:nvPr/>
        </p:nvSpPr>
        <p:spPr bwMode="auto">
          <a:xfrm>
            <a:off x="3924300" y="2708275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6" name="AutoShape 8"/>
          <p:cNvSpPr>
            <a:spLocks/>
          </p:cNvSpPr>
          <p:nvPr/>
        </p:nvSpPr>
        <p:spPr bwMode="auto">
          <a:xfrm>
            <a:off x="5076825" y="2708275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7" name="AutoShape 9"/>
          <p:cNvSpPr>
            <a:spLocks/>
          </p:cNvSpPr>
          <p:nvPr/>
        </p:nvSpPr>
        <p:spPr bwMode="auto">
          <a:xfrm>
            <a:off x="6227763" y="2708275"/>
            <a:ext cx="215900" cy="360363"/>
          </a:xfrm>
          <a:prstGeom prst="rightBrace">
            <a:avLst>
              <a:gd name="adj1" fmla="val 1390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8" name="Oval 10"/>
          <p:cNvSpPr>
            <a:spLocks noChangeArrowheads="1"/>
          </p:cNvSpPr>
          <p:nvPr/>
        </p:nvSpPr>
        <p:spPr bwMode="auto">
          <a:xfrm>
            <a:off x="7451725" y="2852738"/>
            <a:ext cx="1150938" cy="360362"/>
          </a:xfrm>
          <a:prstGeom prst="ellipse">
            <a:avLst/>
          </a:prstGeom>
          <a:noFill/>
          <a:ln w="38100">
            <a:solidFill>
              <a:srgbClr val="BF2709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4859338" y="1484313"/>
            <a:ext cx="3816350" cy="2873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BF270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BF2709"/>
                </a:solidFill>
              </a:rPr>
              <a:t>2.07741/(0.5115)</a:t>
            </a:r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 flipH="1" flipV="1">
            <a:off x="6732588" y="1773238"/>
            <a:ext cx="1081087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Tujuan/Goal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1409700"/>
            <a:ext cx="79136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Tujuan/Goal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91" name="Object 4"/>
          <p:cNvGraphicFramePr>
            <a:graphicFrameLocks noGrp="1" noChangeAspect="1"/>
          </p:cNvGraphicFramePr>
          <p:nvPr>
            <p:ph/>
          </p:nvPr>
        </p:nvGraphicFramePr>
        <p:xfrm>
          <a:off x="900113" y="1412875"/>
          <a:ext cx="7775575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Bitmap Image" r:id="rId4" imgW="5714286" imgH="3371429" progId="PBrush">
                  <p:embed/>
                </p:oleObj>
              </mc:Choice>
              <mc:Fallback>
                <p:oleObj name="Bitmap Image" r:id="rId4" imgW="5714286" imgH="337142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7775575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LINGKUNGAN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LINGKUNGAN</a:t>
            </a: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844675"/>
            <a:ext cx="86042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LINGKUNGAN</a:t>
            </a:r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950" y="1385888"/>
            <a:ext cx="79136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6563" name="Object 4"/>
          <p:cNvGraphicFramePr>
            <a:graphicFrameLocks noGrp="1" noChangeAspect="1"/>
          </p:cNvGraphicFramePr>
          <p:nvPr>
            <p:ph/>
          </p:nvPr>
        </p:nvGraphicFramePr>
        <p:xfrm>
          <a:off x="1331913" y="1268413"/>
          <a:ext cx="7416800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Bitmap Image" r:id="rId4" imgW="5563377" imgH="3438095" progId="PBrush">
                  <p:embed/>
                </p:oleObj>
              </mc:Choice>
              <mc:Fallback>
                <p:oleObj name="Bitmap Image" r:id="rId4" imgW="5563377" imgH="343809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7416800" cy="458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WAKTU TEMPUH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WAKTU TEMPUH</a:t>
            </a:r>
          </a:p>
        </p:txBody>
      </p:sp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84313"/>
            <a:ext cx="8569325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WAKTU TEMPUH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390650"/>
            <a:ext cx="785018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9635" name="Object 4"/>
          <p:cNvGraphicFramePr>
            <a:graphicFrameLocks noGrp="1" noChangeAspect="1"/>
          </p:cNvGraphicFramePr>
          <p:nvPr>
            <p:ph/>
          </p:nvPr>
        </p:nvGraphicFramePr>
        <p:xfrm>
          <a:off x="1187450" y="1341438"/>
          <a:ext cx="7561263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Bitmap Image" r:id="rId4" imgW="5723810" imgH="3390476" progId="PBrush">
                  <p:embed/>
                </p:oleObj>
              </mc:Choice>
              <mc:Fallback>
                <p:oleObj name="Bitmap Image" r:id="rId4" imgW="5723810" imgH="339047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7561263" cy="447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BIAYA TRANSPORT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188913"/>
            <a:ext cx="7634287" cy="5048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    </a:t>
            </a:r>
            <a:r>
              <a:rPr lang="en-US" altLang="en-US" b="1" smtClean="0">
                <a:solidFill>
                  <a:srgbClr val="736B31"/>
                </a:solidFill>
              </a:rPr>
              <a:t>KELEBIHAN AHP</a:t>
            </a:r>
            <a:r>
              <a:rPr lang="en-US" altLang="en-US" smtClean="0"/>
              <a:t> 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3555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6610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>
              <a:cs typeface="Times New Roman" pitchFamily="18" charset="0"/>
              <a:sym typeface="Webdings" pitchFamily="18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i="1" u="sng">
                <a:sym typeface="Wingdings" pitchFamily="2" charset="2"/>
              </a:rPr>
              <a:t>Kesatuan</a:t>
            </a:r>
            <a:r>
              <a:rPr lang="sv-SE" altLang="en-US" sz="2000" i="1">
                <a:sym typeface="Wingdings" pitchFamily="2" charset="2"/>
              </a:rPr>
              <a:t> (Unity)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membuat permasalahan yang luas dan tidak terstruktur menjadi suatu model yang fleksibel dan mudah dipahami.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20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u="sng">
                <a:sym typeface="Wingdings" pitchFamily="2" charset="2"/>
              </a:rPr>
              <a:t>Kompleksitas</a:t>
            </a:r>
            <a:r>
              <a:rPr lang="sv-SE" altLang="en-US" sz="2000">
                <a:sym typeface="Wingdings" pitchFamily="2" charset="2"/>
              </a:rPr>
              <a:t> (</a:t>
            </a:r>
            <a:r>
              <a:rPr lang="sv-SE" altLang="en-US" sz="2000" i="1">
                <a:sym typeface="Wingdings" pitchFamily="2" charset="2"/>
              </a:rPr>
              <a:t>Complexity</a:t>
            </a:r>
            <a:r>
              <a:rPr lang="sv-SE" altLang="en-US" sz="2000">
                <a:sym typeface="Wingdings" pitchFamily="2" charset="2"/>
              </a:rPr>
              <a:t>),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memecahkan permasalahan yang kompleks melalui pendekatan sistem dan pengintegrasian secara deduktif.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20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u="sng">
                <a:sym typeface="Wingdings" pitchFamily="2" charset="2"/>
              </a:rPr>
              <a:t>Saling ketergantungan</a:t>
            </a:r>
            <a:r>
              <a:rPr lang="sv-SE" altLang="en-US" sz="2000">
                <a:sym typeface="Wingdings" pitchFamily="2" charset="2"/>
              </a:rPr>
              <a:t> (</a:t>
            </a:r>
            <a:r>
              <a:rPr lang="sv-SE" altLang="en-US" sz="2000" i="1">
                <a:sym typeface="Wingdings" pitchFamily="2" charset="2"/>
              </a:rPr>
              <a:t>Inter Dependence</a:t>
            </a:r>
            <a:r>
              <a:rPr lang="sv-SE" altLang="en-US" sz="2000">
                <a:sym typeface="Wingdings" pitchFamily="2" charset="2"/>
              </a:rPr>
              <a:t>)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dapat digunakan pada elemen-elemen sistem yang saling bebas dan tidak memerlukan hubungan linier.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20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 u="sng">
                <a:sym typeface="Wingdings" pitchFamily="2" charset="2"/>
              </a:rPr>
              <a:t>Struktur Hirarki</a:t>
            </a:r>
            <a:r>
              <a:rPr lang="sv-SE" altLang="en-US" sz="2000">
                <a:sym typeface="Wingdings" pitchFamily="2" charset="2"/>
              </a:rPr>
              <a:t> (</a:t>
            </a:r>
            <a:r>
              <a:rPr lang="sv-SE" altLang="en-US" sz="2000" i="1">
                <a:sym typeface="Wingdings" pitchFamily="2" charset="2"/>
              </a:rPr>
              <a:t>Hierarchy Structuring</a:t>
            </a:r>
            <a:r>
              <a:rPr lang="sv-SE" altLang="en-US" sz="2000">
                <a:sym typeface="Wingdings" pitchFamily="2" charset="2"/>
              </a:rPr>
              <a:t>)</a:t>
            </a:r>
            <a:endParaRPr lang="en-US" altLang="en-US" sz="20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2000">
                <a:sym typeface="Wingdings" pitchFamily="2" charset="2"/>
              </a:rPr>
              <a:t>            AHP mewakili pemikiran alamiah yang cenderung mengelompokkan elemen sistem ke level-level yang berbeda dari masing-masing level berisi elemen yang serupa.</a:t>
            </a:r>
            <a:r>
              <a:rPr lang="en-US" altLang="en-US" sz="2000">
                <a:sym typeface="Wingdings" pitchFamily="2" charset="2"/>
              </a:rPr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BIAYA TRANSPORT</a:t>
            </a:r>
          </a:p>
        </p:txBody>
      </p:sp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268413"/>
            <a:ext cx="8569325" cy="33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BIAYA TRANSPORT</a:t>
            </a:r>
          </a:p>
        </p:txBody>
      </p:sp>
      <p:pic>
        <p:nvPicPr>
          <p:cNvPr id="716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00" y="1409700"/>
            <a:ext cx="787558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 descr="3_2_1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2707" name="Object 4"/>
          <p:cNvGraphicFramePr>
            <a:graphicFrameLocks noGrp="1" noChangeAspect="1"/>
          </p:cNvGraphicFramePr>
          <p:nvPr>
            <p:ph/>
          </p:nvPr>
        </p:nvGraphicFramePr>
        <p:xfrm>
          <a:off x="1476375" y="1341438"/>
          <a:ext cx="691197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Bitmap Image" r:id="rId4" imgW="5401429" imgH="3438095" progId="PBrush">
                  <p:embed/>
                </p:oleObj>
              </mc:Choice>
              <mc:Fallback>
                <p:oleObj name="Bitmap Image" r:id="rId4" imgW="5401429" imgH="343809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41438"/>
                        <a:ext cx="691197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HARGA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HARGA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557338"/>
            <a:ext cx="842486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1692275" y="188913"/>
            <a:ext cx="7127875" cy="863600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Local Priority, Lambda Maks, CI pada</a:t>
            </a:r>
          </a:p>
          <a:p>
            <a:pPr eaLnBrk="1" hangingPunct="1"/>
            <a:r>
              <a:rPr lang="en-US" altLang="en-US" sz="2800">
                <a:solidFill>
                  <a:srgbClr val="010307"/>
                </a:solidFill>
                <a:latin typeface="Trebuchet MS" pitchFamily="34" charset="0"/>
              </a:rPr>
              <a:t>HARGA</a:t>
            </a: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366838"/>
            <a:ext cx="7923212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75779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412875"/>
            <a:ext cx="8569325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692275" y="390525"/>
            <a:ext cx="7127875" cy="661988"/>
          </a:xfrm>
          <a:prstGeom prst="rect">
            <a:avLst/>
          </a:prstGeom>
          <a:solidFill>
            <a:srgbClr val="ACCFFE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en-US" sz="2800" b="1">
                <a:solidFill>
                  <a:srgbClr val="2885A3"/>
                </a:solidFill>
                <a:latin typeface="Trebuchet MS" pitchFamily="34" charset="0"/>
              </a:rPr>
              <a:t>Penyelesaian - lanjutan</a:t>
            </a:r>
            <a:endParaRPr lang="en-US" altLang="en-US" sz="2800">
              <a:solidFill>
                <a:srgbClr val="010307"/>
              </a:solidFill>
              <a:latin typeface="Trebuchet MS" pitchFamily="34" charset="0"/>
            </a:endParaRPr>
          </a:p>
        </p:txBody>
      </p:sp>
      <p:pic>
        <p:nvPicPr>
          <p:cNvPr id="76803" name="Picture 3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25412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685800" y="13716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sz="3200" i="1"/>
              <a:t>Langkah 7</a:t>
            </a:r>
            <a:r>
              <a:rPr lang="en-US" altLang="en-US" sz="3200"/>
              <a:t> : Kesimpulan</a:t>
            </a:r>
            <a:endParaRPr lang="sv-SE" altLang="en-US" sz="3200"/>
          </a:p>
          <a:p>
            <a:pPr marL="1035050" lvl="1" indent="-285750" eaLnBrk="1" hangingPunct="1">
              <a:spcBef>
                <a:spcPct val="20000"/>
              </a:spcBef>
              <a:buSzPct val="50000"/>
              <a:buFont typeface="Wingdings 2" pitchFamily="18" charset="2"/>
              <a:buChar char=""/>
            </a:pPr>
            <a:r>
              <a:rPr lang="sv-SE" altLang="en-US" sz="2800"/>
              <a:t>Lingkungan merupakan kriteria terpenting, karena prioritasnya tertinggi yaitu </a:t>
            </a:r>
            <a:r>
              <a:rPr lang="sv-SE" altLang="en-US" sz="2800" i="1"/>
              <a:t>0,5115</a:t>
            </a:r>
            <a:r>
              <a:rPr lang="sv-SE" altLang="en-US" sz="2800"/>
              <a:t>. </a:t>
            </a:r>
            <a:r>
              <a:rPr lang="en-US" altLang="en-US" sz="2800"/>
              <a:t>Diikuti biaya transpor (</a:t>
            </a:r>
            <a:r>
              <a:rPr lang="en-US" altLang="en-US" sz="2800" i="1"/>
              <a:t>0,2433</a:t>
            </a:r>
            <a:r>
              <a:rPr lang="en-US" altLang="en-US" sz="2800"/>
              <a:t>), harga (</a:t>
            </a:r>
            <a:r>
              <a:rPr lang="en-US" altLang="en-US" sz="2800" i="1"/>
              <a:t>0,1466</a:t>
            </a:r>
            <a:r>
              <a:rPr lang="en-US" altLang="en-US" sz="2800"/>
              <a:t>), dan terakhir waktu tempuh (</a:t>
            </a:r>
            <a:r>
              <a:rPr lang="en-US" altLang="en-US" sz="2800" i="1"/>
              <a:t>0,0986)</a:t>
            </a:r>
            <a:endParaRPr lang="en-US" altLang="en-US" sz="2800"/>
          </a:p>
          <a:p>
            <a:pPr marL="1035050" lvl="1" indent="-285750" eaLnBrk="1" hangingPunct="1">
              <a:spcBef>
                <a:spcPct val="20000"/>
              </a:spcBef>
              <a:buSzPct val="50000"/>
              <a:buFont typeface="Wingdings 2" pitchFamily="18" charset="2"/>
              <a:buChar char=""/>
            </a:pPr>
            <a:r>
              <a:rPr lang="en-US" altLang="en-US" sz="2800"/>
              <a:t>Berdasarkan ke-4 kriteria secara bersama, pilihan yang paling diinginkan adalah perumahan B (0,3799), diikuti perumahan A (0,3415) dan C (0,2786).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497887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b="1" smtClean="0"/>
              <a:t>            Prosedur Analisis Hirarki Proses </a:t>
            </a:r>
          </a:p>
          <a:p>
            <a:pPr marL="228600" indent="-228600" eaLnBrk="1" hangingPunct="1"/>
            <a:endParaRPr lang="en-US" altLang="en-US" sz="1200" b="1" smtClean="0"/>
          </a:p>
          <a:p>
            <a:pPr marL="228600" indent="-228600" eaLnBrk="1" hangingPunct="1"/>
            <a:r>
              <a:rPr lang="en-US" altLang="en-US" sz="1200" b="1" smtClean="0"/>
              <a:t>Misal matriks pendapat masuk kolom (C1, C2, C3, C4, C5, C6)</a:t>
            </a:r>
          </a:p>
          <a:p>
            <a:pPr marL="228600" indent="-228600" eaLnBrk="1" hangingPunct="1"/>
            <a:r>
              <a:rPr lang="en-US" altLang="en-US" sz="1200" b="1" smtClean="0"/>
              <a:t>Tentukan Bobot Normal</a:t>
            </a:r>
          </a:p>
          <a:p>
            <a:pPr marL="228600" indent="-228600" eaLnBrk="1" hangingPunct="1"/>
            <a:r>
              <a:rPr lang="en-US" altLang="en-US" sz="1200" b="1" smtClean="0"/>
              <a:t>Bentuk matriks pendapat (Copy C1-C6 M1)</a:t>
            </a:r>
            <a:endParaRPr lang="fr-FR" altLang="en-US" sz="1200" b="1" smtClean="0"/>
          </a:p>
          <a:p>
            <a:pPr marL="228600" indent="-228600" eaLnBrk="1" hangingPunct="1"/>
            <a:r>
              <a:rPr lang="fr-FR" altLang="en-US" sz="1200" b="1" smtClean="0"/>
              <a:t>Transpose matriks pendapat (Trans M1 M2)</a:t>
            </a:r>
            <a:endParaRPr lang="sv-SE" altLang="en-US" sz="1200" b="1" smtClean="0"/>
          </a:p>
          <a:p>
            <a:pPr marL="228600" indent="-228600" eaLnBrk="1" hangingPunct="1"/>
            <a:r>
              <a:rPr lang="sv-SE" altLang="en-US" sz="1200" b="1" smtClean="0"/>
              <a:t>Jadikan kedalam kolom (Copy M2 C7-C12)</a:t>
            </a:r>
          </a:p>
          <a:p>
            <a:pPr marL="228600" indent="-228600" eaLnBrk="1" hangingPunct="1"/>
            <a:r>
              <a:rPr lang="sv-SE" altLang="en-US" sz="1200" b="1" smtClean="0"/>
              <a:t>Hitung jumlah pada matriks pendapat (Rsum C7-C12 C13)</a:t>
            </a:r>
            <a:endParaRPr lang="en-US" altLang="en-US" sz="1200" b="1" smtClean="0"/>
          </a:p>
          <a:p>
            <a:pPr marL="228600" indent="-228600" eaLnBrk="1" hangingPunct="1"/>
            <a:r>
              <a:rPr lang="en-US" altLang="en-US" sz="1200" b="1" smtClean="0"/>
              <a:t>Hitung Bobot Normal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C14=C1/C13(1) atau Let C14=c1/sum(c1)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C15=C2/C13(2) atau Let c15=c2/sum(c2)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. . .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C19=c6/C13(6) atau Let C19=c6/sum(c6)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Rsum C14 – C19 C20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C21=C20/Sum(C20)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Print C21 (Nilai Bobot Normal)</a:t>
            </a:r>
          </a:p>
          <a:p>
            <a:pPr marL="228600" indent="-228600" eaLnBrk="1" hangingPunct="1"/>
            <a:r>
              <a:rPr lang="en-US" altLang="en-US" sz="1200" b="1" smtClean="0"/>
              <a:t>Tentukan Eigen Vektor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C22=C7*C20</a:t>
            </a:r>
            <a:endParaRPr lang="de-DE" altLang="en-US" sz="1200" b="1" smtClean="0"/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de-DE" altLang="en-US" sz="1200" b="1" smtClean="0"/>
              <a:t>		Print C22 (Nilai Eigen Vektor)</a:t>
            </a:r>
            <a:endParaRPr lang="en-US" altLang="en-US" sz="1200" b="1" smtClean="0"/>
          </a:p>
          <a:p>
            <a:pPr marL="228600" indent="-228600" eaLnBrk="1" hangingPunct="1"/>
            <a:r>
              <a:rPr lang="en-US" altLang="en-US" sz="1200" b="1" smtClean="0"/>
              <a:t>Tentukan Indeks Konsistensi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k1=sum(C22)-6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k2=k1/5 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Print k2 (Indeks Konsistensi)</a:t>
            </a:r>
          </a:p>
          <a:p>
            <a:pPr marL="228600" indent="-228600" eaLnBrk="1" hangingPunct="1"/>
            <a:r>
              <a:rPr lang="en-US" altLang="en-US" sz="1200" b="1" smtClean="0"/>
              <a:t>Tentukan Ratio Konsistensi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Let k3=k2/(1.24*6)</a:t>
            </a:r>
          </a:p>
          <a:p>
            <a:pPr marL="228600" indent="-228600" eaLnBrk="1" hangingPunct="1">
              <a:buFont typeface="Wingdings" pitchFamily="2" charset="2"/>
              <a:buNone/>
            </a:pPr>
            <a:r>
              <a:rPr lang="en-US" altLang="en-US" sz="1200" b="1" smtClean="0"/>
              <a:t>		Print k3 (Ratio Konsistensi)</a:t>
            </a:r>
          </a:p>
        </p:txBody>
      </p:sp>
      <p:pic>
        <p:nvPicPr>
          <p:cNvPr id="77827" name="Picture 6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081088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158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2000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158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2000"/>
                                        <p:tgtEl>
                                          <p:spTgt spid="1587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2" dur="2000"/>
                                        <p:tgtEl>
                                          <p:spTgt spid="1587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2000"/>
                                        <p:tgtEl>
                                          <p:spTgt spid="1587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2000"/>
                                        <p:tgtEl>
                                          <p:spTgt spid="1587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587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2" dur="2000"/>
                                        <p:tgtEl>
                                          <p:spTgt spid="1587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7" dur="2000"/>
                                        <p:tgtEl>
                                          <p:spTgt spid="1587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497887" cy="50292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MINCE , </a:t>
            </a:r>
            <a:r>
              <a:rPr lang="en-US" sz="1800" dirty="0" err="1" smtClean="0"/>
              <a:t>seorang</a:t>
            </a:r>
            <a:r>
              <a:rPr lang="en-US" sz="1800" dirty="0" smtClean="0"/>
              <a:t> </a:t>
            </a:r>
            <a:r>
              <a:rPr lang="en-US" sz="1800" dirty="0" err="1" smtClean="0"/>
              <a:t>mahasiswi</a:t>
            </a:r>
            <a:r>
              <a:rPr lang="en-US" sz="1800" dirty="0" smtClean="0"/>
              <a:t>,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mempertimbangkan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calon</a:t>
            </a:r>
            <a:r>
              <a:rPr lang="en-US" sz="1800" dirty="0" smtClean="0"/>
              <a:t>  </a:t>
            </a:r>
            <a:r>
              <a:rPr lang="en-US" sz="1800" dirty="0" err="1" smtClean="0"/>
              <a:t>pacar</a:t>
            </a:r>
            <a:r>
              <a:rPr lang="en-US" sz="1800" dirty="0" smtClean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dirinya</a:t>
            </a:r>
            <a:r>
              <a:rPr lang="en-US" sz="1800" dirty="0" smtClean="0"/>
              <a:t>. </a:t>
            </a:r>
            <a:r>
              <a:rPr lang="en-US" sz="1800" dirty="0" err="1" smtClean="0"/>
              <a:t>Ada</a:t>
            </a:r>
            <a:r>
              <a:rPr lang="en-US" sz="1800" dirty="0" smtClean="0"/>
              <a:t> 3 </a:t>
            </a:r>
            <a:r>
              <a:rPr lang="en-US" sz="1800" dirty="0" err="1" smtClean="0"/>
              <a:t>pria</a:t>
            </a:r>
            <a:r>
              <a:rPr lang="en-US" sz="1800" dirty="0" smtClean="0"/>
              <a:t> yang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pilihannya</a:t>
            </a:r>
            <a:r>
              <a:rPr lang="en-US" sz="1800" dirty="0" smtClean="0"/>
              <a:t>,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 (A), Budi (B),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(C).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memilih</a:t>
            </a:r>
            <a:r>
              <a:rPr lang="en-US" sz="1800" dirty="0" smtClean="0"/>
              <a:t> mince </a:t>
            </a:r>
            <a:r>
              <a:rPr lang="en-US" sz="1800" dirty="0" err="1" smtClean="0"/>
              <a:t>mempertimbangkan</a:t>
            </a:r>
            <a:r>
              <a:rPr lang="en-US" sz="1800" dirty="0" smtClean="0"/>
              <a:t> 3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kepandaian</a:t>
            </a:r>
            <a:r>
              <a:rPr lang="en-US" sz="1800" dirty="0" smtClean="0"/>
              <a:t> (P), </a:t>
            </a:r>
            <a:r>
              <a:rPr lang="en-US" sz="1800" dirty="0" err="1" smtClean="0"/>
              <a:t>ketampanan</a:t>
            </a:r>
            <a:r>
              <a:rPr lang="en-US" sz="1800" dirty="0" smtClean="0"/>
              <a:t> (T),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kekayaan</a:t>
            </a:r>
            <a:r>
              <a:rPr lang="en-US" sz="1800" dirty="0" smtClean="0"/>
              <a:t> (K).</a:t>
            </a:r>
            <a:endParaRPr lang="en-GB" sz="1800" dirty="0" smtClean="0"/>
          </a:p>
          <a:p>
            <a:pPr>
              <a:defRPr/>
            </a:pPr>
            <a:r>
              <a:rPr lang="en-US" sz="1800" dirty="0" smtClean="0"/>
              <a:t>mince </a:t>
            </a:r>
            <a:r>
              <a:rPr lang="en-US" sz="1800" dirty="0" err="1" smtClean="0"/>
              <a:t>beranggapan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kepandaian</a:t>
            </a:r>
            <a:r>
              <a:rPr lang="en-US" sz="1800" dirty="0" smtClean="0"/>
              <a:t>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penting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ketampanan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4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penting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kekayaan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Menurut</a:t>
            </a:r>
            <a:r>
              <a:rPr lang="en-US" sz="1800" dirty="0" smtClean="0"/>
              <a:t> </a:t>
            </a:r>
            <a:r>
              <a:rPr lang="en-US" sz="1800" dirty="0" err="1" smtClean="0"/>
              <a:t>kriteria</a:t>
            </a:r>
            <a:r>
              <a:rPr lang="en-US" sz="1800" dirty="0" smtClean="0"/>
              <a:t> </a:t>
            </a:r>
            <a:r>
              <a:rPr lang="en-US" sz="1800" dirty="0" err="1" smtClean="0"/>
              <a:t>kepandaian</a:t>
            </a:r>
            <a:r>
              <a:rPr lang="en-US" sz="1800" dirty="0" smtClean="0"/>
              <a:t>, mince </a:t>
            </a:r>
            <a:r>
              <a:rPr lang="en-US" sz="1800" dirty="0" err="1" smtClean="0"/>
              <a:t>beranggapan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4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Budi, </a:t>
            </a: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ketampanan</a:t>
            </a:r>
            <a:r>
              <a:rPr lang="en-US" sz="1800" dirty="0" smtClean="0"/>
              <a:t>, mince </a:t>
            </a:r>
            <a:r>
              <a:rPr lang="en-US" sz="1800" dirty="0" err="1" smtClean="0"/>
              <a:t>beranggapan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Budi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2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kekayaan</a:t>
            </a:r>
            <a:r>
              <a:rPr lang="en-US" sz="1800" dirty="0" smtClean="0"/>
              <a:t>, mince </a:t>
            </a:r>
            <a:r>
              <a:rPr lang="en-US" sz="1800" dirty="0" err="1" smtClean="0"/>
              <a:t>menganggap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Adi</a:t>
            </a:r>
            <a:r>
              <a:rPr lang="en-US" sz="1800" dirty="0" smtClean="0"/>
              <a:t> 2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Coki</a:t>
            </a:r>
            <a:r>
              <a:rPr lang="en-US" sz="1800" dirty="0" smtClean="0"/>
              <a:t> 3 kali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disukai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</a:t>
            </a:r>
            <a:r>
              <a:rPr lang="en-US" sz="1800" dirty="0" smtClean="0"/>
              <a:t> Budi.</a:t>
            </a:r>
            <a:endParaRPr lang="en-GB" sz="1800" dirty="0" smtClean="0"/>
          </a:p>
          <a:p>
            <a:pPr>
              <a:defRPr/>
            </a:pPr>
            <a:r>
              <a:rPr lang="en-US" sz="1800" dirty="0" err="1" smtClean="0"/>
              <a:t>Dengan</a:t>
            </a:r>
            <a:r>
              <a:rPr lang="en-US" sz="1800" dirty="0" smtClean="0"/>
              <a:t> AHP, </a:t>
            </a:r>
            <a:r>
              <a:rPr lang="en-US" sz="1800" dirty="0" err="1" smtClean="0"/>
              <a:t>berilah</a:t>
            </a:r>
            <a:r>
              <a:rPr lang="en-US" sz="1800" dirty="0" smtClean="0"/>
              <a:t> </a:t>
            </a:r>
            <a:r>
              <a:rPr lang="en-US" sz="1800" dirty="0" err="1" smtClean="0"/>
              <a:t>rekomendasi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mince </a:t>
            </a:r>
            <a:r>
              <a:rPr lang="en-US" sz="1800" dirty="0" err="1" smtClean="0"/>
              <a:t>manakah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diprioritaskan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dijadikan</a:t>
            </a:r>
            <a:r>
              <a:rPr lang="en-US" sz="1800" dirty="0" smtClean="0"/>
              <a:t> </a:t>
            </a:r>
            <a:r>
              <a:rPr lang="en-US" sz="1800" dirty="0" err="1" smtClean="0"/>
              <a:t>calon</a:t>
            </a:r>
            <a:r>
              <a:rPr lang="en-US" sz="1800" dirty="0" smtClean="0"/>
              <a:t>  </a:t>
            </a:r>
            <a:r>
              <a:rPr lang="en-US" sz="1800" dirty="0" err="1" smtClean="0"/>
              <a:t>pacar</a:t>
            </a:r>
            <a:r>
              <a:rPr lang="en-US" sz="1800" dirty="0" smtClean="0"/>
              <a:t>? </a:t>
            </a:r>
            <a:r>
              <a:rPr lang="en-US" sz="1800" dirty="0" err="1" smtClean="0"/>
              <a:t>Bagaimanakah</a:t>
            </a:r>
            <a:r>
              <a:rPr lang="en-US" sz="1800" dirty="0" smtClean="0"/>
              <a:t> </a:t>
            </a:r>
            <a:r>
              <a:rPr lang="en-US" sz="1800" dirty="0" err="1" smtClean="0"/>
              <a:t>perbandingan</a:t>
            </a:r>
            <a:r>
              <a:rPr lang="en-US" sz="1800" dirty="0" smtClean="0"/>
              <a:t> </a:t>
            </a:r>
            <a:r>
              <a:rPr lang="en-US" sz="1800" dirty="0" err="1" smtClean="0"/>
              <a:t>prioritas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</a:t>
            </a:r>
            <a:r>
              <a:rPr lang="en-US" sz="1800" dirty="0" err="1" smtClean="0"/>
              <a:t>pria</a:t>
            </a:r>
            <a:r>
              <a:rPr lang="en-US" sz="1800" dirty="0" smtClean="0"/>
              <a:t> </a:t>
            </a:r>
            <a:r>
              <a:rPr lang="en-US" sz="1800" dirty="0" err="1" smtClean="0"/>
              <a:t>pilihan</a:t>
            </a:r>
            <a:r>
              <a:rPr lang="en-US" sz="1800" dirty="0" smtClean="0"/>
              <a:t>?</a:t>
            </a:r>
            <a:endParaRPr lang="en-GB" sz="1800" dirty="0" smtClean="0"/>
          </a:p>
          <a:p>
            <a:pPr marL="228600" indent="-228600" eaLnBrk="1" hangingPunct="1">
              <a:buFont typeface="Wingdings" pitchFamily="2" charset="2"/>
              <a:buNone/>
              <a:defRPr/>
            </a:pPr>
            <a:endParaRPr lang="en-US" sz="1200" b="1" dirty="0" smtClean="0"/>
          </a:p>
        </p:txBody>
      </p:sp>
      <p:pic>
        <p:nvPicPr>
          <p:cNvPr id="78851" name="Picture 6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081088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1857375" y="500063"/>
            <a:ext cx="7000875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altLang="en-US" sz="2800">
                <a:solidFill>
                  <a:schemeClr val="bg1"/>
                </a:solidFill>
              </a:rPr>
              <a:t>KASUS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43000"/>
            <a:ext cx="8497888" cy="5029200"/>
          </a:xfrm>
        </p:spPr>
        <p:txBody>
          <a:bodyPr/>
          <a:lstStyle/>
          <a:p>
            <a:r>
              <a:rPr lang="en-US" altLang="en-US" sz="1500" smtClean="0"/>
              <a:t>Amir, seorang mahasiswa, sedang mempertimbangkan untuk menentukan topik penelitian bagi Tugas Akhirnya. Ada 3 topik penelitian yang menjadi pilihannya, yaitu Sistem Informasi Akuntansi (A), Sistem Informasi Manufaktur (M), dan Sistem Informasi Sumber Daya Manusia (S).</a:t>
            </a:r>
            <a:endParaRPr lang="en-GB" altLang="en-US" sz="1500" smtClean="0"/>
          </a:p>
          <a:p>
            <a:r>
              <a:rPr lang="en-US" altLang="en-US" sz="1500" smtClean="0"/>
              <a:t>Dalam memilih topik penelitian, Amir mempertimbangkan 3 hal yaitu ketersediaan bahan pustaka (P), dosen pembimbing sesuai kompetensi (D), dan perusahaan tempat penelitian (T).</a:t>
            </a:r>
            <a:endParaRPr lang="en-GB" altLang="en-US" sz="1500" smtClean="0"/>
          </a:p>
          <a:p>
            <a:r>
              <a:rPr lang="en-US" altLang="en-US" sz="1500" smtClean="0"/>
              <a:t>Amir beranggapan bahwa ketersediaan bahan pustaka 5 kali lebih penting dari ketersediaan dosen pembimbing dan 2 kali lebih penting dari ketersediaan perusahaan tempat penelitian.</a:t>
            </a:r>
            <a:endParaRPr lang="en-GB" altLang="en-US" sz="1500" smtClean="0"/>
          </a:p>
          <a:p>
            <a:r>
              <a:rPr lang="en-US" altLang="en-US" sz="1500" smtClean="0"/>
              <a:t>Menurut kriteria ketersediaan bahan pustaka, Amir beranggapan bahwa Sistem Informasi SDM 4 kali lebih disukai dibanding Sistem Informasi Manufaktur, sedangkan Sistem Informasi Akuntansi 3 kali lebih disukai dibanding Sistem Informasi Manufaktur.</a:t>
            </a:r>
            <a:endParaRPr lang="en-GB" altLang="en-US" sz="1500" smtClean="0"/>
          </a:p>
          <a:p>
            <a:r>
              <a:rPr lang="en-US" altLang="en-US" sz="1500" smtClean="0"/>
              <a:t>Untuk kriteria ketersediaan dosen pembimbing, Amir beranggapan bahwa Sistem Informasi Manufaktur 2 kali lebih disukai dibanding Sistem Informasi Akuntansi, dan Sistem Informasi SDM 3 kali lebih disukai dibanding Sistem Informasi Akuntansi.</a:t>
            </a:r>
            <a:endParaRPr lang="en-GB" altLang="en-US" sz="1500" smtClean="0"/>
          </a:p>
          <a:p>
            <a:r>
              <a:rPr lang="en-US" altLang="en-US" sz="1500" smtClean="0"/>
              <a:t>Sedangkan untuk kriteria ketersediaan perusahaan tempat penelitian, Amir menganggap bahwa Sistem Informasi Akuntansi 2 kali lebih disukai dibanding Sistem Informasi Manufaktur, dan Sistem Informasi SDM 3 kali lebih disukai dibanding Sistem Informasi Manufaktur.</a:t>
            </a:r>
            <a:endParaRPr lang="en-GB" altLang="en-US" sz="1500" smtClean="0"/>
          </a:p>
          <a:p>
            <a:r>
              <a:rPr lang="en-US" altLang="en-US" sz="1500" smtClean="0"/>
              <a:t>Dengan AHP, berilah rekomendasi pada Amir manakah yang dapat diprioritaskan untuk dapat dijadikan topik Tugas Akhirnya? Bagaimanakah perbandingan prioritas untuk masing-masing pilihan?</a:t>
            </a:r>
            <a:endParaRPr lang="en-GB" altLang="en-US" sz="1500" smtClean="0"/>
          </a:p>
          <a:p>
            <a:r>
              <a:rPr lang="en-US" altLang="en-US" sz="1500" smtClean="0"/>
              <a:t>Catatan : diasumsikan bahwa setiap matrik yang ada telah konsisten.</a:t>
            </a:r>
            <a:endParaRPr lang="en-US" altLang="en-US" sz="1500" b="1" smtClean="0"/>
          </a:p>
        </p:txBody>
      </p:sp>
      <p:pic>
        <p:nvPicPr>
          <p:cNvPr id="80899" name="Picture 6" descr="3_2_1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1081088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857375" y="500063"/>
            <a:ext cx="7000875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altLang="en-US" sz="2800">
                <a:solidFill>
                  <a:schemeClr val="bg1"/>
                </a:solidFill>
              </a:rPr>
              <a:t>KASUS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188913"/>
            <a:ext cx="7634287" cy="5048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    </a:t>
            </a:r>
            <a:r>
              <a:rPr lang="en-US" altLang="en-US" b="1" smtClean="0">
                <a:solidFill>
                  <a:srgbClr val="736B31"/>
                </a:solidFill>
              </a:rPr>
              <a:t>KELEBIHAN AHP</a:t>
            </a:r>
            <a:r>
              <a:rPr lang="en-US" altLang="en-US" smtClean="0"/>
              <a:t> 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4579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6610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>
              <a:cs typeface="Times New Roman" pitchFamily="18" charset="0"/>
              <a:sym typeface="Webdings" pitchFamily="18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u="sng">
                <a:sym typeface="Wingdings" pitchFamily="2" charset="2"/>
              </a:rPr>
              <a:t>Pengukuran</a:t>
            </a:r>
            <a:r>
              <a:rPr lang="sv-SE" altLang="en-US" sz="1600">
                <a:sym typeface="Wingdings" pitchFamily="2" charset="2"/>
              </a:rPr>
              <a:t> (</a:t>
            </a:r>
            <a:r>
              <a:rPr lang="sv-SE" altLang="en-US" sz="1600" i="1">
                <a:sym typeface="Wingdings" pitchFamily="2" charset="2"/>
              </a:rPr>
              <a:t>Measurement</a:t>
            </a:r>
            <a:r>
              <a:rPr lang="sv-SE" altLang="en-US" sz="1600">
                <a:sym typeface="Wingdings" pitchFamily="2" charset="2"/>
              </a:rPr>
              <a:t>)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menyediakan skala pengukuran dan metode untuk mendapatkan prioritas</a:t>
            </a:r>
            <a:r>
              <a:rPr lang="en-US" altLang="en-US" sz="1600">
                <a:sym typeface="Wingdings" pitchFamily="2" charset="2"/>
              </a:rPr>
              <a:t>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16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u="sng">
                <a:sym typeface="Wingdings" pitchFamily="2" charset="2"/>
              </a:rPr>
              <a:t>Konsistensi </a:t>
            </a:r>
            <a:r>
              <a:rPr lang="sv-SE" altLang="en-US" sz="1600">
                <a:sym typeface="Wingdings" pitchFamily="2" charset="2"/>
              </a:rPr>
              <a:t>(</a:t>
            </a:r>
            <a:r>
              <a:rPr lang="sv-SE" altLang="en-US" sz="1600" i="1">
                <a:sym typeface="Wingdings" pitchFamily="2" charset="2"/>
              </a:rPr>
              <a:t>Consistency</a:t>
            </a:r>
            <a:r>
              <a:rPr lang="sv-SE" altLang="en-US" sz="1600">
                <a:sym typeface="Wingdings" pitchFamily="2" charset="2"/>
              </a:rPr>
              <a:t>)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mempertimbangkan konsistensi logis dalam penilaian yang  digunakan untuk menentukan prioritas.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en-US" altLang="en-US" sz="1600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u="sng">
                <a:sym typeface="Wingdings" pitchFamily="2" charset="2"/>
              </a:rPr>
              <a:t>Sintesis </a:t>
            </a:r>
            <a:r>
              <a:rPr lang="sv-SE" altLang="en-US" sz="1600">
                <a:sym typeface="Wingdings" pitchFamily="2" charset="2"/>
              </a:rPr>
              <a:t>(</a:t>
            </a:r>
            <a:r>
              <a:rPr lang="sv-SE" altLang="en-US" sz="1600" u="sng">
                <a:sym typeface="Wingdings" pitchFamily="2" charset="2"/>
              </a:rPr>
              <a:t>Synthesis</a:t>
            </a:r>
            <a:r>
              <a:rPr lang="sv-SE" altLang="en-US" sz="1600">
                <a:sym typeface="Wingdings" pitchFamily="2" charset="2"/>
              </a:rPr>
              <a:t>)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mengarah pada perkiraan keseluruhan mengenai seberapa diinginkannya masing-masing alternatif.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sv-SE" altLang="en-US" sz="1600" i="1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 i="1" u="sng">
                <a:sym typeface="Wingdings" pitchFamily="2" charset="2"/>
              </a:rPr>
              <a:t>Trade Off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1600">
                <a:sym typeface="Wingdings" pitchFamily="2" charset="2"/>
              </a:rPr>
              <a:t>	       AHP mempertimbangkan prioritas relatif faktor-faktor pada sistem sehingga orang mampu memilih altenatif terbaik berdasarkan tujuan mereka.</a:t>
            </a:r>
            <a:endParaRPr lang="en-US" altLang="en-US" sz="1600">
              <a:sym typeface="Wingdings" pitchFamily="2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en-US" altLang="en-US" sz="16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 u="sng">
                <a:sym typeface="Wingdings" pitchFamily="2" charset="2"/>
              </a:rPr>
              <a:t>Penilaian dan Konsensus</a:t>
            </a:r>
            <a:r>
              <a:rPr lang="en-US" altLang="en-US" sz="1600">
                <a:sym typeface="Wingdings" pitchFamily="2" charset="2"/>
              </a:rPr>
              <a:t> (</a:t>
            </a:r>
            <a:r>
              <a:rPr lang="en-US" altLang="en-US" sz="1600" i="1" u="sng">
                <a:sym typeface="Wingdings" pitchFamily="2" charset="2"/>
              </a:rPr>
              <a:t>Judgement and Consensus</a:t>
            </a:r>
            <a:r>
              <a:rPr lang="en-US" altLang="en-US" sz="1600">
                <a:sym typeface="Wingdings" pitchFamily="2" charset="2"/>
              </a:rPr>
              <a:t>)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>
                <a:sym typeface="Wingdings" pitchFamily="2" charset="2"/>
              </a:rPr>
              <a:t>	      AHP tidak mengharuskan adanya suatu konsensus, tapi menggabungkan hasil penilaian yang berbeda.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endParaRPr lang="en-US" altLang="en-US" sz="1600" u="sng">
              <a:sym typeface="Wingdings" pitchFamily="2" charset="2"/>
            </a:endParaRPr>
          </a:p>
          <a:p>
            <a:pPr marL="1020763" indent="-850900">
              <a:buFontTx/>
              <a:buBlip>
                <a:blip r:embed="rId4"/>
              </a:buBlip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 u="sng">
                <a:sym typeface="Wingdings" pitchFamily="2" charset="2"/>
              </a:rPr>
              <a:t>Pengulangan Proses</a:t>
            </a:r>
            <a:r>
              <a:rPr lang="en-US" altLang="en-US" sz="1600">
                <a:sym typeface="Wingdings" pitchFamily="2" charset="2"/>
              </a:rPr>
              <a:t> (</a:t>
            </a:r>
            <a:r>
              <a:rPr lang="en-US" altLang="en-US" sz="1600" i="1" u="sng">
                <a:sym typeface="Wingdings" pitchFamily="2" charset="2"/>
              </a:rPr>
              <a:t>Process Repetition</a:t>
            </a:r>
            <a:r>
              <a:rPr lang="en-US" altLang="en-US" sz="1600">
                <a:sym typeface="Wingdings" pitchFamily="2" charset="2"/>
              </a:rPr>
              <a:t>)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en-US" altLang="en-US" sz="1600">
                <a:sym typeface="Wingdings" pitchFamily="2" charset="2"/>
              </a:rPr>
              <a:t>	       AHP mampu membuat orang menyaring definisi dari suatu permasalahan dan mengembangkan penilaian serta pengertian mereka melalui proses pengulangan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6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60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60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860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60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09713" y="188913"/>
            <a:ext cx="7634287" cy="5048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b="1" smtClean="0">
              <a:solidFill>
                <a:srgbClr val="CC33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/>
              <a:t>    </a:t>
            </a:r>
            <a:r>
              <a:rPr lang="en-US" altLang="en-US" b="1" smtClean="0">
                <a:solidFill>
                  <a:srgbClr val="BF2709"/>
                </a:solidFill>
              </a:rPr>
              <a:t>KEKURANGAN AHP</a:t>
            </a:r>
            <a:r>
              <a:rPr lang="en-US" altLang="en-US" smtClean="0"/>
              <a:t> </a:t>
            </a:r>
            <a:endParaRPr lang="en-US" altLang="en-US" sz="2400" b="1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pic>
        <p:nvPicPr>
          <p:cNvPr id="25603" name="Picture 3" descr="36_1_7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0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Rectangle 5" descr="Blue tissue paper"/>
          <p:cNvSpPr>
            <a:spLocks noChangeArrowheads="1"/>
          </p:cNvSpPr>
          <p:nvPr/>
        </p:nvSpPr>
        <p:spPr bwMode="auto">
          <a:xfrm>
            <a:off x="0" y="1196975"/>
            <a:ext cx="8820150" cy="56610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1020763" indent="-850900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638175" algn="l"/>
                <a:tab pos="1020763" algn="l"/>
                <a:tab pos="1319213" algn="l"/>
              </a:tabLst>
            </a:pPr>
            <a:endParaRPr lang="en-US" altLang="en-US" sz="900" dirty="0">
              <a:cs typeface="Times New Roman" pitchFamily="18" charset="0"/>
              <a:sym typeface="Webdings" pitchFamily="18" charset="2"/>
            </a:endParaRP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 smtClean="0">
                <a:sym typeface="Wingdings" pitchFamily="2" charset="2"/>
              </a:rPr>
              <a:t> 1. Ketergantungan </a:t>
            </a:r>
            <a:r>
              <a:rPr lang="sv-SE" altLang="en-US" sz="3200" dirty="0">
                <a:sym typeface="Wingdings" pitchFamily="2" charset="2"/>
              </a:rPr>
              <a:t>model AHP pada input 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</a:t>
            </a:r>
            <a:r>
              <a:rPr lang="sv-SE" altLang="en-US" sz="3200" dirty="0" smtClean="0">
                <a:sym typeface="Wingdings" pitchFamily="2" charset="2"/>
              </a:rPr>
              <a:t>utamanya, jika input awal salah maka selanjutnya salah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 smtClean="0">
                <a:sym typeface="Wingdings" pitchFamily="2" charset="2"/>
              </a:rPr>
              <a:t>2. Metode </a:t>
            </a:r>
            <a:r>
              <a:rPr lang="sv-SE" altLang="en-US" sz="3200" dirty="0">
                <a:sym typeface="Wingdings" pitchFamily="2" charset="2"/>
              </a:rPr>
              <a:t>AHP ini hanya metode matematis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tanpa ada pengujian secara statistik 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sehingga tidak ada batas kepercayaan dari</a:t>
            </a:r>
          </a:p>
          <a:p>
            <a:pPr marL="1020763" indent="-850900">
              <a:tabLst>
                <a:tab pos="638175" algn="l"/>
                <a:tab pos="1020763" algn="l"/>
                <a:tab pos="1319213" algn="l"/>
              </a:tabLst>
            </a:pPr>
            <a:r>
              <a:rPr lang="sv-SE" altLang="en-US" sz="3200" dirty="0">
                <a:sym typeface="Wingdings" pitchFamily="2" charset="2"/>
              </a:rPr>
              <a:t>    kebenaran model yang terbentuk</a:t>
            </a:r>
            <a:r>
              <a:rPr lang="en-US" altLang="en-US" sz="2400" dirty="0">
                <a:sym typeface="Wingdings" pitchFamily="2" charset="2"/>
              </a:rPr>
              <a:t>	</a:t>
            </a:r>
            <a:r>
              <a:rPr lang="en-US" altLang="en-US" sz="3200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893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/>
      <p:bldP spid="8602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TAHAPAN METODE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1915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Mendefinisikan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tujuan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dan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masalah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penelitian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endParaRPr lang="en-US" altLang="en-US" sz="3200" dirty="0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Menyusun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Bagan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Keputusan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endParaRPr lang="en-US" altLang="en-US" sz="3200" dirty="0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Pengolahan</a:t>
            </a:r>
            <a:r>
              <a:rPr lang="en-US" altLang="en-US" sz="3200" dirty="0">
                <a:solidFill>
                  <a:schemeClr val="tx2"/>
                </a:solidFill>
              </a:rPr>
              <a:t> data </a:t>
            </a:r>
            <a:r>
              <a:rPr lang="en-US" altLang="en-US" sz="3200" dirty="0" err="1">
                <a:solidFill>
                  <a:schemeClr val="tx2"/>
                </a:solidFill>
              </a:rPr>
              <a:t>dengan</a:t>
            </a:r>
            <a:r>
              <a:rPr lang="en-US" altLang="en-US" sz="3200" dirty="0">
                <a:solidFill>
                  <a:schemeClr val="tx2"/>
                </a:solidFill>
              </a:rPr>
              <a:t> software AHP </a:t>
            </a: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dirty="0" err="1">
                <a:solidFill>
                  <a:schemeClr val="tx2"/>
                </a:solidFill>
              </a:rPr>
              <a:t>Menentukan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Prioritas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pic>
        <p:nvPicPr>
          <p:cNvPr id="26629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36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72199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Decomposition </a:t>
            </a:r>
            <a:endParaRPr lang="en-US" altLang="en-US" sz="36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Comparative Judgment </a:t>
            </a:r>
            <a:endParaRPr lang="en-US" altLang="en-US" sz="36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Synthesis of Priority </a:t>
            </a:r>
            <a:endParaRPr lang="en-US" altLang="en-US" sz="36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600" i="1">
                <a:solidFill>
                  <a:schemeClr val="tx2"/>
                </a:solidFill>
              </a:rPr>
              <a:t>Logical Consistency</a:t>
            </a:r>
            <a:r>
              <a:rPr lang="en-US" altLang="en-US" sz="5400">
                <a:solidFill>
                  <a:schemeClr val="tx2"/>
                </a:solidFill>
              </a:rPr>
              <a:t> </a:t>
            </a:r>
          </a:p>
          <a:p>
            <a:pPr marL="457200" indent="-457200" eaLnBrk="1" hangingPunct="1"/>
            <a:endParaRPr lang="en-US" altLang="en-US" sz="5400">
              <a:solidFill>
                <a:schemeClr val="tx2"/>
              </a:solidFill>
            </a:endParaRPr>
          </a:p>
        </p:txBody>
      </p:sp>
      <p:pic>
        <p:nvPicPr>
          <p:cNvPr id="27653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Newsprint"/>
          <p:cNvSpPr>
            <a:spLocks noChangeArrowheads="1"/>
          </p:cNvSpPr>
          <p:nvPr/>
        </p:nvSpPr>
        <p:spPr bwMode="auto">
          <a:xfrm>
            <a:off x="0" y="342900"/>
            <a:ext cx="9144000" cy="5334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tabLst>
                <a:tab pos="347663" algn="l"/>
                <a:tab pos="1481138" algn="l"/>
                <a:tab pos="1828800" algn="l"/>
                <a:tab pos="2060575" algn="l"/>
              </a:tabLst>
            </a:pPr>
            <a:r>
              <a:rPr lang="en-US" altLang="en-US" sz="2400" b="1">
                <a:solidFill>
                  <a:srgbClr val="000066"/>
                </a:solidFill>
                <a:latin typeface="Monotype Corsiva" pitchFamily="66" charset="0"/>
                <a:sym typeface="Wingdings" pitchFamily="2" charset="2"/>
              </a:rPr>
              <a:t>PRINSIP –PRINSIP DALAM AHP</a:t>
            </a:r>
            <a:r>
              <a:rPr lang="en-US" altLang="en-US" sz="900" b="1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323850" y="908050"/>
            <a:ext cx="8496300" cy="518477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9750" y="1768475"/>
            <a:ext cx="81915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Blip>
                <a:blip r:embed="rId3"/>
              </a:buBlip>
            </a:pPr>
            <a:r>
              <a:rPr lang="en-US" altLang="en-US" sz="3200" i="1">
                <a:solidFill>
                  <a:srgbClr val="FFFF00"/>
                </a:solidFill>
              </a:rPr>
              <a:t>Decomposition</a:t>
            </a:r>
            <a:r>
              <a:rPr lang="en-US" altLang="en-US" sz="3200" i="1">
                <a:solidFill>
                  <a:schemeClr val="tx2"/>
                </a:solidFill>
              </a:rPr>
              <a:t> </a:t>
            </a:r>
            <a:endParaRPr lang="en-US" altLang="en-US" sz="3200" i="1">
              <a:solidFill>
                <a:schemeClr val="tx2"/>
              </a:solidFill>
              <a:latin typeface="Tahoma" pitchFamily="34" charset="0"/>
            </a:endParaRP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Memecah persoalan yg utuh menjadi unsur-unsurnya. </a:t>
            </a:r>
          </a:p>
          <a:p>
            <a:pPr marL="457200" indent="-457200" eaLnBrk="1" hangingPunct="1"/>
            <a:r>
              <a:rPr lang="en-US" altLang="en-US" sz="3200">
                <a:solidFill>
                  <a:schemeClr val="tx2"/>
                </a:solidFill>
              </a:rPr>
              <a:t>    Dalam menjamin penyelesaian akurat </a:t>
            </a:r>
            <a:r>
              <a:rPr lang="en-US" altLang="en-US" sz="3200">
                <a:solidFill>
                  <a:schemeClr val="tx2"/>
                </a:solidFill>
                <a:sym typeface="Wingdings" pitchFamily="2" charset="2"/>
              </a:rPr>
              <a:t> perlu pemecahan unsur unsur sampai tidak mungkin dilakukan pemecahan lebih lanjut.</a:t>
            </a:r>
            <a:endParaRPr lang="en-US" altLang="en-US" sz="3200">
              <a:solidFill>
                <a:schemeClr val="tx2"/>
              </a:solidFill>
            </a:endParaRPr>
          </a:p>
          <a:p>
            <a:pPr marL="457200" indent="-457200" eaLnBrk="1" hangingPunct="1"/>
            <a:endParaRPr lang="en-US" altLang="en-US" sz="3200">
              <a:solidFill>
                <a:schemeClr val="tx2"/>
              </a:solidFill>
            </a:endParaRPr>
          </a:p>
        </p:txBody>
      </p:sp>
      <p:pic>
        <p:nvPicPr>
          <p:cNvPr id="28677" name="Picture 5" descr="36_1_75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" y="5876925"/>
            <a:ext cx="10795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Strands Design Template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2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s01_1">
  <a:themeElements>
    <a:clrScheme name="ms01_1 3">
      <a:dk1>
        <a:srgbClr val="0E3F96"/>
      </a:dk1>
      <a:lt1>
        <a:srgbClr val="FFFFFF"/>
      </a:lt1>
      <a:dk2>
        <a:srgbClr val="FFFFFF"/>
      </a:dk2>
      <a:lt2>
        <a:srgbClr val="B2B2B2"/>
      </a:lt2>
      <a:accent1>
        <a:srgbClr val="306FCC"/>
      </a:accent1>
      <a:accent2>
        <a:srgbClr val="99CCFF"/>
      </a:accent2>
      <a:accent3>
        <a:srgbClr val="FFFFFF"/>
      </a:accent3>
      <a:accent4>
        <a:srgbClr val="0A347F"/>
      </a:accent4>
      <a:accent5>
        <a:srgbClr val="ADBBE2"/>
      </a:accent5>
      <a:accent6>
        <a:srgbClr val="8AB9E7"/>
      </a:accent6>
      <a:hlink>
        <a:srgbClr val="25A2AF"/>
      </a:hlink>
      <a:folHlink>
        <a:srgbClr val="6666FF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s01_1 1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1D528D"/>
        </a:dk1>
        <a:lt1>
          <a:srgbClr val="FFFFFF"/>
        </a:lt1>
        <a:dk2>
          <a:srgbClr val="FFFFFF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0E3F96"/>
        </a:dk1>
        <a:lt1>
          <a:srgbClr val="FFFFFF"/>
        </a:lt1>
        <a:dk2>
          <a:srgbClr val="FFFFFF"/>
        </a:dk2>
        <a:lt2>
          <a:srgbClr val="B2B2B2"/>
        </a:lt2>
        <a:accent1>
          <a:srgbClr val="306FCC"/>
        </a:accent1>
        <a:accent2>
          <a:srgbClr val="99CCFF"/>
        </a:accent2>
        <a:accent3>
          <a:srgbClr val="FFFFFF"/>
        </a:accent3>
        <a:accent4>
          <a:srgbClr val="0A347F"/>
        </a:accent4>
        <a:accent5>
          <a:srgbClr val="ADBBE2"/>
        </a:accent5>
        <a:accent6>
          <a:srgbClr val="8AB9E7"/>
        </a:accent6>
        <a:hlink>
          <a:srgbClr val="25A2AF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01017531</Template>
  <TotalTime>3145</TotalTime>
  <Words>1459</Words>
  <Application>Microsoft Office PowerPoint</Application>
  <PresentationFormat>On-screen Show (4:3)</PresentationFormat>
  <Paragraphs>290</Paragraphs>
  <Slides>49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Blue Strands Design Template</vt:lpstr>
      <vt:lpstr>1_Custom Design</vt:lpstr>
      <vt:lpstr>2_Custom Design</vt:lpstr>
      <vt:lpstr>ms01_1</vt:lpstr>
      <vt:lpstr>Equation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AHP  Formulasi dalam Matrik</vt:lpstr>
      <vt:lpstr>AHP  Formulasi dalam Matrik</vt:lpstr>
      <vt:lpstr>AHP  Formulasi dalam Matrik</vt:lpstr>
      <vt:lpstr>AHP  Formulasi dalam Matrik</vt:lpstr>
      <vt:lpstr>Penilaian Perbandingan Multi Partisipan </vt:lpstr>
      <vt:lpstr>Perhitungan Konsistensi </vt:lpstr>
      <vt:lpstr>Perhitungan Konsistensi </vt:lpstr>
      <vt:lpstr>Perhitungan Konsistensi </vt:lpstr>
      <vt:lpstr>Pengukuran inkonsistensi </vt:lpstr>
      <vt:lpstr>Pengukuran inkonsistensi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Mochamad Faris R</dc:creator>
  <cp:lastModifiedBy>USER</cp:lastModifiedBy>
  <cp:revision>510</cp:revision>
  <dcterms:created xsi:type="dcterms:W3CDTF">2006-06-27T16:49:26Z</dcterms:created>
  <dcterms:modified xsi:type="dcterms:W3CDTF">2019-03-20T02:59:17Z</dcterms:modified>
</cp:coreProperties>
</file>