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0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3E152-EBB0-424A-9222-9C82CE593B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63738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3199-5E92-4488-A481-389AE48CD3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0740"/>
      </p:ext>
    </p:extLst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DBB1F-89E6-4C55-B369-3F3613203A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4846"/>
      </p:ext>
    </p:extLst>
  </p:cSld>
  <p:clrMapOvr>
    <a:masterClrMapping/>
  </p:clrMapOvr>
  <p:transition>
    <p:spli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4FDF-B91D-4A29-A295-D370FD8AF2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5961"/>
      </p:ext>
    </p:extLst>
  </p:cSld>
  <p:clrMapOvr>
    <a:masterClrMapping/>
  </p:clrMapOvr>
  <p:transition>
    <p:spli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E630F-66BF-47CB-90CD-55CE025969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1092"/>
      </p:ext>
    </p:extLst>
  </p:cSld>
  <p:clrMapOvr>
    <a:masterClrMapping/>
  </p:clrMapOvr>
  <p:transition>
    <p:spli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349B0-986A-400C-BFF0-FE5DE4C8F5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59383"/>
      </p:ext>
    </p:extLst>
  </p:cSld>
  <p:clrMapOvr>
    <a:masterClrMapping/>
  </p:clrMapOvr>
  <p:transition>
    <p:spli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5CF03-BD5C-4FA4-B0B5-DD8FD611B8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76232"/>
      </p:ext>
    </p:extLst>
  </p:cSld>
  <p:clrMapOvr>
    <a:masterClrMapping/>
  </p:clrMapOvr>
  <p:transition>
    <p:spli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DB317-6204-4826-8321-9B74D59D04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7763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1BD7-80F0-4295-9EBD-027D0CEEC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51301"/>
      </p:ext>
    </p:extLst>
  </p:cSld>
  <p:clrMapOvr>
    <a:masterClrMapping/>
  </p:clrMapOvr>
  <p:transition>
    <p:spli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1D338-F9AA-4B20-8F32-198124F6DF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13809"/>
      </p:ext>
    </p:extLst>
  </p:cSld>
  <p:clrMapOvr>
    <a:masterClrMapping/>
  </p:clrMapOvr>
  <p:transition>
    <p:spli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EA5F-9210-491E-BDB3-54B74CB8D7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12604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7D109-F88B-42A4-8FE2-F029D887547D}" type="datetimeFigureOut">
              <a:rPr lang="id-ID" smtClean="0"/>
              <a:t>02/03/2020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E256C28-72CB-432C-B370-212064DD66E6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86444-5AA6-4E98-A1A9-8D0FD230BD9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832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1. Duda, Richard O., Hart, Peter E., Stork, David G., “Pattern Classification”, 2nd ed. John Wiley &amp; Sons, 2001.</a:t>
            </a:r>
          </a:p>
          <a:p>
            <a:r>
              <a:rPr lang="id-ID" dirty="0"/>
              <a:t>2.Theodoridis, S., Koutroumbas, K., “Pattern Classification”, 3rd ed., Academic Press, 2006.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63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Ideal</a:t>
            </a:r>
            <a:endParaRPr lang="en-US" dirty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162800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generalisasi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28800"/>
            <a:ext cx="828675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21852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Pengenalan</a:t>
            </a: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Pola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32" y="1066800"/>
            <a:ext cx="6477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63908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Aplikasi Pengenalan Pola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Analisis </a:t>
            </a:r>
            <a:r>
              <a:rPr lang="en-US"/>
              <a:t>Citra</a:t>
            </a:r>
          </a:p>
          <a:p>
            <a:r>
              <a:rPr lang="en-US"/>
              <a:t>Visi Komputer</a:t>
            </a:r>
          </a:p>
          <a:p>
            <a:r>
              <a:rPr lang="en-US"/>
              <a:t>Analisis Seismik</a:t>
            </a:r>
          </a:p>
          <a:p>
            <a:r>
              <a:rPr lang="en-US"/>
              <a:t>Analisis Multispektral</a:t>
            </a:r>
          </a:p>
          <a:p>
            <a:r>
              <a:rPr lang="en-US"/>
              <a:t>Pengenalan Wajah</a:t>
            </a:r>
          </a:p>
          <a:p>
            <a:r>
              <a:rPr lang="en-US"/>
              <a:t>Pengenalan Suara </a:t>
            </a:r>
          </a:p>
          <a:p>
            <a:r>
              <a:rPr lang="en-US"/>
              <a:t>Pengenalan Sidik Jari </a:t>
            </a:r>
          </a:p>
          <a:p>
            <a:r>
              <a:rPr lang="en-US"/>
              <a:t>Pengenalan Tulisan Tangan</a:t>
            </a:r>
          </a:p>
          <a:p>
            <a:r>
              <a:rPr lang="en-US"/>
              <a:t>Data </a:t>
            </a:r>
            <a:r>
              <a:rPr lang="en-US" smtClean="0"/>
              <a:t>Mining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826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ILUSTRASI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CONTOH KASUS 1 :</a:t>
            </a:r>
          </a:p>
          <a:p>
            <a:pPr marL="0" indent="0" algn="ctr">
              <a:buNone/>
            </a:pPr>
            <a:r>
              <a:rPr lang="en-US" smtClean="0"/>
              <a:t>PENGENALAN  </a:t>
            </a:r>
            <a:r>
              <a:rPr lang="en-US" smtClean="0"/>
              <a:t>APEL </a:t>
            </a:r>
            <a:r>
              <a:rPr lang="en-US" dirty="0" smtClean="0"/>
              <a:t>DAN PISANG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65420"/>
              </p:ext>
            </p:extLst>
          </p:nvPr>
        </p:nvGraphicFramePr>
        <p:xfrm>
          <a:off x="1371600" y="2895600"/>
          <a:ext cx="6172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723900">
                <a:tc>
                  <a:txBody>
                    <a:bodyPr/>
                    <a:lstStyle/>
                    <a:p>
                      <a:r>
                        <a:rPr lang="en-US" smtClean="0"/>
                        <a:t>PANJANG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LEBAR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NAMA BUAH</a:t>
                      </a:r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smtClean="0"/>
                        <a:t>Panjang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Sedang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Pisang</a:t>
                      </a:r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smtClean="0"/>
                        <a:t>Panjang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Pendek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Pisang</a:t>
                      </a:r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smtClean="0"/>
                        <a:t>Pendek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Pendek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Apel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8545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070193" cy="561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6780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/>
              <a:t>Kalau ada buah yang panjangnya sedang , dan lebarnya sedang, maka termasuk buah apakah itu ?</a:t>
            </a:r>
          </a:p>
        </p:txBody>
      </p:sp>
    </p:spTree>
    <p:extLst>
      <p:ext uri="{BB962C8B-B14F-4D97-AF65-F5344CB8AC3E}">
        <p14:creationId xmlns:p14="http://schemas.microsoft.com/office/powerpoint/2010/main" val="293727785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1143000"/>
            <a:ext cx="175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z="2000"/>
              <a:t>Dari pencarian yang lebih dekat, maka dapat dipastikan bahwa ciri-ciri buah tersebut lebih dekat ke Pisang.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6222"/>
            <a:ext cx="6615911" cy="520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08730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mtClean="0"/>
              <a:t>Contoh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/>
              <a:t>Pengenalan untuk menentukan seseorang itu mempunyai hipertensi atau </a:t>
            </a:r>
            <a:r>
              <a:rPr lang="en-US" smtClean="0"/>
              <a:t>tidak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53790"/>
              </p:ext>
            </p:extLst>
          </p:nvPr>
        </p:nvGraphicFramePr>
        <p:xfrm>
          <a:off x="1295400" y="1981197"/>
          <a:ext cx="6019798" cy="464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816"/>
                <a:gridCol w="1922991"/>
                <a:gridCol w="1922991"/>
              </a:tblGrid>
              <a:tr h="774701">
                <a:tc>
                  <a:txBody>
                    <a:bodyPr/>
                    <a:lstStyle/>
                    <a:p>
                      <a:r>
                        <a:rPr lang="en-US" smtClean="0"/>
                        <a:t>UMUR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KEGEMUKAN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HIPERTENSI</a:t>
                      </a:r>
                      <a:endParaRPr lang="en-US"/>
                    </a:p>
                  </a:txBody>
                  <a:tcPr anchor="ctr"/>
                </a:tc>
              </a:tr>
              <a:tr h="774701">
                <a:tc>
                  <a:txBody>
                    <a:bodyPr/>
                    <a:lstStyle/>
                    <a:p>
                      <a:r>
                        <a:rPr lang="en-US" smtClean="0"/>
                        <a:t>Muda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Gemuk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774701">
                <a:tc>
                  <a:txBody>
                    <a:bodyPr/>
                    <a:lstStyle/>
                    <a:p>
                      <a:r>
                        <a:rPr lang="en-US" smtClean="0"/>
                        <a:t>Muda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Sangat Gemuk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774701">
                <a:tc>
                  <a:txBody>
                    <a:bodyPr/>
                    <a:lstStyle/>
                    <a:p>
                      <a:r>
                        <a:rPr lang="en-US" smtClean="0"/>
                        <a:t>Paruh</a:t>
                      </a:r>
                      <a:r>
                        <a:rPr lang="en-US" baseline="0" smtClean="0"/>
                        <a:t>baya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Gemuk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774701">
                <a:tc>
                  <a:txBody>
                    <a:bodyPr/>
                    <a:lstStyle/>
                    <a:p>
                      <a:r>
                        <a:rPr lang="en-US" smtClean="0"/>
                        <a:t>Paruhbaya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Terlalu</a:t>
                      </a:r>
                      <a:r>
                        <a:rPr lang="en-US" baseline="0" smtClean="0"/>
                        <a:t> Gemuk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</a:t>
                      </a:r>
                      <a:endParaRPr lang="en-US"/>
                    </a:p>
                  </a:txBody>
                  <a:tcPr/>
                </a:tc>
              </a:tr>
              <a:tr h="774701">
                <a:tc>
                  <a:txBody>
                    <a:bodyPr/>
                    <a:lstStyle/>
                    <a:p>
                      <a:r>
                        <a:rPr lang="en-US" smtClean="0"/>
                        <a:t>Tua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Terlalu Gemuk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40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4774"/>
            <a:ext cx="749718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12441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 KULIAH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1 </a:t>
            </a:r>
            <a:r>
              <a:rPr lang="en-US" dirty="0"/>
              <a:t>: </a:t>
            </a:r>
            <a:r>
              <a:rPr lang="en-US" dirty="0" smtClean="0"/>
              <a:t>- Introduction </a:t>
            </a:r>
            <a:r>
              <a:rPr lang="en-US" dirty="0"/>
              <a:t>to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-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/>
              <a:t>Kasus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 </a:t>
            </a:r>
            <a:r>
              <a:rPr lang="en-US" dirty="0"/>
              <a:t>2 : </a:t>
            </a:r>
            <a:r>
              <a:rPr lang="en-US" dirty="0" smtClean="0"/>
              <a:t>- Concept </a:t>
            </a:r>
            <a:r>
              <a:rPr lang="en-US" dirty="0"/>
              <a:t>Learning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-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smtClean="0"/>
              <a:t>: - </a:t>
            </a:r>
            <a:r>
              <a:rPr lang="en-US" dirty="0" err="1"/>
              <a:t>Metode</a:t>
            </a:r>
            <a:r>
              <a:rPr lang="en-US" dirty="0"/>
              <a:t> Bayesian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-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r>
              <a:rPr lang="en-US" dirty="0" err="1"/>
              <a:t>Bersyarat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/>
              <a:t>4 : </a:t>
            </a:r>
            <a:r>
              <a:rPr lang="en-US" dirty="0" smtClean="0"/>
              <a:t>- Decision </a:t>
            </a:r>
            <a:r>
              <a:rPr lang="en-US" dirty="0"/>
              <a:t>Tree</a:t>
            </a:r>
          </a:p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/>
              <a:t>5 : </a:t>
            </a:r>
            <a:r>
              <a:rPr lang="en-US" dirty="0" smtClean="0"/>
              <a:t> - Nearest </a:t>
            </a:r>
            <a:r>
              <a:rPr lang="en-US" dirty="0"/>
              <a:t>Neighbor</a:t>
            </a:r>
          </a:p>
          <a:p>
            <a:pPr marL="457200" lvl="1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- Nearest </a:t>
            </a:r>
            <a:r>
              <a:rPr lang="en-US" dirty="0"/>
              <a:t>Neighbor </a:t>
            </a:r>
            <a:r>
              <a:rPr lang="en-US" dirty="0" err="1"/>
              <a:t>Baru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 </a:t>
            </a:r>
            <a:r>
              <a:rPr lang="en-US" dirty="0"/>
              <a:t>6 : </a:t>
            </a:r>
            <a:r>
              <a:rPr lang="en-US" dirty="0" smtClean="0"/>
              <a:t>- Clustering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/>
              <a:t>7 : </a:t>
            </a:r>
            <a:r>
              <a:rPr lang="en-US" dirty="0" smtClean="0"/>
              <a:t>- </a:t>
            </a:r>
            <a:r>
              <a:rPr lang="en-US" dirty="0" err="1" smtClean="0"/>
              <a:t>Classiification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Kalau ada seseorang yang berumur tua yang sangat gemuk, maka apakah ia kemungkinan mempunyai hipertensi atau tidak?</a:t>
            </a:r>
          </a:p>
        </p:txBody>
      </p:sp>
    </p:spTree>
    <p:extLst>
      <p:ext uri="{BB962C8B-B14F-4D97-AF65-F5344CB8AC3E}">
        <p14:creationId xmlns:p14="http://schemas.microsoft.com/office/powerpoint/2010/main" val="142714330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893858" cy="496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1905000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Dari pencarian yang lebih dekat maka orang tersebut kenumgkinan mempunyai hipertensi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6448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: INDIVIDU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TULIS TANGAN DENGAN PULPEN  PADA SELEMBAR KERTAS 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c. Diagram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8151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Teory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13199-5E92-4488-A481-389AE48CD3C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4397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Pengertian Pola dan Ciri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Pola adalah entitas yang terdefinisi dan dapat diidentifikasi melalui ciri-cirinya</a:t>
            </a:r>
            <a:r>
              <a:rPr lang="en-US" dirty="0" smtClean="0"/>
              <a:t> </a:t>
            </a:r>
            <a:r>
              <a:rPr lang="id-ID" dirty="0" smtClean="0"/>
              <a:t>(features)</a:t>
            </a:r>
            <a:r>
              <a:rPr lang="en-US" dirty="0" smtClean="0"/>
              <a:t>.</a:t>
            </a:r>
          </a:p>
          <a:p>
            <a:r>
              <a:rPr lang="id-ID" dirty="0" smtClean="0"/>
              <a:t>Ciri-ciri tersebut digunakan untuk </a:t>
            </a:r>
            <a:r>
              <a:rPr lang="en-US" dirty="0" smtClean="0"/>
              <a:t>m</a:t>
            </a:r>
            <a:r>
              <a:rPr lang="id-ID" dirty="0" smtClean="0"/>
              <a:t>embedakan suatu pola</a:t>
            </a:r>
            <a:r>
              <a:rPr lang="en-US" dirty="0" smtClean="0"/>
              <a:t> </a:t>
            </a:r>
            <a:r>
              <a:rPr lang="id-ID" dirty="0" smtClean="0"/>
              <a:t>dengan pola lainnya.</a:t>
            </a:r>
            <a:endParaRPr lang="en-US" dirty="0" smtClean="0"/>
          </a:p>
          <a:p>
            <a:r>
              <a:rPr lang="id-ID" dirty="0" smtClean="0"/>
              <a:t>Ciri yang bagus adalah ciri yang memiliki daya pembeda</a:t>
            </a:r>
            <a:r>
              <a:rPr lang="en-US" dirty="0" smtClean="0"/>
              <a:t> </a:t>
            </a:r>
            <a:r>
              <a:rPr lang="id-ID" dirty="0" smtClean="0"/>
              <a:t>yang tinggi, sehingga pengelompokan pola berdasarkan ciri yang dimiliki dapat</a:t>
            </a:r>
            <a:r>
              <a:rPr lang="en-US" dirty="0" smtClean="0"/>
              <a:t> </a:t>
            </a:r>
            <a:r>
              <a:rPr lang="id-ID" dirty="0" smtClean="0"/>
              <a:t>dilakukan dengan keakuratan yang tinggi.</a:t>
            </a:r>
            <a:endParaRPr lang="en-US" dirty="0" smtClean="0"/>
          </a:p>
          <a:p>
            <a:r>
              <a:rPr lang="id-ID" dirty="0"/>
              <a:t>Ciri pada suatu pola diperoleh dari hasil pengukuran terhadap objek uji. 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Ciri</a:t>
            </a:r>
            <a:r>
              <a:rPr lang="en-US" b="1" dirty="0" smtClean="0">
                <a:solidFill>
                  <a:srgbClr val="FF0000"/>
                </a:solidFill>
              </a:rPr>
              <a:t> = feature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1" y="1524000"/>
            <a:ext cx="810563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Penyeleksian ikan laut Salmon dan Sea Bass yang masuk ke konveyor melalui sensor optik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/>
              <a:t>Dari sampel citra yang diambil melalui kamera diektraksi </a:t>
            </a:r>
            <a:r>
              <a:rPr lang="id-ID" dirty="0" smtClean="0"/>
              <a:t>fitur</a:t>
            </a:r>
            <a:r>
              <a:rPr lang="en-US" dirty="0" smtClean="0"/>
              <a:t>/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id-ID" dirty="0"/>
              <a:t>sbb:</a:t>
            </a:r>
          </a:p>
          <a:p>
            <a:pPr lvl="1"/>
            <a:r>
              <a:rPr lang="id-ID" dirty="0"/>
              <a:t>Panjang, lebar, sinar, jumlah&amp;bentuk sirip, dll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18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90662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9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Fitur: Panjang Ikan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932737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5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Fitur: sinar (pemilihan fitur yang lebih </a:t>
            </a:r>
            <a:r>
              <a:rPr lang="id-ID" dirty="0" smtClean="0"/>
              <a:t>baik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9" y="1676400"/>
            <a:ext cx="79994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</a:t>
            </a:r>
            <a:r>
              <a:rPr lang="sv-SE" dirty="0" smtClean="0"/>
              <a:t>itur </a:t>
            </a:r>
            <a:r>
              <a:rPr lang="sv-SE" dirty="0"/>
              <a:t>sinar dan lebar </a:t>
            </a:r>
            <a:r>
              <a:rPr lang="sv-SE" dirty="0" smtClean="0"/>
              <a:t>ikan</a:t>
            </a:r>
            <a:r>
              <a:rPr lang="sv-SE" dirty="0"/>
              <a:t/>
            </a:r>
            <a:br>
              <a:rPr lang="sv-SE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we have two features for </a:t>
            </a:r>
            <a:r>
              <a:rPr lang="en-US" dirty="0" smtClean="0"/>
              <a:t>classifying fish </a:t>
            </a:r>
            <a:r>
              <a:rPr lang="en-US" dirty="0"/>
              <a:t>— the lightness x</a:t>
            </a:r>
            <a:r>
              <a:rPr lang="en-US" sz="1800" dirty="0"/>
              <a:t>1</a:t>
            </a:r>
            <a:r>
              <a:rPr lang="en-US" dirty="0"/>
              <a:t> and the width x</a:t>
            </a:r>
            <a:r>
              <a:rPr lang="en-US" sz="2000" dirty="0"/>
              <a:t>2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3" y="1066801"/>
            <a:ext cx="7381568" cy="385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829300"/>
            <a:ext cx="1371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0637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feature vector x </a:t>
            </a:r>
          </a:p>
        </p:txBody>
      </p:sp>
    </p:spTree>
    <p:extLst>
      <p:ext uri="{BB962C8B-B14F-4D97-AF65-F5344CB8AC3E}">
        <p14:creationId xmlns:p14="http://schemas.microsoft.com/office/powerpoint/2010/main" val="1464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</TotalTime>
  <Words>446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Clarity</vt:lpstr>
      <vt:lpstr>Default Design</vt:lpstr>
      <vt:lpstr>Pengenalan Pola</vt:lpstr>
      <vt:lpstr>Materi KULIAH</vt:lpstr>
      <vt:lpstr>Pengertian Pola dan Ciri</vt:lpstr>
      <vt:lpstr>PowerPoint Presentation</vt:lpstr>
      <vt:lpstr>Contoh Mesin Persepsi Ikan</vt:lpstr>
      <vt:lpstr>PowerPoint Presentation</vt:lpstr>
      <vt:lpstr>Fitur: Panjang Ikan</vt:lpstr>
      <vt:lpstr>Fitur: sinar (pemilihan fitur yang lebih baik)</vt:lpstr>
      <vt:lpstr>Fitur sinar dan lebar ikan </vt:lpstr>
      <vt:lpstr>Ideal</vt:lpstr>
      <vt:lpstr>generalisasi</vt:lpstr>
      <vt:lpstr>Sistem Pengenalan Pola</vt:lpstr>
      <vt:lpstr>Aplikasi Pengenalan Pola</vt:lpstr>
      <vt:lpstr>ILUSTRASI </vt:lpstr>
      <vt:lpstr>PowerPoint Presentation</vt:lpstr>
      <vt:lpstr>Pertanyaan?</vt:lpstr>
      <vt:lpstr>PowerPoint Presentation</vt:lpstr>
      <vt:lpstr>Contoh 2</vt:lpstr>
      <vt:lpstr>PowerPoint Presentation</vt:lpstr>
      <vt:lpstr>PowerPoint Presentation</vt:lpstr>
      <vt:lpstr>PowerPoint Presentation</vt:lpstr>
      <vt:lpstr>TUGAS : INDIVIDU</vt:lpstr>
      <vt:lpstr>Teory BAyes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Pola</dc:title>
  <dc:creator>Endang Supriyati</dc:creator>
  <cp:lastModifiedBy>Endang Supriyati</cp:lastModifiedBy>
  <cp:revision>11</cp:revision>
  <dcterms:created xsi:type="dcterms:W3CDTF">2019-02-24T12:02:08Z</dcterms:created>
  <dcterms:modified xsi:type="dcterms:W3CDTF">2020-03-02T01:38:37Z</dcterms:modified>
</cp:coreProperties>
</file>