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95" r:id="rId4"/>
    <p:sldId id="290" r:id="rId5"/>
    <p:sldId id="291" r:id="rId6"/>
    <p:sldId id="293" r:id="rId7"/>
    <p:sldId id="292" r:id="rId8"/>
    <p:sldId id="296" r:id="rId9"/>
    <p:sldId id="28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813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7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83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28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4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96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4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="" xmlns:a16="http://schemas.microsoft.com/office/drawing/2014/main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47679"/>
            <a:ext cx="5328592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ko-KR" sz="3600" b="1" dirty="0" smtClean="0">
                <a:latin typeface="Book Antiqua" panose="02040602050305030304" pitchFamily="18" charset="0"/>
                <a:ea typeface="맑은 고딕" pitchFamily="50" charset="-127"/>
                <a:cs typeface="Arial" panose="020B0604020202020204" pitchFamily="34" charset="0"/>
              </a:rPr>
              <a:t>Pemodelan Data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574766" y="728663"/>
            <a:ext cx="7477034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 smtClean="0">
                <a:latin typeface="Book Antiqua" panose="02040602050305030304" pitchFamily="18" charset="0"/>
              </a:rPr>
              <a:t>Batasan</a:t>
            </a:r>
            <a:r>
              <a:rPr sz="3200" dirty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atau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asumsi-asumsi</a:t>
            </a:r>
            <a:r>
              <a:rPr sz="3200" dirty="0" smtClean="0">
                <a:latin typeface="Book Antiqua" panose="02040602050305030304" pitchFamily="18" charset="0"/>
              </a:rPr>
              <a:t> yang </a:t>
            </a:r>
            <a:r>
              <a:rPr sz="3200" dirty="0" err="1" smtClean="0">
                <a:latin typeface="Book Antiqua" panose="02040602050305030304" pitchFamily="18" charset="0"/>
              </a:rPr>
              <a:t>diangkat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dalam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merancang</a:t>
            </a:r>
            <a:r>
              <a:rPr sz="3200" dirty="0" smtClean="0">
                <a:latin typeface="Book Antiqua" panose="02040602050305030304" pitchFamily="18" charset="0"/>
              </a:rPr>
              <a:t> ERD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7E1F92-7A31-4509-A91D-0E60CAEAC6A0}"/>
              </a:ext>
            </a:extLst>
          </p:cNvPr>
          <p:cNvSpPr txBox="1"/>
          <p:nvPr/>
        </p:nvSpPr>
        <p:spPr>
          <a:xfrm>
            <a:off x="574766" y="1727200"/>
            <a:ext cx="798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 info memiliki beberapa informasi, sementara setiap informasi dapat dimiliki oleh penerima info.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 info dapat menerima infomasi yang diinginkan, sedangkan penerima info lain bisa menerima informasi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4" y="664029"/>
            <a:ext cx="6248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/>
              <a:t>Entitas</a:t>
            </a:r>
          </a:p>
          <a:p>
            <a:pPr marL="342900" indent="-342900">
              <a:buAutoNum type="arabicPeriod"/>
            </a:pPr>
            <a:r>
              <a:rPr lang="id-ID" dirty="0"/>
              <a:t>Penerima Info</a:t>
            </a:r>
          </a:p>
          <a:p>
            <a:pPr marL="342900" indent="-342900">
              <a:buAutoNum type="arabicPeriod"/>
            </a:pPr>
            <a:r>
              <a:rPr lang="id-ID" dirty="0"/>
              <a:t>Pemberi Info</a:t>
            </a:r>
          </a:p>
          <a:p>
            <a:pPr marL="342900" indent="-342900">
              <a:buAutoNum type="arabicPeriod"/>
            </a:pPr>
            <a:r>
              <a:rPr lang="id-ID" dirty="0"/>
              <a:t>Informasi</a:t>
            </a:r>
          </a:p>
          <a:p>
            <a:pPr marL="342900" indent="-342900">
              <a:buAutoNum type="arabicPeriod"/>
            </a:pPr>
            <a:r>
              <a:rPr lang="id-ID" dirty="0"/>
              <a:t>Event_penerimainfo</a:t>
            </a:r>
          </a:p>
          <a:p>
            <a:pPr marL="342900" indent="-342900">
              <a:buAutoNum type="arabicPeriod"/>
            </a:pPr>
            <a:r>
              <a:rPr lang="id-ID" dirty="0"/>
              <a:t>Event_pemberiinfo</a:t>
            </a:r>
          </a:p>
          <a:p>
            <a:pPr marL="342900" indent="-342900">
              <a:buAutoNum type="arabicPeriod"/>
            </a:pPr>
            <a:endParaRPr lang="id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/>
              <a:t>Relasi</a:t>
            </a:r>
          </a:p>
          <a:p>
            <a:pPr marL="342900" indent="-342900">
              <a:buAutoNum type="arabicPeriod"/>
            </a:pPr>
            <a:r>
              <a:rPr lang="id-ID" dirty="0"/>
              <a:t>Memiliki</a:t>
            </a:r>
          </a:p>
          <a:p>
            <a:pPr marL="342900" indent="-342900">
              <a:buAutoNum type="arabicPeriod"/>
            </a:pPr>
            <a:r>
              <a:rPr lang="id-ID" dirty="0"/>
              <a:t>Menerima</a:t>
            </a:r>
          </a:p>
          <a:p>
            <a:endParaRPr lang="id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/>
              <a:t>Kardinalitas</a:t>
            </a:r>
          </a:p>
          <a:p>
            <a:pPr marL="342900" indent="-342900">
              <a:buAutoNum type="arabicPeriod"/>
            </a:pPr>
            <a:r>
              <a:rPr lang="id-ID" dirty="0" smtClean="0"/>
              <a:t>Many </a:t>
            </a:r>
            <a:r>
              <a:rPr lang="id-ID" dirty="0"/>
              <a:t>to </a:t>
            </a:r>
            <a:r>
              <a:rPr lang="id-ID" dirty="0" smtClean="0"/>
              <a:t>many</a:t>
            </a:r>
          </a:p>
          <a:p>
            <a:pPr marL="342900" indent="-342900">
              <a:buAutoNum type="arabicPeriod"/>
            </a:pPr>
            <a:r>
              <a:rPr lang="id-ID" dirty="0" smtClean="0"/>
              <a:t>Many to many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490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139017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latin typeface="Book Antiqua" panose="02040602050305030304" pitchFamily="18" charset="0"/>
              </a:rPr>
              <a:t>A</a:t>
            </a:r>
            <a:r>
              <a:rPr sz="3200" dirty="0" err="1" smtClean="0">
                <a:latin typeface="Book Antiqua" panose="02040602050305030304" pitchFamily="18" charset="0"/>
              </a:rPr>
              <a:t>tribut-atribut</a:t>
            </a:r>
            <a:r>
              <a:rPr sz="3200" dirty="0" smtClean="0">
                <a:latin typeface="Book Antiqua" panose="02040602050305030304" pitchFamily="18" charset="0"/>
              </a:rPr>
              <a:t> yang </a:t>
            </a:r>
            <a:r>
              <a:rPr sz="3200" dirty="0" err="1" smtClean="0">
                <a:latin typeface="Book Antiqua" panose="02040602050305030304" pitchFamily="18" charset="0"/>
              </a:rPr>
              <a:t>dimiliki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7E1F92-7A31-4509-A91D-0E60CAEAC6A0}"/>
              </a:ext>
            </a:extLst>
          </p:cNvPr>
          <p:cNvSpPr txBox="1"/>
          <p:nvPr/>
        </p:nvSpPr>
        <p:spPr>
          <a:xfrm>
            <a:off x="324394" y="773790"/>
            <a:ext cx="85692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200" dirty="0"/>
              <a:t>Pemberi_Info</a:t>
            </a:r>
          </a:p>
          <a:p>
            <a:pPr marL="557213" indent="-285750">
              <a:buFontTx/>
              <a:buChar char="-"/>
              <a:tabLst>
                <a:tab pos="892175" algn="l"/>
              </a:tabLst>
            </a:pPr>
            <a:r>
              <a:rPr lang="id-ID" sz="1200" dirty="0"/>
              <a:t>id_pemberiinfo*</a:t>
            </a:r>
          </a:p>
          <a:p>
            <a:pPr marL="557213" indent="-285750">
              <a:buFontTx/>
              <a:buChar char="-"/>
              <a:tabLst>
                <a:tab pos="892175" algn="l"/>
              </a:tabLst>
            </a:pPr>
            <a:r>
              <a:rPr lang="id-ID" sz="1200" dirty="0"/>
              <a:t>Nama</a:t>
            </a:r>
          </a:p>
          <a:p>
            <a:pPr marL="557213" indent="-285750">
              <a:buFontTx/>
              <a:buChar char="-"/>
              <a:tabLst>
                <a:tab pos="892175" algn="l"/>
              </a:tabLst>
            </a:pPr>
            <a:r>
              <a:rPr lang="id-ID" sz="1200" dirty="0"/>
              <a:t>Alamat</a:t>
            </a:r>
          </a:p>
          <a:p>
            <a:pPr marL="557213" indent="-285750">
              <a:buFontTx/>
              <a:buChar char="-"/>
              <a:tabLst>
                <a:tab pos="892175" algn="l"/>
              </a:tabLst>
            </a:pPr>
            <a:r>
              <a:rPr lang="id-ID" sz="1200" dirty="0"/>
              <a:t>Nohp</a:t>
            </a:r>
          </a:p>
          <a:p>
            <a:pPr marL="557213" indent="-285750">
              <a:buFontTx/>
              <a:buChar char="-"/>
              <a:tabLst>
                <a:tab pos="892175" algn="l"/>
              </a:tabLst>
            </a:pPr>
            <a:r>
              <a:rPr lang="id-ID" sz="1200" dirty="0"/>
              <a:t>Email</a:t>
            </a:r>
          </a:p>
          <a:p>
            <a:pPr indent="271463">
              <a:buFont typeface="Arial" panose="020B0604020202020204" pitchFamily="34" charset="0"/>
              <a:buChar char="•"/>
              <a:tabLst>
                <a:tab pos="892175" algn="l"/>
              </a:tabLst>
            </a:pPr>
            <a:r>
              <a:rPr lang="id-ID" sz="1200" dirty="0"/>
              <a:t>Informasi</a:t>
            </a:r>
          </a:p>
          <a:p>
            <a:pPr marL="533400" indent="-261938">
              <a:tabLst>
                <a:tab pos="892175" algn="l"/>
              </a:tabLst>
            </a:pPr>
            <a:r>
              <a:rPr lang="id-ID" sz="1200" dirty="0"/>
              <a:t>-  	id_info*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	kategori_event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892175" algn="l"/>
              </a:tabLst>
            </a:pPr>
            <a:r>
              <a:rPr lang="id-ID" sz="1200" dirty="0"/>
              <a:t>Penerima_Info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 	Id_penerimainfo*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	nama	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	alamat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	nohp</a:t>
            </a:r>
          </a:p>
          <a:p>
            <a:pPr marL="271463">
              <a:tabLst>
                <a:tab pos="533400" algn="l"/>
              </a:tabLst>
            </a:pPr>
            <a:r>
              <a:rPr lang="id-ID" sz="1200" dirty="0"/>
              <a:t>-	email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892175" algn="l"/>
              </a:tabLst>
            </a:pPr>
            <a:r>
              <a:rPr lang="id-ID" sz="1200" dirty="0"/>
              <a:t>Event_penerimainfo</a:t>
            </a:r>
          </a:p>
          <a:p>
            <a:pPr marL="271463" indent="-271463">
              <a:tabLst>
                <a:tab pos="533400" algn="l"/>
              </a:tabLst>
            </a:pPr>
            <a:r>
              <a:rPr lang="id-ID" sz="1200" dirty="0"/>
              <a:t>	-	no_daftar_event*</a:t>
            </a:r>
          </a:p>
          <a:p>
            <a:pPr marL="271463" indent="-271463">
              <a:tabLst>
                <a:tab pos="533400" algn="l"/>
              </a:tabLst>
            </a:pPr>
            <a:r>
              <a:rPr lang="id-ID" sz="1200" dirty="0"/>
              <a:t>	-	kategori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892175" algn="l"/>
              </a:tabLst>
            </a:pPr>
            <a:r>
              <a:rPr lang="id-ID" sz="1200" dirty="0"/>
              <a:t>Event_pemberiinfo</a:t>
            </a:r>
          </a:p>
          <a:p>
            <a:pPr marL="271463" indent="-271463" defTabSz="892175">
              <a:tabLst>
                <a:tab pos="533400" algn="l"/>
              </a:tabLst>
            </a:pPr>
            <a:r>
              <a:rPr lang="id-ID" sz="1200" dirty="0"/>
              <a:t>	-	kategori</a:t>
            </a:r>
          </a:p>
          <a:p>
            <a:pPr marL="271463" indent="-271463" defTabSz="892175">
              <a:tabLst>
                <a:tab pos="533400" algn="l"/>
              </a:tabLst>
            </a:pPr>
            <a:r>
              <a:rPr lang="id-ID" sz="1200" dirty="0"/>
              <a:t>	-	no_event*</a:t>
            </a:r>
          </a:p>
          <a:p>
            <a:pPr marL="271463" indent="-271463" defTabSz="892175">
              <a:tabLst>
                <a:tab pos="533400" algn="l"/>
              </a:tabLst>
            </a:pPr>
            <a:r>
              <a:rPr lang="id-ID" sz="1200" dirty="0"/>
              <a:t>	-	tanggal_event</a:t>
            </a:r>
          </a:p>
          <a:p>
            <a:pPr marL="271463" indent="-271463" defTabSz="892175">
              <a:tabLst>
                <a:tab pos="533400" algn="l"/>
              </a:tabLst>
            </a:pPr>
            <a:r>
              <a:rPr lang="id-ID" sz="1200" dirty="0"/>
              <a:t>	-	tempat_event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671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Book Antiqua" panose="02040602050305030304" pitchFamily="18" charset="0"/>
              </a:rPr>
              <a:t>E</a:t>
            </a:r>
            <a:r>
              <a:rPr lang="id-ID" sz="3200" dirty="0" smtClean="0">
                <a:latin typeface="Book Antiqua" panose="02040602050305030304" pitchFamily="18" charset="0"/>
              </a:rPr>
              <a:t>RD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8" y="1028700"/>
            <a:ext cx="169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Id_pemberiinfo</a:t>
            </a:r>
            <a:endParaRPr lang="id-ID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722166" y="2028880"/>
            <a:ext cx="1656000" cy="468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memiliki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20772" y="2957352"/>
            <a:ext cx="1836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no_event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88" y="2000180"/>
            <a:ext cx="1497012" cy="50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2688" y="2033160"/>
            <a:ext cx="1440000" cy="46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68344" y="2028880"/>
            <a:ext cx="1897856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763212" y="2900180"/>
            <a:ext cx="1944000" cy="504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menerima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68344" y="2957352"/>
            <a:ext cx="1897856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No_daftar_event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75456" y="4468650"/>
            <a:ext cx="1552344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Id_penerimainfo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2688" y="3676650"/>
            <a:ext cx="1440000" cy="50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8" idx="0"/>
          </p:cNvCxnSpPr>
          <p:nvPr/>
        </p:nvCxnSpPr>
        <p:spPr>
          <a:xfrm flipV="1">
            <a:off x="1448594" y="14607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467100" y="199288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4662160" y="1963229"/>
            <a:ext cx="0" cy="6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6752616" y="1929509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756856" y="2504180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31456" y="3389352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35212" y="418065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6870344" y="2954180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39212" y="2512652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1133702" y="269649"/>
            <a:ext cx="6323012" cy="427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3600" dirty="0"/>
              <a:t>Skema Tabel</a:t>
            </a:r>
            <a:endParaRPr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0701"/>
              </p:ext>
            </p:extLst>
          </p:nvPr>
        </p:nvGraphicFramePr>
        <p:xfrm>
          <a:off x="333603" y="801007"/>
          <a:ext cx="1614940" cy="166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3"/>
                <a:gridCol w="387487"/>
              </a:tblGrid>
              <a:tr h="22668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Pemberi_info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373357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Id_pemberiinfo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PK</a:t>
                      </a:r>
                      <a:endParaRPr lang="id-ID" sz="1100" dirty="0"/>
                    </a:p>
                  </a:txBody>
                  <a:tcPr/>
                </a:tc>
              </a:tr>
              <a:tr h="22668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Nama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22668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Alamat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22668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Nohp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2668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email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6857"/>
              </p:ext>
            </p:extLst>
          </p:nvPr>
        </p:nvGraphicFramePr>
        <p:xfrm>
          <a:off x="2318658" y="811893"/>
          <a:ext cx="1959427" cy="1970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76"/>
                <a:gridCol w="487151"/>
              </a:tblGrid>
              <a:tr h="393653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Event_pemberiinfo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3156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No_event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PK</a:t>
                      </a:r>
                      <a:endParaRPr lang="id-ID" sz="1100" dirty="0"/>
                    </a:p>
                  </a:txBody>
                  <a:tcPr/>
                </a:tc>
              </a:tr>
              <a:tr h="281878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Id_pemberiinfo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FK</a:t>
                      </a:r>
                      <a:endParaRPr lang="id-ID" sz="1100" dirty="0"/>
                    </a:p>
                  </a:txBody>
                  <a:tcPr/>
                </a:tc>
              </a:tr>
              <a:tr h="23156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FK</a:t>
                      </a:r>
                      <a:endParaRPr lang="id-ID" sz="1100" dirty="0"/>
                    </a:p>
                  </a:txBody>
                  <a:tcPr/>
                </a:tc>
              </a:tr>
              <a:tr h="23156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Kategori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3156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Tgl_event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3156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Tmpt_event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3433"/>
              </p:ext>
            </p:extLst>
          </p:nvPr>
        </p:nvGraphicFramePr>
        <p:xfrm>
          <a:off x="6814458" y="816428"/>
          <a:ext cx="1687285" cy="224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794"/>
                <a:gridCol w="419491"/>
              </a:tblGrid>
              <a:tr h="482991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Event_penerimainfo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No_daftar_event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PK</a:t>
                      </a:r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Id_penerimainfo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FK</a:t>
                      </a:r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FK</a:t>
                      </a:r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Kategori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Tgl_event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932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Tmpt_event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2121"/>
              </p:ext>
            </p:extLst>
          </p:nvPr>
        </p:nvGraphicFramePr>
        <p:xfrm>
          <a:off x="4664528" y="1234651"/>
          <a:ext cx="1796141" cy="92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76"/>
                <a:gridCol w="430965"/>
              </a:tblGrid>
              <a:tr h="0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Informasi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332770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PK</a:t>
                      </a:r>
                      <a:endParaRPr lang="id-ID" sz="1100" dirty="0"/>
                    </a:p>
                  </a:txBody>
                  <a:tcPr/>
                </a:tc>
              </a:tr>
              <a:tr h="332770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kategori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1699"/>
              </p:ext>
            </p:extLst>
          </p:nvPr>
        </p:nvGraphicFramePr>
        <p:xfrm>
          <a:off x="6781800" y="3385700"/>
          <a:ext cx="16040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79"/>
                <a:gridCol w="384876"/>
              </a:tblGrid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Penerima_info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Id_penerimainfo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PK</a:t>
                      </a:r>
                      <a:endParaRPr lang="id-ID" sz="1100" dirty="0"/>
                    </a:p>
                  </a:txBody>
                  <a:tcPr/>
                </a:tc>
              </a:tr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Nama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/>
                    </a:p>
                  </a:txBody>
                  <a:tcPr/>
                </a:tc>
              </a:tr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Alamat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Nohp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  <a:tr h="252145"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email</a:t>
                      </a:r>
                      <a:endParaRPr lang="id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70314" y="1132114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21629" y="1654628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167639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56714" y="3167743"/>
            <a:ext cx="0" cy="20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id-ID" sz="3200" dirty="0"/>
              <a:t>Struktur Tabel</a:t>
            </a:r>
            <a:r>
              <a:rPr lang="en-US" sz="3200" dirty="0"/>
              <a:t> </a:t>
            </a:r>
            <a:r>
              <a:rPr lang="en-US" sz="3200" dirty="0" smtClean="0"/>
              <a:t>P</a:t>
            </a:r>
            <a:r>
              <a:rPr lang="id-ID" sz="3200" dirty="0" smtClean="0"/>
              <a:t>emberi info</a:t>
            </a:r>
            <a:endParaRPr sz="32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10560"/>
              </p:ext>
            </p:extLst>
          </p:nvPr>
        </p:nvGraphicFramePr>
        <p:xfrm>
          <a:off x="642255" y="1421493"/>
          <a:ext cx="7924801" cy="2225040"/>
        </p:xfrm>
        <a:graphic>
          <a:graphicData uri="http://schemas.openxmlformats.org/drawingml/2006/table">
            <a:tbl>
              <a:tblPr firstRow="1" bandRow="1">
                <a:tableStyleId>{D2E9763A-B540-4478-AEE7-8A503F535AB0}</a:tableStyleId>
              </a:tblPr>
              <a:tblGrid>
                <a:gridCol w="735875"/>
                <a:gridCol w="1746070"/>
                <a:gridCol w="1458686"/>
                <a:gridCol w="1164771"/>
                <a:gridCol w="281939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 Field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Constraint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Id_pemberiinfo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Varchar(12)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Not</a:t>
                      </a:r>
                      <a:r>
                        <a:rPr lang="id-ID" baseline="0" dirty="0" smtClean="0"/>
                        <a:t> null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Primary key</a:t>
                      </a:r>
                      <a:r>
                        <a:rPr lang="id-ID" baseline="0" dirty="0" smtClean="0"/>
                        <a:t> tabel pemberi_info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Varchar(50)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 smtClean="0"/>
                        <a:t>Not</a:t>
                      </a:r>
                      <a:r>
                        <a:rPr lang="id-ID" baseline="0" dirty="0" smtClean="0"/>
                        <a:t> null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 pemberi info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Alamat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Varchar(50)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 smtClean="0"/>
                        <a:t>Not</a:t>
                      </a:r>
                      <a:r>
                        <a:rPr lang="id-ID" baseline="0" dirty="0" smtClean="0"/>
                        <a:t> null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Alamat pemberi info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Nohp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Numeric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 smtClean="0"/>
                        <a:t>Not</a:t>
                      </a:r>
                      <a:r>
                        <a:rPr lang="id-ID" baseline="0" dirty="0" smtClean="0"/>
                        <a:t> null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No hp aktif milik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pemberi info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Email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Varchar(50)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 smtClean="0"/>
                        <a:t>Not</a:t>
                      </a:r>
                      <a:r>
                        <a:rPr lang="id-ID" baseline="0" dirty="0" smtClean="0"/>
                        <a:t> null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Email pemberi info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3057" y="54428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QUERI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480458" y="1360714"/>
            <a:ext cx="548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Select nama_pemberiinfo from pemberi_info where alamat=‘kudus’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718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199</Words>
  <Application>Microsoft Office PowerPoint</Application>
  <PresentationFormat>On-screen Show (16:9)</PresentationFormat>
  <Paragraphs>127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Book Antiqua</vt:lpstr>
      <vt:lpstr>Times New Roman</vt:lpstr>
      <vt:lpstr>Wingdings</vt:lpstr>
      <vt:lpstr>Contents Slide Master</vt:lpstr>
      <vt:lpstr>PowerPoint Presentation</vt:lpstr>
      <vt:lpstr>Batasan atau asumsi-asumsi yang diangkat dalam merancang ERD</vt:lpstr>
      <vt:lpstr>PowerPoint Presentation</vt:lpstr>
      <vt:lpstr>Atribut-atribut yang dimiliki</vt:lpstr>
      <vt:lpstr>ERD</vt:lpstr>
      <vt:lpstr>Skema Tabel</vt:lpstr>
      <vt:lpstr>Contoh Struktur Tabel Pemberi info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user</cp:lastModifiedBy>
  <cp:revision>23</cp:revision>
  <dcterms:modified xsi:type="dcterms:W3CDTF">2019-11-05T11:54:07Z</dcterms:modified>
</cp:coreProperties>
</file>