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Amatic SC"/>
      <p:regular r:id="rId39"/>
      <p:bold r:id="rId40"/>
    </p:embeddedFont>
    <p:embeddedFont>
      <p:font typeface="Source Code Pro"/>
      <p:regular r:id="rId41"/>
      <p:bold r:id="rId42"/>
    </p:embeddedFont>
    <p:embeddedFont>
      <p:font typeface="Libre Baskerville"/>
      <p:regular r:id="rId43"/>
      <p:bold r:id="rId44"/>
      <p:italic r:id="rId45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D5A854F-2501-4F24-B34E-11F982884D56}">
  <a:tblStyle styleId="{9D5A854F-2501-4F24-B34E-11F982884D56}" styleName="Table_0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maticSC-bold.fntdata"/><Relationship Id="rId20" Type="http://schemas.openxmlformats.org/officeDocument/2006/relationships/slide" Target="slides/slide15.xml"/><Relationship Id="rId42" Type="http://schemas.openxmlformats.org/officeDocument/2006/relationships/font" Target="fonts/SourceCodePro-bold.fntdata"/><Relationship Id="rId41" Type="http://schemas.openxmlformats.org/officeDocument/2006/relationships/font" Target="fonts/SourceCodePro-regular.fntdata"/><Relationship Id="rId22" Type="http://schemas.openxmlformats.org/officeDocument/2006/relationships/slide" Target="slides/slide17.xml"/><Relationship Id="rId44" Type="http://schemas.openxmlformats.org/officeDocument/2006/relationships/font" Target="fonts/LibreBaskerville-bold.fntdata"/><Relationship Id="rId21" Type="http://schemas.openxmlformats.org/officeDocument/2006/relationships/slide" Target="slides/slide16.xml"/><Relationship Id="rId43" Type="http://schemas.openxmlformats.org/officeDocument/2006/relationships/font" Target="fonts/LibreBaskerville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LibreBaskervill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AmaticSC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8000"/>
            </a:lvl1pPr>
            <a:lvl2pPr algn="ctr">
              <a:spcBef>
                <a:spcPts val="0"/>
              </a:spcBef>
              <a:buSzPct val="100000"/>
              <a:defRPr sz="8000"/>
            </a:lvl2pPr>
            <a:lvl3pPr algn="ctr">
              <a:spcBef>
                <a:spcPts val="0"/>
              </a:spcBef>
              <a:buSzPct val="100000"/>
              <a:defRPr sz="8000"/>
            </a:lvl3pPr>
            <a:lvl4pPr algn="ctr">
              <a:spcBef>
                <a:spcPts val="0"/>
              </a:spcBef>
              <a:buSzPct val="100000"/>
              <a:defRPr sz="8000"/>
            </a:lvl4pPr>
            <a:lvl5pPr algn="ctr">
              <a:spcBef>
                <a:spcPts val="0"/>
              </a:spcBef>
              <a:buSzPct val="100000"/>
              <a:defRPr sz="8000"/>
            </a:lvl5pPr>
            <a:lvl6pPr algn="ctr">
              <a:spcBef>
                <a:spcPts val="0"/>
              </a:spcBef>
              <a:buSzPct val="100000"/>
              <a:defRPr sz="8000"/>
            </a:lvl6pPr>
            <a:lvl7pPr algn="ctr">
              <a:spcBef>
                <a:spcPts val="0"/>
              </a:spcBef>
              <a:buSzPct val="100000"/>
              <a:defRPr sz="8000"/>
            </a:lvl7pPr>
            <a:lvl8pPr algn="ctr">
              <a:spcBef>
                <a:spcPts val="0"/>
              </a:spcBef>
              <a:buSzPct val="100000"/>
              <a:defRPr sz="8000"/>
            </a:lvl8pPr>
            <a:lvl9pPr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240275"/>
            <a:ext cx="8520599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3046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8763000" y="0"/>
            <a:ext cx="0" cy="5143499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/>
          <p:nvPr/>
        </p:nvSpPr>
        <p:spPr>
          <a:xfrm>
            <a:off x="8156447" y="4286250"/>
            <a:ext cx="548699" cy="411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 rot="5400000">
            <a:off x="4138863" y="2343089"/>
            <a:ext cx="47318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Font typeface="Libre Baskerville"/>
              <a:buNone/>
              <a:defRPr b="1" sz="2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/>
          <p:nvPr>
            <p:ph idx="2" type="pic"/>
          </p:nvPr>
        </p:nvSpPr>
        <p:spPr>
          <a:xfrm>
            <a:off x="0" y="0"/>
            <a:ext cx="6172199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buClr>
                <a:schemeClr val="dk2"/>
              </a:buClr>
              <a:buFont typeface="Libre Baskerville"/>
              <a:buNone/>
              <a:defRPr b="0" baseline="0" i="0" sz="32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765797" y="198596"/>
            <a:ext cx="1524000" cy="371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100"/>
              </a:spcBef>
              <a:spcAft>
                <a:spcPts val="400"/>
              </a:spcAft>
              <a:buFont typeface="Libre Baskerville"/>
              <a:buNone/>
              <a:defRPr sz="1200"/>
            </a:lvl1pPr>
            <a:lvl2pPr rtl="0">
              <a:spcBef>
                <a:spcPts val="0"/>
              </a:spcBef>
              <a:defRPr sz="1200"/>
            </a:lvl2pPr>
            <a:lvl3pPr rtl="0">
              <a:spcBef>
                <a:spcPts val="0"/>
              </a:spcBef>
              <a:defRPr sz="1000"/>
            </a:lvl3pPr>
            <a:lvl4pPr rtl="0">
              <a:spcBef>
                <a:spcPts val="0"/>
              </a:spcBef>
              <a:defRPr sz="900"/>
            </a:lvl4pPr>
            <a:lvl5pPr rtl="0">
              <a:spcBef>
                <a:spcPts val="0"/>
              </a:spcBef>
              <a:defRPr sz="900"/>
            </a:lvl5pPr>
            <a:lvl6pPr rtl="0">
              <a:spcBef>
                <a:spcPts val="0"/>
              </a:spcBef>
              <a:defRPr sz="16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rtl="0">
              <a:spcBef>
                <a:spcPts val="0"/>
              </a:spcBef>
              <a:defRPr baseline="0"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rtl="0">
              <a:spcBef>
                <a:spcPts val="0"/>
              </a:spcBef>
              <a:defRPr baseline="0" sz="1400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cxnSp>
        <p:nvCxnSpPr>
          <p:cNvPr id="57" name="Shape 57"/>
          <p:cNvCxnSpPr/>
          <p:nvPr/>
        </p:nvCxnSpPr>
        <p:spPr>
          <a:xfrm>
            <a:off x="8991600" y="0"/>
            <a:ext cx="0" cy="51434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/>
          <p:nvPr/>
        </p:nvSpPr>
        <p:spPr>
          <a:xfrm>
            <a:off x="8839200" y="0"/>
            <a:ext cx="304799" cy="5143499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59" name="Shape 59"/>
          <p:cNvCxnSpPr/>
          <p:nvPr/>
        </p:nvCxnSpPr>
        <p:spPr>
          <a:xfrm>
            <a:off x="8915400" y="0"/>
            <a:ext cx="0" cy="514349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Shape 60"/>
          <p:cNvCxnSpPr/>
          <p:nvPr/>
        </p:nvCxnSpPr>
        <p:spPr>
          <a:xfrm>
            <a:off x="6248400" y="0"/>
            <a:ext cx="0" cy="5143499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Shape 61"/>
          <p:cNvCxnSpPr/>
          <p:nvPr/>
        </p:nvCxnSpPr>
        <p:spPr>
          <a:xfrm>
            <a:off x="6192296" y="0"/>
            <a:ext cx="0" cy="5143499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idx="10" type="dt"/>
          </p:nvPr>
        </p:nvSpPr>
        <p:spPr>
          <a:xfrm rot="5400000">
            <a:off x="7841034" y="763376"/>
            <a:ext cx="15087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2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129015" y="4300537"/>
            <a:ext cx="609599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GB" sz="14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</a:p>
        </p:txBody>
      </p:sp>
      <p:sp>
        <p:nvSpPr>
          <p:cNvPr id="64" name="Shape 64"/>
          <p:cNvSpPr txBox="1"/>
          <p:nvPr>
            <p:ph idx="11" type="ftr"/>
          </p:nvPr>
        </p:nvSpPr>
        <p:spPr>
          <a:xfrm rot="5400000">
            <a:off x="7390265" y="2757240"/>
            <a:ext cx="2400300" cy="36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7467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Libre Baskerville"/>
              <a:buNone/>
              <a:defRPr b="0" baseline="0" sz="3000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0150"/>
            <a:ext cx="74676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7640" marL="274320" rtl="0" algn="l">
              <a:spcBef>
                <a:spcPts val="600"/>
              </a:spcBef>
              <a:buClr>
                <a:schemeClr val="accent1"/>
              </a:buClr>
              <a:buFont typeface="Noto Sans Symbols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77800" marL="640080" rtl="0" algn="l">
              <a:spcBef>
                <a:spcPts val="420"/>
              </a:spcBef>
              <a:buClr>
                <a:schemeClr val="accent1"/>
              </a:buClr>
              <a:buFont typeface="Noto Sans Symbols"/>
              <a:buChar char="●"/>
              <a:defRPr sz="21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21919" marL="914400" rtl="0" algn="l">
              <a:spcBef>
                <a:spcPts val="360"/>
              </a:spcBef>
              <a:buClr>
                <a:srgbClr val="DE7530"/>
              </a:buClr>
              <a:buFont typeface="Noto Sans Symbols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16839" marL="1188720" rtl="0" algn="l">
              <a:spcBef>
                <a:spcPts val="360"/>
              </a:spcBef>
              <a:buClr>
                <a:srgbClr val="FEC2AC"/>
              </a:buClr>
              <a:buFont typeface="Noto Sans Symbols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23951" marL="1463040" rtl="0" algn="l">
              <a:spcBef>
                <a:spcPts val="320"/>
              </a:spcBef>
              <a:buClr>
                <a:srgbClr val="BBC9E9"/>
              </a:buClr>
              <a:buFont typeface="Noto Sans Symbols"/>
              <a:buChar char="●"/>
              <a:defRPr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86360" marL="1737360" rtl="0" algn="l">
              <a:spcBef>
                <a:spcPts val="320"/>
              </a:spcBef>
              <a:buClr>
                <a:schemeClr val="accent1"/>
              </a:buClr>
              <a:buFont typeface="Libre Baskerville"/>
              <a:buChar char="•"/>
              <a:defRPr sz="16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29539" marL="2011679" rtl="0" algn="l">
              <a:spcBef>
                <a:spcPts val="280"/>
              </a:spcBef>
              <a:buClr>
                <a:srgbClr val="FEC2AC"/>
              </a:buClr>
              <a:buFont typeface="Noto Sans Symbols"/>
              <a:buChar char="○"/>
              <a:defRPr baseline="0"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01600" marL="2286000" rtl="0" algn="l">
              <a:spcBef>
                <a:spcPts val="280"/>
              </a:spcBef>
              <a:buClr>
                <a:schemeClr val="accent2"/>
              </a:buClr>
              <a:buFont typeface="Libre Baskerville"/>
              <a:buChar char="•"/>
              <a:defRPr baseline="0" sz="1400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96520" marL="2560320" rtl="0" algn="l">
              <a:spcBef>
                <a:spcPts val="280"/>
              </a:spcBef>
              <a:buClr>
                <a:srgbClr val="DE7530"/>
              </a:buClr>
              <a:buFont typeface="Libre Baskerville"/>
              <a:buChar char="•"/>
              <a:defRPr baseline="0"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 rot="5400000">
            <a:off x="7841034" y="763376"/>
            <a:ext cx="15087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2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129015" y="4300537"/>
            <a:ext cx="609599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GB" sz="14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</a:p>
        </p:txBody>
      </p:sp>
      <p:sp>
        <p:nvSpPr>
          <p:cNvPr id="70" name="Shape 70"/>
          <p:cNvSpPr txBox="1"/>
          <p:nvPr>
            <p:ph idx="11" type="ftr"/>
          </p:nvPr>
        </p:nvSpPr>
        <p:spPr>
          <a:xfrm rot="5400000">
            <a:off x="7390265" y="2757240"/>
            <a:ext cx="2400300" cy="36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2802750" y="802500"/>
            <a:ext cx="3538499" cy="3538499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4000"/>
            </a:lvl1pPr>
            <a:lvl2pPr>
              <a:spcBef>
                <a:spcPts val="0"/>
              </a:spcBef>
              <a:buSzPct val="100000"/>
              <a:defRPr sz="4000"/>
            </a:lvl2pPr>
            <a:lvl3pPr>
              <a:spcBef>
                <a:spcPts val="0"/>
              </a:spcBef>
              <a:buSzPct val="100000"/>
              <a:defRPr sz="4000"/>
            </a:lvl3pPr>
            <a:lvl4pPr>
              <a:spcBef>
                <a:spcPts val="0"/>
              </a:spcBef>
              <a:buSzPct val="100000"/>
              <a:defRPr sz="4000"/>
            </a:lvl4pPr>
            <a:lvl5pPr>
              <a:spcBef>
                <a:spcPts val="0"/>
              </a:spcBef>
              <a:buSzPct val="100000"/>
              <a:defRPr sz="4000"/>
            </a:lvl5pPr>
            <a:lvl6pPr>
              <a:spcBef>
                <a:spcPts val="0"/>
              </a:spcBef>
              <a:buSzPct val="100000"/>
              <a:defRPr sz="4000"/>
            </a:lvl6pPr>
            <a:lvl7pPr>
              <a:spcBef>
                <a:spcPts val="0"/>
              </a:spcBef>
              <a:buSzPct val="100000"/>
              <a:defRPr sz="4000"/>
            </a:lvl7pPr>
            <a:lvl8pPr>
              <a:spcBef>
                <a:spcPts val="0"/>
              </a:spcBef>
              <a:buSzPct val="100000"/>
              <a:defRPr sz="4000"/>
            </a:lvl8pPr>
            <a:lvl9pPr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3000"/>
            </a:lvl1pPr>
            <a:lvl2pPr>
              <a:spcBef>
                <a:spcPts val="0"/>
              </a:spcBef>
              <a:buSzPct val="100000"/>
              <a:defRPr sz="3000"/>
            </a:lvl2pPr>
            <a:lvl3pPr>
              <a:spcBef>
                <a:spcPts val="0"/>
              </a:spcBef>
              <a:buSzPct val="100000"/>
              <a:defRPr sz="3000"/>
            </a:lvl3pPr>
            <a:lvl4pPr>
              <a:spcBef>
                <a:spcPts val="0"/>
              </a:spcBef>
              <a:buSzPct val="100000"/>
              <a:defRPr sz="3000"/>
            </a:lvl4pPr>
            <a:lvl5pPr>
              <a:spcBef>
                <a:spcPts val="0"/>
              </a:spcBef>
              <a:buSzPct val="100000"/>
              <a:defRPr sz="3000"/>
            </a:lvl5pPr>
            <a:lvl6pPr>
              <a:spcBef>
                <a:spcPts val="0"/>
              </a:spcBef>
              <a:buSzPct val="100000"/>
              <a:defRPr sz="3000"/>
            </a:lvl6pPr>
            <a:lvl7pPr>
              <a:spcBef>
                <a:spcPts val="0"/>
              </a:spcBef>
              <a:buSzPct val="100000"/>
              <a:defRPr sz="3000"/>
            </a:lvl7pPr>
            <a:lvl8pPr>
              <a:spcBef>
                <a:spcPts val="0"/>
              </a:spcBef>
              <a:buSzPct val="100000"/>
              <a:defRPr sz="3000"/>
            </a:lvl8pPr>
            <a:lvl9pPr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45222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Kumpulan Materi Kuliah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http://hendroagungs.blogspot.co.id/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E-Business dan E Commerce</a:t>
            </a:r>
          </a:p>
        </p:txBody>
      </p:sp>
      <p:graphicFrame>
        <p:nvGraphicFramePr>
          <p:cNvPr id="134" name="Shape 134"/>
          <p:cNvGraphicFramePr/>
          <p:nvPr/>
        </p:nvGraphicFramePr>
        <p:xfrm>
          <a:off x="1000099" y="13394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{9D5A854F-2501-4F24-B34E-11F982884D56}</a:tableStyleId>
              </a:tblPr>
              <a:tblGrid>
                <a:gridCol w="3030650"/>
                <a:gridCol w="1454675"/>
                <a:gridCol w="2335525"/>
              </a:tblGrid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baseline="0" lang="en-GB" sz="1200" u="none" cap="none" strike="noStrike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E-BUSINESS</a:t>
                      </a: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0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baseline="0" lang="en-GB" sz="1200" u="none" cap="none" strike="noStrike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E-COMMERCE</a:t>
                      </a: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GB" sz="1200" u="none" cap="none" strike="noStrike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Buying and selling electronically</a:t>
                      </a: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0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GB" sz="1200" u="none" cap="none" strike="noStrike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Sell-side e-commerce</a:t>
                      </a: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GB" sz="1200" u="none" cap="none" strike="noStrike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Electronic procurement</a:t>
                      </a: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0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GB" sz="1200" u="none" cap="none" strike="noStrike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Buy-side e-commerce</a:t>
                      </a: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GB" sz="1200" u="none" cap="none" strike="noStrike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Electronic distribution</a:t>
                      </a: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0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0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GB" sz="1200" u="none" cap="none" strike="noStrike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Online customer service</a:t>
                      </a: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0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0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GB" sz="1200" u="none" cap="none" strike="noStrike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Electronic marketing</a:t>
                      </a: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0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0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GB" sz="1200" u="none" cap="none" strike="noStrike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Secure transactions</a:t>
                      </a: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0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0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GB" sz="1200" u="none" cap="none" strike="noStrike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Automation of processes</a:t>
                      </a: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0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0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GB" sz="1200" u="none" cap="none" strike="noStrike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Electronic collaboration</a:t>
                      </a: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0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0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524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0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baseline="0"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Gambar 1.1 The </a:t>
                      </a:r>
                      <a:r>
                        <a:rPr b="1" baseline="0" lang="en-GB" sz="1200" u="none" cap="none" strike="noStrike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relationship  between e-business and e-commerce</a:t>
                      </a: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135" name="Shape 135"/>
          <p:cNvSpPr txBox="1"/>
          <p:nvPr>
            <p:ph idx="12" type="sldNum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1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1.2  The development of the new economy;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“ekonomi internet”, “ekonomi informasi” atau “ekonomi digital”. Adalah Istilah-istilah yang digunakan untuk menentukan kontribusi yang berbeda untuk perekonomian melalui penggunaan internet, teknologi digital, atau teknologi informasi dan komunikasi (ICT). </a:t>
            </a: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New Economic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didasarkan pada jiwa kewirausahaan dalam penciptaan pengetahuan dan berbagi inovasi dan kreativitas dalam memanfaatkan teknologi informasi untuk mengembangkan dan menjual produk dan layanan baru</a:t>
            </a: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Ruang lingkup </a:t>
            </a:r>
            <a:r>
              <a:rPr b="0" baseline="0" i="1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New Economic</a:t>
            </a:r>
            <a:r>
              <a:rPr b="0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mencakup spektrum dari lokalisasi menuju globalisasi dan meminjamkan makna terhadap konsep “tanpa batas” organisasi, industri atau ekonomi</a:t>
            </a: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New Economic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ditandai dengan perubahan struktur kompetitif industri</a:t>
            </a: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1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Key differences between the old and new economy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67640" lvl="0" marL="27432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 rot="5400000">
            <a:off x="7390235" y="2757209"/>
            <a:ext cx="24002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GB" sz="12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Jajam Haerul Jaman, SE., M.Kom</a:t>
            </a: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33316" l="15602" r="55245" t="15185"/>
          <a:stretch/>
        </p:blipFill>
        <p:spPr>
          <a:xfrm>
            <a:off x="357158" y="1178708"/>
            <a:ext cx="7715304" cy="369691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>
            <p:ph idx="12" type="sldNum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205978"/>
            <a:ext cx="8043889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baseline="0" i="0" lang="en-GB" sz="24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1.3 </a:t>
            </a:r>
            <a:r>
              <a:rPr b="1" baseline="0" i="0" lang="en-GB" sz="24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Types of e-business and related industries</a:t>
            </a:r>
            <a:br>
              <a:rPr b="1" baseline="0" i="0" lang="en-GB" sz="24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1" baseline="0" i="0" lang="en-GB" sz="24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Jenis –Jenis E-bisnis dan Industri Terkait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Business-to-Business (B2B)</a:t>
            </a:r>
          </a:p>
          <a:p>
            <a:pPr indent="-274320" lvl="0" marL="274320" marR="0" rtl="0" algn="l">
              <a:spcBef>
                <a:spcPts val="60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Business-to-Consumer (B2C)</a:t>
            </a:r>
          </a:p>
          <a:p>
            <a:pPr indent="-274320" lvl="0" marL="274320" marR="0" rtl="0" algn="l">
              <a:spcBef>
                <a:spcPts val="60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Consumer-to-Consumer (C2C)</a:t>
            </a: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Business-to-Business (B2B)</a:t>
            </a:r>
            <a:br>
              <a:rPr b="0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b="0" baseline="0" i="0" lang="en-GB" sz="2400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menyediakan layanan e-bisnis di seluruh supply chain atau di bagian dari supply chain seperti e-procurement, logistik, kontrol stok, pemesanan, pembayaran dan distribusi</a:t>
            </a: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Business-to-Consumer (B2C)</a:t>
            </a:r>
            <a:br>
              <a:rPr b="0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Melakukan pelayanan kepada customer dengan melakukan penyediaan barang, penyedian akses, penyediaan sarana transaksi, dan lain-lain</a:t>
            </a:r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consumer-to-consumer (C2C) 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membawa konsumen bersama-sama untuk tujuan tertentu, seperti pelelangan barang dan lain-lain yang melibatkan interaksi antara cutomer dengan cutomer lain.</a:t>
            </a:r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7467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0150"/>
            <a:ext cx="7467600" cy="36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marL="0" rtl="0" algn="ctr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Pendahuluan</a:t>
            </a:r>
          </a:p>
          <a:p>
            <a:pPr indent="0" mar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mar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E-Bussiness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mar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1.4 </a:t>
            </a:r>
            <a:r>
              <a:rPr b="1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growth of e-business   </a:t>
            </a:r>
            <a:br>
              <a:rPr b="1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1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(Pertumbuhan e – bisnis)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Latar Belakang </a:t>
            </a:r>
          </a:p>
          <a:p>
            <a:pPr indent="-284480" lvl="1" marL="640080" marR="0" rtl="0" algn="l">
              <a:spcBef>
                <a:spcPts val="420"/>
              </a:spcBef>
              <a:buClr>
                <a:srgbClr val="000000"/>
              </a:buClr>
              <a:buSzPct val="79999"/>
              <a:buFont typeface="Noto Sans Symbols"/>
              <a:buChar char="●"/>
            </a:pPr>
            <a:r>
              <a:rPr b="0" baseline="0" i="0" lang="en-GB" sz="21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Faktor yang paling signifikan yang mengubah internet menjadi sebuah fenomena komunikasi global adalah pengembangan dari World Wide Web (WWW)</a:t>
            </a:r>
          </a:p>
          <a:p>
            <a:pPr indent="-284480" lvl="1" marL="640080" marR="0" rtl="0" algn="l">
              <a:spcBef>
                <a:spcPts val="420"/>
              </a:spcBef>
              <a:buClr>
                <a:srgbClr val="000000"/>
              </a:buClr>
              <a:buSzPct val="79999"/>
              <a:buFont typeface="Noto Sans Symbols"/>
              <a:buChar char="●"/>
            </a:pPr>
            <a:r>
              <a:rPr b="0" baseline="0" i="0" lang="en-GB" sz="21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WWW Ini memperluas fungsionalitas dari internet dengan memperkenalkan hypertext yang menghubungkan dokumen dijalankan pada server internet</a:t>
            </a:r>
          </a:p>
          <a:p>
            <a:pPr indent="-177800" lvl="1" marL="640080" marR="0" rtl="0" algn="l">
              <a:spcBef>
                <a:spcPts val="420"/>
              </a:spcBef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baseline="0" i="0" sz="21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1.4 </a:t>
            </a:r>
            <a:r>
              <a:rPr b="1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growth of e-business   </a:t>
            </a:r>
            <a:br>
              <a:rPr b="1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1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(Pertumbuhan e – bisnis)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Web adalah percepatan perubahan besar dalam lingkungan bisnis karena semakin banyak perusahaan berusaha untuk mengintegrasikan model bisnis lama dengan model baru</a:t>
            </a:r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1.4 </a:t>
            </a:r>
            <a:r>
              <a:rPr b="1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growth of e-business   </a:t>
            </a:r>
            <a:br>
              <a:rPr b="1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1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(Pertumbuhan e – bisnis)</a:t>
            </a: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b="10891" l="15611" r="63595" t="55053"/>
          <a:stretch/>
        </p:blipFill>
        <p:spPr>
          <a:xfrm>
            <a:off x="642910" y="1607337"/>
            <a:ext cx="7429552" cy="3321867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/>
          <p:nvPr/>
        </p:nvSpPr>
        <p:spPr>
          <a:xfrm>
            <a:off x="571472" y="1063230"/>
            <a:ext cx="4572000" cy="4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GB" sz="1800" u="none" cap="none" strike="noStrike">
                <a:latin typeface="Libre Baskerville"/>
                <a:ea typeface="Libre Baskerville"/>
                <a:cs typeface="Libre Baskerville"/>
                <a:sym typeface="Libre Baskerville"/>
              </a:rPr>
              <a:t>Advantages of using the internet for firms and consumers</a:t>
            </a: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1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1.5  Penggunaan internet</a:t>
            </a:r>
            <a:br>
              <a:rPr b="1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1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(Use of the internet)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Permintaan untuk layanan internet telah berkembang dari tahun ke tahun sejak disediakannya sarana untuk umum pada pertengahan tahun 1990</a:t>
            </a:r>
          </a:p>
          <a:p>
            <a:pPr indent="-274320" lvl="0" marL="274320" marR="0" rtl="0" algn="l">
              <a:spcBef>
                <a:spcPts val="60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Internet telah memiliki dampak pada kehidupan ekonomi dan sosial dari banyak masyarakat dan telah menjadi budaya bagi perubahan dalam cara orang berinteraksi, melakukan bisnis, mendapatkan informasi dan mencari hiburan</a:t>
            </a:r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baseline="0" i="0" lang="en-GB" sz="27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Gambar 1.4 UK internet users’ online activities (%). Source: Oxis (Sample of 2200)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67640" lvl="0" marL="27432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6" name="Shape 236"/>
          <p:cNvSpPr txBox="1"/>
          <p:nvPr>
            <p:ph idx="11" type="ftr"/>
          </p:nvPr>
        </p:nvSpPr>
        <p:spPr>
          <a:xfrm rot="5400000">
            <a:off x="7390235" y="2757209"/>
            <a:ext cx="24002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GB" sz="12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Jajam Haerul Jaman, SE., M.Kom</a:t>
            </a: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b="41897" l="15087" r="57844" t="16837"/>
          <a:stretch/>
        </p:blipFill>
        <p:spPr>
          <a:xfrm>
            <a:off x="428595" y="1071552"/>
            <a:ext cx="7500989" cy="391123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>
            <p:ph idx="12" type="sldNum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baseline="0" i="0" lang="en-GB" sz="18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1.6 </a:t>
            </a:r>
            <a:r>
              <a:rPr b="1" baseline="0" i="0" lang="en-GB" sz="18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Key people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457200" y="1036125"/>
            <a:ext cx="74676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1940" lvl="0" marL="27432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Tim Berners Lee</a:t>
            </a:r>
          </a:p>
          <a:p>
            <a:pPr indent="-281940" lvl="0" marL="274320" marR="0" rtl="0" algn="l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Marc Andreeson</a:t>
            </a:r>
          </a:p>
          <a:p>
            <a:pPr indent="-281940" lvl="0" marL="274320" marR="0" rtl="0" algn="l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Bill Gates</a:t>
            </a:r>
          </a:p>
          <a:p>
            <a:pPr indent="-281940" lvl="0" marL="274320" marR="0" rtl="0" algn="l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Michael Dell</a:t>
            </a:r>
          </a:p>
          <a:p>
            <a:pPr indent="-281940" lvl="0" marL="274320" marR="0" rtl="0" algn="l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Jerry Yang</a:t>
            </a:r>
          </a:p>
          <a:p>
            <a:pPr indent="-281940" lvl="0" marL="274320" marR="0" rtl="0" algn="l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Pierre Omidyar</a:t>
            </a:r>
          </a:p>
          <a:p>
            <a:pPr indent="-281940" lvl="0" marL="274320" marR="0" rtl="0" algn="l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Jeff Bezos</a:t>
            </a:r>
          </a:p>
          <a:p>
            <a:pPr indent="-167640" lvl="0" marL="27432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1" baseline="0" i="0" sz="18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800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1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Tim Berners Lee</a:t>
            </a:r>
            <a:br>
              <a:rPr b="1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1940" lvl="0" marL="27432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Fisikawan</a:t>
            </a:r>
          </a:p>
          <a:p>
            <a:pPr indent="-281940" lvl="0" marL="274320" marR="0" rtl="0" algn="l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bekerja di CERN</a:t>
            </a:r>
          </a:p>
          <a:p>
            <a:pPr indent="-281940" lvl="0" marL="274320" marR="0" rtl="0" algn="l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Gagasan menghubungkan semua informasi yang tersimpan di komputer ke komputer lain dalam skala global</a:t>
            </a:r>
          </a:p>
          <a:p>
            <a:pPr indent="-281940" lvl="0" marL="274320" marR="0" rtl="0" algn="l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Ambisi Berners Lee adalah untuk menciptakan satu, ruang informasi global yang akan tersedia secara bebas kepada siapa pun dengan akses ke komputer</a:t>
            </a:r>
          </a:p>
          <a:p>
            <a:pPr indent="-281940" lvl="0" marL="274320" marR="0" rtl="0" algn="l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Pencipta World Wide Web (WWW)</a:t>
            </a:r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1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Marc Andreeson</a:t>
            </a:r>
            <a:br>
              <a:rPr b="0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programmer muda di Pusat Nasional untuk Supercomputing Aplikasi di Amerika Serikat</a:t>
            </a:r>
          </a:p>
          <a:p>
            <a:pPr indent="-274320" lvl="0" marL="274320" marR="0" rtl="0" algn="l">
              <a:spcBef>
                <a:spcPts val="60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1993 merilis browser Web pertama disebut Mosaic</a:t>
            </a:r>
          </a:p>
          <a:p>
            <a:pPr indent="-274320" lvl="0" marL="274320" marR="0" rtl="0" algn="l">
              <a:spcBef>
                <a:spcPts val="60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Netscape Navigator Browser legal pertama yang diluncurkan pada bulan Desember 1994</a:t>
            </a:r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Bill Gates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Pada tahun 1975 Bill Gates dan Paul Allen mitra bisnisnya mulai menulis perangkat lunak untuk komputer dan menciptakan sebuah perusahaan bernama Microsoft</a:t>
            </a:r>
          </a:p>
          <a:p>
            <a:pPr indent="-274320" lvl="0" marL="274320" marR="0" rtl="0" algn="l">
              <a:spcBef>
                <a:spcPts val="60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visi dari Gates dan Allen yang telah mengenali potensi besar bahwa komputer pribadi akan menjadi suatu teknologi yang berkembang dan membuat banyak permintaan</a:t>
            </a:r>
          </a:p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1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Michael Dell</a:t>
            </a:r>
            <a:br>
              <a:rPr b="1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Michael Dell memulai bisnis komputernya ketika masih berstatus mahasiswa di University of Texas</a:t>
            </a:r>
          </a:p>
          <a:p>
            <a:pPr indent="-274320" lvl="0" marL="274320" marR="0" rtl="0" algn="l">
              <a:spcBef>
                <a:spcPts val="60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Dell membangun keberhasilan perusahaan dengan konsep pemesanan langsung melalui mail order, telepon dan online dengan menggunakan internet</a:t>
            </a: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1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Key issues: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b="1" baseline="0" i="0" lang="en-GB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Defining e-business;</a:t>
            </a:r>
          </a:p>
          <a:p>
            <a:pPr indent="-274320" lvl="0" marL="274320" marR="0" rtl="0" algn="l">
              <a:spcBef>
                <a:spcPts val="60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b="1" baseline="0" i="0" lang="en-GB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development of the new economy;</a:t>
            </a:r>
          </a:p>
          <a:p>
            <a:pPr indent="-274320" lvl="0" marL="274320" marR="0" rtl="0" algn="l">
              <a:spcBef>
                <a:spcPts val="60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b="1" baseline="0" i="0" lang="en-GB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Types of e-business and related industries;</a:t>
            </a:r>
          </a:p>
          <a:p>
            <a:pPr indent="-274320" lvl="0" marL="274320" marR="0" rtl="0" algn="l">
              <a:spcBef>
                <a:spcPts val="60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b="1" baseline="0" i="0" lang="en-GB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growth of e-business;</a:t>
            </a:r>
          </a:p>
          <a:p>
            <a:pPr indent="-274320" lvl="0" marL="274320" marR="0" rtl="0" algn="l">
              <a:spcBef>
                <a:spcPts val="60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b="1" baseline="0" i="0" lang="en-GB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 of the internet;</a:t>
            </a:r>
          </a:p>
          <a:p>
            <a:pPr indent="-274320" lvl="0" marL="274320" marR="0" rtl="0" algn="l">
              <a:spcBef>
                <a:spcPts val="60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b="1" baseline="0" i="0" lang="en-GB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Key people;</a:t>
            </a:r>
          </a:p>
          <a:p>
            <a:pPr indent="-167640" lvl="0" marL="27432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GB" sz="14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1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Jerry Yang</a:t>
            </a:r>
            <a:br>
              <a:rPr b="1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Jerry Yang dan David Filo mitra bisnisnya menciptakan mesin pencari internet Yahoo!</a:t>
            </a:r>
          </a:p>
          <a:p>
            <a:pPr indent="-274320" lvl="0" marL="274320" marR="0" rtl="0" algn="l">
              <a:spcBef>
                <a:spcPts val="60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Konsepnya dimulai ketika dua PhD mahasiswa Stanford University ini mulai menyusun daftar situs web favorit mereka disebut 'hotlist' membentuk database pengguna web yang dapat mengakses dengan cepat menemukan halaman web</a:t>
            </a:r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1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Pierre Omidyar</a:t>
            </a:r>
            <a:br>
              <a:rPr b="1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rgbClr val="434343"/>
              </a:buClr>
              <a:buSzPct val="70000"/>
              <a:buFont typeface="Noto Sans Symbols"/>
              <a:buChar char="•"/>
            </a:pPr>
            <a:r>
              <a:rPr b="0" baseline="0" i="0" lang="en-GB" sz="2400" u="none" cap="none" strike="noStrike">
                <a:solidFill>
                  <a:srgbClr val="43434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putra imigran Perancis-Iran </a:t>
            </a:r>
          </a:p>
          <a:p>
            <a:pPr indent="-274320" lvl="0" marL="274320" marR="0" rtl="0" algn="l">
              <a:spcBef>
                <a:spcPts val="600"/>
              </a:spcBef>
              <a:buClr>
                <a:srgbClr val="434343"/>
              </a:buClr>
              <a:buSzPct val="70000"/>
              <a:buFont typeface="Noto Sans Symbols"/>
              <a:buChar char="•"/>
            </a:pPr>
            <a:r>
              <a:rPr b="0" baseline="0" i="0" lang="en-GB" sz="2400" u="none" cap="none" strike="noStrike">
                <a:solidFill>
                  <a:srgbClr val="43434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sukses untuk membuat perusahaan internet terbesar dan paling terkenal di dunia, e-Bay</a:t>
            </a:r>
          </a:p>
          <a:p>
            <a:pPr indent="-274320" lvl="0" marL="274320" marR="0" rtl="0" algn="l">
              <a:spcBef>
                <a:spcPts val="600"/>
              </a:spcBef>
              <a:buClr>
                <a:srgbClr val="434343"/>
              </a:buClr>
              <a:buSzPct val="70000"/>
              <a:buFont typeface="Noto Sans Symbols"/>
              <a:buChar char="•"/>
            </a:pPr>
            <a:r>
              <a:rPr b="0" baseline="0" i="0" lang="en-GB" sz="2400" u="none" cap="none" strike="noStrike">
                <a:solidFill>
                  <a:srgbClr val="43434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visi untuk internet yang berpusat pada penyediaan pasar yang sempurna untuk perdagangan</a:t>
            </a:r>
          </a:p>
        </p:txBody>
      </p:sp>
      <p:sp>
        <p:nvSpPr>
          <p:cNvPr id="287" name="Shape 287"/>
          <p:cNvSpPr txBox="1"/>
          <p:nvPr>
            <p:ph idx="12" type="sldNum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1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Jeff Bezos</a:t>
            </a:r>
            <a:br>
              <a:rPr b="1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Jeff Bezos meninggalkan pekerjaannya di Wall Street untuk memulai bisnis baru dari garasi rumahnya di Seattle</a:t>
            </a:r>
          </a:p>
          <a:p>
            <a:pPr indent="-274320" lvl="0" marL="274320" marR="0" rtl="0" algn="l">
              <a:spcBef>
                <a:spcPts val="60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Idenya adalah untuk menggunakan internet dalam mengambil pesanan untuk buku dan mengantarkan buku tersebut ke pelanggan dengan cepat</a:t>
            </a:r>
          </a:p>
          <a:p>
            <a:pPr indent="-274320" lvl="0" marL="274320" marR="0" rtl="0" algn="l">
              <a:spcBef>
                <a:spcPts val="60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Perusahaannya, disebut Amazon.com</a:t>
            </a:r>
          </a:p>
          <a:p>
            <a:pPr indent="-167640" lvl="0" marL="27432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End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67640" lvl="0" marL="27432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1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Defining e-business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penggunaan jaringan  dalam pemberdayaan proses bisnis, perdagangan elektronik, komunikasi organisasi dan kolaborasi perusahaan dan dengan pelanggan, pemasok, dan pemangku kepentingan lainnya</a:t>
            </a: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1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1.1  Defining e-business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E-bisnis memanfaatkan internet, intranet, extranet dan jaringan lain untuk mendukung proses komersial mereka</a:t>
            </a:r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E-Business dan E Commerce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Electronic commerce (e-commerce) adalah suatu proses pembelian dan penjualan, pemasaran dan pelayanan produk dan jasa melalui jaringan komputer</a:t>
            </a:r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E-Business dan E Commerce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Sejak e-bisnis meliputi proses dalam bertransaksi dengan pemasok dan pelanggan ada persamaan dalam kegiatan dengan e-commerce. Meskipun istilah 'e-business' dan 'e-commerce' sering digunakan secara sinonim</a:t>
            </a: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E-Business dan E Commerce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perbedaan antara keduanya terletak pada rentang proses yang lebih luas dari dalam e-bisnis yang menggabungkan transaksi internal dalam sebuah organisasi. Ini termasuk transaksi yang berkaitan dengan pengadaan, logistik, manajemen supply chain, pembayaran, kontrol stok dan pelacakan order. (Chaffey ;2004)</a:t>
            </a: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baseline="0" i="0" lang="en-GB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E-Business dan E Commerce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00150"/>
            <a:ext cx="7467600" cy="365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rgbClr val="000000"/>
              </a:buClr>
              <a:buSzPct val="70000"/>
              <a:buFont typeface="Noto Sans Symbols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Catatan, e-commerce dapat dipahami sebagai bagian dari E-Bisnis. Dimana dua konsep ini saling menumpuk dalam pembelian dan penjualan produk dan jasa.</a:t>
            </a:r>
          </a:p>
          <a:p>
            <a:pPr indent="-167640" lvl="0" marL="27432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129015" y="4300537"/>
            <a:ext cx="609599" cy="39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