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Libre Baskerville" panose="020B0604020202020204" charset="0"/>
      <p:regular r:id="rId40"/>
      <p:bold r:id="rId41"/>
      <p:italic r:id="rId42"/>
    </p:embeddedFont>
    <p:embeddedFont>
      <p:font typeface="Amatic SC" panose="020B060402020202020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Source Code Pro" panose="020B0604020202020204" charset="0"/>
      <p:regular r:id="rId49"/>
      <p:bold r:id="rId5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7457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8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577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222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9016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781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768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14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316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5737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000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455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869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1678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0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8074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1331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102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6934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5614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9988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0601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179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36909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2868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7987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8693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7534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8674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8200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1257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68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8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641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766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870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769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027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/>
          <p:nvPr/>
        </p:nvSpPr>
        <p:spPr>
          <a:xfrm>
            <a:off x="8156447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4138863" y="2343089"/>
            <a:ext cx="4731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Libre Baskerville"/>
              <a:buNone/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765797" y="198596"/>
            <a:ext cx="1524000" cy="37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100"/>
              </a:spcBef>
              <a:spcAft>
                <a:spcPts val="400"/>
              </a:spcAft>
              <a:buFont typeface="Libre Baskerville"/>
              <a:buNone/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/>
          <p:nvPr/>
        </p:nvSpPr>
        <p:spPr>
          <a:xfrm>
            <a:off x="8839200" y="0"/>
            <a:ext cx="304799" cy="5143499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60"/>
          <p:cNvCxnSpPr/>
          <p:nvPr/>
        </p:nvCxnSpPr>
        <p:spPr>
          <a:xfrm>
            <a:off x="62484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Shape 61"/>
          <p:cNvCxnSpPr/>
          <p:nvPr/>
        </p:nvCxnSpPr>
        <p:spPr>
          <a:xfrm>
            <a:off x="6192296" y="0"/>
            <a:ext cx="0" cy="51434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6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GB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5400000">
            <a:off x="7390265" y="2757240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sz="3000" b="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indent="-177800" algn="l" rtl="0">
              <a:spcBef>
                <a:spcPts val="420"/>
              </a:spcBef>
              <a:buClr>
                <a:schemeClr val="accent1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indent="-121919" algn="l" rtl="0">
              <a:spcBef>
                <a:spcPts val="360"/>
              </a:spcBef>
              <a:buClr>
                <a:srgbClr val="DE7530"/>
              </a:buClr>
              <a:buFont typeface="Noto Sans Symbols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indent="-116839" algn="l" rtl="0">
              <a:spcBef>
                <a:spcPts val="360"/>
              </a:spcBef>
              <a:buClr>
                <a:srgbClr val="FEC2AC"/>
              </a:buClr>
              <a:buFont typeface="Noto Sans Symbols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indent="-123951" algn="l" rtl="0">
              <a:spcBef>
                <a:spcPts val="320"/>
              </a:spcBef>
              <a:buClr>
                <a:srgbClr val="BBC9E9"/>
              </a:buClr>
              <a:buFont typeface="Noto Sans Symbols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indent="-86360" algn="l" rtl="0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9" indent="-129539" algn="l" rtl="0">
              <a:spcBef>
                <a:spcPts val="280"/>
              </a:spcBef>
              <a:buClr>
                <a:srgbClr val="FEC2AC"/>
              </a:buClr>
              <a:buFont typeface="Noto Sans Symbols"/>
              <a:buChar char="○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indent="-101600" algn="l" rtl="0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sz="1400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indent="-96520" algn="l" rtl="0">
              <a:spcBef>
                <a:spcPts val="280"/>
              </a:spcBef>
              <a:buClr>
                <a:srgbClr val="DE7530"/>
              </a:buClr>
              <a:buFont typeface="Libre Baskerville"/>
              <a:buChar char="•"/>
              <a:defRPr sz="1400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6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lang="en-GB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7390265" y="2757240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id.wikipedia.org/wiki/Alan_Tur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Kumpulan Materi Kuliah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http://hendroagungs.blogspot.co.id/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GB" sz="2800" b="1" i="0" u="none" strike="noStrike" cap="none" baseline="0"/>
              <a:t>2.2 THE WORLD WIDE WEB (WWW)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 Berners Lee, 1993 → hypertext transfer protocol (HTTP) 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  → HTML (Merancang web dengan teks, grafis)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WWW Simple Operating</a:t>
            </a:r>
          </a:p>
          <a:p>
            <a:pPr marL="640080" marR="0" lvl="1" indent="-284480" algn="l" rtl="0"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lang="en-GB" sz="21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Komputer Server (WWW) → mengaktifkan software→ berkomunikasi HTTP → difasilitasi oleh bahasa HTML.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Developt WWW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1993 → National Center for Supercomputing Applications (NCSA) → User Grafic Interface under windows for internet.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(Windows menjadi bentuk khusus dari software ini yang dijalankan pada komputer klien untuk menyediakan sebuah interface instan untuk Web. Nama dari software ini adalah Web browser)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Developt WWW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1994 → Netscape with search engine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IE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Yahoo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Goole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Lycos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Altavista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152" name="Shape 152"/>
          <p:cNvSpPr/>
          <p:nvPr/>
        </p:nvSpPr>
        <p:spPr>
          <a:xfrm>
            <a:off x="1643041" y="1528515"/>
            <a:ext cx="642900" cy="803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2.3 </a:t>
            </a: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infrastructure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Infrastruktur informasi → sistem pendukung yang memungkinkan internet untuk bekerja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Infrastruktur yang baik harus mampu dalam mendukung tingkat interaktivitas yang tinggi dan bergantung pada perangkat keras dan perangkat lunak yang kuat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Tingginya permintaan terhadap kecepatan akses membuat inisiatif pengembangan broadband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Broadband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Broadband → Transmisi Bandwidth Sinyal Telekomunikasi.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Yaitu rentang sinyal frekuensi 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Satuan Ukuran Bandwidth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16764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1178708"/>
            <a:ext cx="7643865" cy="358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28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2.4 </a:t>
            </a:r>
            <a:r>
              <a:rPr lang="en-GB" sz="28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ELECTRONIC DATA INTERCHANGE ( EDI 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Electronic Data Interchange (EDI)→ Pertukaran Dokumen antar organisasi dengan aplikasi komputer.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fitur kunci EDI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Penggunaan media transmisi elektronik ;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Penggunaan terstruktur , pesan diformat berdasarkan standar yang telah disepakati ;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Pengiriman cepat dokumen elektronik dari pengirim ke penerima , dan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Komunikasi langsung antara aplikasi dan sistem .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24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Manfaat kunci yang terkait dengan EDI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6453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Menurunkan biaya administrasi dan pengolahan 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Biaya yang lebih rendah dalam posting dan persiapan transaksi 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Peningkatan efisiensi dalam proses transaksi 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Menghilangkan tugas penanganan kertas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Mengurangi kesalahan 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Pertukaran Cepat dokumen yang mengurangi siklus bisnis 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Biaya persediaan yang lebih rendah 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Peningkatan layanan pelanggan .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2.5 BAHASAPROGRAM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Pengembangan satu set instruksi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Diterjemahkan oleh programer ke dalam bahasa mesin komputer.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Jenis penerjemah bahasa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lang="en-GB" sz="21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'assemblers' yang menerjemahkan kode instruksi simbolis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lang="en-GB" sz="21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'compiler' yang menerjemahkan kode bahasa tingkat tinggi</a:t>
            </a:r>
          </a:p>
          <a:p>
            <a:pPr marL="640080" marR="0" lvl="1" indent="-284480" algn="l" rtl="0">
              <a:lnSpc>
                <a:spcPct val="90000"/>
              </a:lnSpc>
              <a:spcBef>
                <a:spcPts val="420"/>
              </a:spcBef>
              <a:buClr>
                <a:schemeClr val="accent1"/>
              </a:buClr>
              <a:buFont typeface="Noto Sans Symbols"/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Catatan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Ada banyak program bahasa, dan masing-masing memiliki bentuk penerjemah bahasa, kosakata dan user karakteristik sendiri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E-Bussiness Technology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E-Bussiness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17999" r="-17997"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Libre Baskerville"/>
              <a:buNone/>
            </a:pPr>
            <a:r>
              <a:rPr lang="en-GB" sz="4000" b="1" i="0" u="none" strike="noStrike" cap="small" baseline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Machine languages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dasar dari bahasa program → bilangan biner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210" name="Shape 210"/>
          <p:cNvSpPr txBox="1">
            <a:spLocks noGrp="1"/>
          </p:cNvSpPr>
          <p:nvPr>
            <p:ph type="ftr" idx="11"/>
          </p:nvPr>
        </p:nvSpPr>
        <p:spPr>
          <a:xfrm rot="5400000">
            <a:off x="7390235" y="2757209"/>
            <a:ext cx="24002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 baseline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Jajam Haerul Jaman, SE., M.Kom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47" y="1660915"/>
            <a:ext cx="7336682" cy="278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Binary Caracteristic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Lambat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Rumit 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Rawan Kesalahan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Bahasa Assembler 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mengatasi masalah yang terkait dengan penulisan bahasa mesin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Assembler membutuhkan program penerjemah (assemblers)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Bahasa Assembler menggunakan huruf-huruf alfabet dan simbol-simbol bilangan biner sebagai kode untuk perintahnya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1" name="Shape 2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0033" y="1125130"/>
            <a:ext cx="7467600" cy="249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High-level languages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Bahasa yang mengunakan sebuah </a:t>
            </a:r>
            <a:r>
              <a:rPr lang="en-GB" sz="2400" b="0" i="1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Statement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(Perntayaan)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1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High-Level langage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lebih mudah untuk dipelajari dibandingkan dengan bahasa assembler 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kekurangan High-Level Language membutuhkan waktu lama untuk menerjemahkan ke dalam bahasa mesin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45" name="Shape 2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595" y="1178708"/>
            <a:ext cx="7626517" cy="283966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Fourth Generation Languages (4GL)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4GL membuat proses pemrograman sederhana dan menggunakan bahasa yang lebih konvensional seperti yang diucapkan oleh manusia dalam percakapan sehari-hari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59" name="Shape 2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5851" y="1178708"/>
            <a:ext cx="6072230" cy="340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2" indent="0" algn="l" rtl="0">
              <a:spcBef>
                <a:spcPts val="0"/>
              </a:spcBef>
              <a:buSzPct val="25000"/>
              <a:buNone/>
            </a:pPr>
            <a:r>
              <a:rPr lang="en-GB" sz="2400" b="1" i="0" u="none" strike="noStrike" cap="none" baseline="0"/>
              <a:t>Object-orientated programming (OOP) languages 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Bahasa pemrograman berorientasi objek (OOP) 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Java dan C++ 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Bahasa OOP mengikat bersama elemen data dan prosedur yang akan dilakukan untuk membuat objek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contoh, sebuah objek bisa menjadi data keuangan pribadi dan tindakan yang akan dilakukan dapat mengkonversi data ke dalam grafik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3" name="Shape 27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5983" y="1017973"/>
            <a:ext cx="4929222" cy="358341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455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24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E-Business Technology</a:t>
            </a:r>
            <a:r>
              <a:rPr lang="en-GB" sz="2400" b="1"/>
              <a:t> </a:t>
            </a:r>
            <a:r>
              <a:rPr lang="en-GB" sz="24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issues: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645225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development of the internet;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World Wide Web (WWW);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infrastructure;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Electronic Data Interchange (EDI);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Program languages;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Industry standards;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Wireless technology;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Interactive television;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Payment systems.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1" i="0" u="none" strike="noStrike" cap="none" baseline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fld>
            <a:endParaRPr lang="en-GB" sz="1400" b="1" i="0" u="none" strike="noStrike" cap="none" baseline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JAVA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Diluncurkan pada tahun 1995 oleh Sun Microsystems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merupakan bahasa pemrograman object-oriented luas yang banyak digunakan untuk memfasilitasi aplikasi e-bisnis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kesederhanaan dan keamanan, Java menawarkan secara real-time, interaktif, aplikasi jaringan berbasis web yang merupakan kunci untuk mengaktifkan e-bisnis dan aktivitas e-commerce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7" name="Shape 28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595" y="857237"/>
            <a:ext cx="7464400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XML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eXtensible Markup Language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memberlakukan tag yang mengidentifikasi data dalam dokumen web untuk menggambarkan isi dari halaman web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Banyak perusahaan besar menggunakan XML untuk pelabelan persediaan produk dengan tag berdasarkan ukuran produk, harga , ketersediaan dan merek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01" name="Shape 3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472" y="910816"/>
            <a:ext cx="7467600" cy="33091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33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karakteristik utama XML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Kemudahan penggunaan melalui internet;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Kemampuan mendukung berbagai aplikasi;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Kompatibilitas dengan SGML;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Muda dibaca dengan mata manusia;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Minimal fitur opsional , dan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Kemudahan menulis program pengolahan dokumen XML.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34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1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JINI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Sun Microsystems memperkenalkan Jini 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memungkinkan komunikasi melalui perangkat yang berbeda</a:t>
            </a:r>
          </a:p>
          <a:p>
            <a:pPr marL="640080" marR="0" lvl="1" indent="-292100" algn="l" rtl="0">
              <a:spcBef>
                <a:spcPts val="42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PC, ponsel, Personal Digital Assistant (PDA), televisi interaktif atau perangkat lain dengan kemampuan interaktif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Keuntungannya adalah fleksibilitas dalam menawarkan akses ke sumber daya dengan menggunakan berbagai perangkat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35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2" indent="0" algn="l" rtl="0">
              <a:spcBef>
                <a:spcPts val="0"/>
              </a:spcBef>
              <a:buSzPct val="25000"/>
              <a:buNone/>
            </a:pPr>
            <a:r>
              <a:rPr lang="en-GB" sz="2800" b="1" i="0" u="none" strike="noStrike" cap="none" baseline="0"/>
              <a:t>Common Gateway Interface ( CGI ) 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CGI bekerja melalui ekstensi ke server web yang memungkinkan script server-side yang akan dijalankan.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Keuntungan dari CGI adalah bahwa setiap bahasa pemrograman dapat digunakan untuk mengolah data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Bahasa yang paling umum digunakan untuk CGI adalah Practical Extraction and Report Language (Perl)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36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29" name="Shape 3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857237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37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GB" sz="2400" b="1" i="0" u="none" strike="noStrike" cap="none" baseline="0"/>
              <a:t>2.1 THE DEVELOPMENT OF THE INTERNET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Internet → Inovation with computer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Vannevar Bush (1913) → Prolific Tracer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(sebuah perangkat alat yang terdiri dari roda sepeda, drum berputar, roda gigi dan pena, Perangkat tersebut bisa mengukur jarak di atas tanah yang tidak rata)	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Vannevar Bush (1919) →differential analyser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(komputer pertama yang dapat memecahkan persamaan matematika)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influence world war 2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Invest computer for military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Alan Turing → Enigma komputer 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(pemecah kode, dalam membalikkan prediksi dalam arus mendukung sekutu melawan Nazi Jerman)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2150" y="3146080"/>
            <a:ext cx="4553715" cy="154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964508" y="4855479"/>
            <a:ext cx="5214899" cy="21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3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(Sumber: </a:t>
            </a:r>
            <a:r>
              <a:rPr lang="en-GB" sz="1300" b="0" i="0" u="sng" strike="noStrike" cap="none" baseline="0">
                <a:latin typeface="Calibri"/>
                <a:ea typeface="Calibri"/>
                <a:cs typeface="Calibri"/>
                <a:sym typeface="Calibri"/>
                <a:hlinkClick r:id="rId4"/>
              </a:rPr>
              <a:t>http://id.wikipedia.org/wiki/Alan_Turing</a:t>
            </a:r>
            <a:r>
              <a:rPr lang="en-GB" sz="13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 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 USA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National Science Foundation (NSF), 1995 → Microphotography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(sistem pertama yang dapat menyimpan sejumlah besar informasi dalam unit penyimpanan kecil)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 World War 2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1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cathode ray tube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(metode tabung sinar katoda yang dapat menampilkan teks pada layar “</a:t>
            </a:r>
            <a:r>
              <a:rPr lang="en-GB" sz="2400" b="0" i="1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Monitor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”)</a:t>
            </a: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16764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Libre Baskerville"/>
              <a:buNone/>
            </a:pPr>
            <a:endParaRPr sz="3000" b="0" i="0" u="none" strike="noStrike" cap="small" baseline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194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Presiden Eisenhower , 1958 → Advanced Research Project Agency (ARPA) 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decade → ARPANET (sistem yang memfasilitasi berbagi informasi secara elektronik antara kantor pusat dan universitas terpilih di seluruh Amerika Serikat)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National Science Foundation (NSF) mendorong ARPANET → sektor pendidikan  “e-mail”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NSF, 1980 → introduce CSNET (sistem jaringan akademik)</a:t>
            </a:r>
          </a:p>
          <a:p>
            <a:pPr marL="274320" marR="0" lvl="0" indent="-281940" algn="l" rtl="0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global information system of internet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first of 1990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Progress Internet for business</a:t>
            </a:r>
          </a:p>
          <a:p>
            <a:pPr marL="274320" marR="0" lvl="0" indent="-274320" algn="l" rtl="0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 at the time it was very slow</a:t>
            </a:r>
          </a:p>
          <a:p>
            <a:pPr marL="640080" marR="0" lvl="1" indent="-284480" algn="l" rtl="0"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lang="en-GB" sz="21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of Infrastructur</a:t>
            </a:r>
          </a:p>
          <a:p>
            <a:pPr marL="640080" marR="0" lvl="1" indent="-284480" algn="l" rtl="0"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lang="en-GB" sz="21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of  Knowledge</a:t>
            </a:r>
          </a:p>
          <a:p>
            <a:pPr marL="640080" marR="0" lvl="1" indent="-284480" algn="l" rtl="0"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lang="en-GB" sz="2100" b="0" i="0" u="none" strike="noStrike" cap="none" baseline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of time</a:t>
            </a:r>
          </a:p>
          <a:p>
            <a:pPr marL="640080" marR="0" lvl="1" indent="-177800" algn="l" rtl="0">
              <a:spcBef>
                <a:spcPts val="420"/>
              </a:spcBef>
              <a:buClr>
                <a:schemeClr val="accent1"/>
              </a:buClr>
              <a:buFont typeface="Noto Sans Symbols"/>
              <a:buNone/>
            </a:pPr>
            <a:endParaRPr sz="2100" b="0" i="0" u="none" strike="noStrike" cap="none" baseline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On-screen Show (16:9)</PresentationFormat>
  <Paragraphs>171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Libre Baskerville</vt:lpstr>
      <vt:lpstr>Amatic SC</vt:lpstr>
      <vt:lpstr>Noto Sans Symbols</vt:lpstr>
      <vt:lpstr>Calibri</vt:lpstr>
      <vt:lpstr>Source Code Pro</vt:lpstr>
      <vt:lpstr>Arial</vt:lpstr>
      <vt:lpstr>beach-day</vt:lpstr>
      <vt:lpstr>Kumpulan Materi Kuliah</vt:lpstr>
      <vt:lpstr>PowerPoint Presentation</vt:lpstr>
      <vt:lpstr>E-Business Technology Key issues:</vt:lpstr>
      <vt:lpstr>2.1 THE DEVELOPMENT OF THE INTERNET</vt:lpstr>
      <vt:lpstr>influence world war 2</vt:lpstr>
      <vt:lpstr>On USA</vt:lpstr>
      <vt:lpstr>After  World War 2</vt:lpstr>
      <vt:lpstr>PowerPoint Presentation</vt:lpstr>
      <vt:lpstr>In the first of 1990</vt:lpstr>
      <vt:lpstr>2.2 THE WORLD WIDE WEB (WWW)</vt:lpstr>
      <vt:lpstr>After Developt WWW</vt:lpstr>
      <vt:lpstr>After Developt WWW</vt:lpstr>
      <vt:lpstr>2.3 Information infrastructure </vt:lpstr>
      <vt:lpstr>Broadband</vt:lpstr>
      <vt:lpstr>Satuan Ukuran Bandwidth </vt:lpstr>
      <vt:lpstr>2.4 ELECTRONIC DATA INTERCHANGE ( EDI )</vt:lpstr>
      <vt:lpstr>fitur kunci EDI</vt:lpstr>
      <vt:lpstr>Manfaat kunci yang terkait dengan EDI</vt:lpstr>
      <vt:lpstr>2.5 BAHASAPROGRAM</vt:lpstr>
      <vt:lpstr>Machine languages</vt:lpstr>
      <vt:lpstr>Binary Caracteristic</vt:lpstr>
      <vt:lpstr>Bahasa Assembler </vt:lpstr>
      <vt:lpstr>PowerPoint Presentation</vt:lpstr>
      <vt:lpstr>High-level languages </vt:lpstr>
      <vt:lpstr>PowerPoint Presentation</vt:lpstr>
      <vt:lpstr>Fourth Generation Languages (4GL)</vt:lpstr>
      <vt:lpstr>PowerPoint Presentation</vt:lpstr>
      <vt:lpstr>Object-orientated programming (OOP) languages </vt:lpstr>
      <vt:lpstr>PowerPoint Presentation</vt:lpstr>
      <vt:lpstr>JAVA</vt:lpstr>
      <vt:lpstr>PowerPoint Presentation</vt:lpstr>
      <vt:lpstr>XML</vt:lpstr>
      <vt:lpstr>PowerPoint Presentation</vt:lpstr>
      <vt:lpstr>karakteristik utama XML</vt:lpstr>
      <vt:lpstr>JINI</vt:lpstr>
      <vt:lpstr>Common Gateway Interface ( CGI 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Materi Kuliah</dc:title>
  <cp:lastModifiedBy>Windows User</cp:lastModifiedBy>
  <cp:revision>1</cp:revision>
  <dcterms:modified xsi:type="dcterms:W3CDTF">2020-01-17T11:02:20Z</dcterms:modified>
</cp:coreProperties>
</file>