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matic SC"/>
      <p:regular r:id="rId33"/>
      <p:bold r:id="rId34"/>
    </p:embeddedFont>
    <p:embeddedFont>
      <p:font typeface="Source Code Pro"/>
      <p:regular r:id="rId35"/>
      <p:bold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346BF7B-6ECF-4180-92EB-D8BA2E122F9B}">
  <a:tblStyle styleId="{E346BF7B-6ECF-4180-92EB-D8BA2E122F9B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AmaticS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0.jpg"/><Relationship Id="rId6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Kumpulan Materi Kuliah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http://hendroagungs.blogspot.co.id/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Competing in the digital economy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Penomena</a:t>
            </a:r>
          </a:p>
          <a:p>
            <a:pPr indent="-2540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System</a:t>
            </a:r>
          </a:p>
          <a:p>
            <a:pPr indent="-2540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Application</a:t>
            </a:r>
          </a:p>
          <a:p>
            <a:pPr indent="-2540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Concept</a:t>
            </a:r>
          </a:p>
          <a:p>
            <a:pPr indent="-2540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Theory</a:t>
            </a:r>
          </a:p>
          <a:p>
            <a:pPr indent="-2540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Product</a:t>
            </a:r>
          </a:p>
          <a:p>
            <a:pPr indent="-2540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Competing in the digital economy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Enterprise Must Be: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Continues New Business Model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Aggressive Competition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Continues New Creative Ideas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interesting for Customer 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 to optimalization all the links in its value chain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Response to changing market conditions</a:t>
            </a:r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E-BUSINESS SOLUTION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only technology, but recondition technology and business process to developt new application not limited by time, space, organizational boundaries, and territorial borders.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 of technology and processes, supports to business priorities activity.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E-BUSINESS SOLUTION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model network must be: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to inter activity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rich content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baseline="0" i="0" lang="en-GB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Helping Customer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E-BUSINESS SOLUTION ACTIVITY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 and sell product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Collaborate within the organizational and with their customer, suplier, and vendor.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their supplier chain.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and launch product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-5599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E-BUSINESS SOLUTION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65981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40690" lvl="0" marL="514350" marR="0" rtl="0" algn="l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relationship management (CRM)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resource planning (ERP)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Supply-chain management (SCM)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 commerce (E-COMMERCE)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intelligence (BI)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Knowledge management (KM)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e-Marketplaces (EMP)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Collaboration </a:t>
            </a:r>
          </a:p>
          <a:p>
            <a:pPr indent="-440690" lvl="0" marL="51435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application integration</a:t>
            </a: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33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CUSTOMER RELATIONSHIP MANAGEMENT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28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9240" lvl="0" marL="342900" marR="0" rtl="0"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Relationship Management (CRM) adalah proses bisnis yang penting yang meliputi proses kegiatan awal sampai akhir keterlibatan hubungan antara perusahaan dengan pelanggan</a:t>
            </a:r>
          </a:p>
          <a:p>
            <a:pPr indent="-269240" lvl="0" marL="342900" marR="0" rtl="0" algn="just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Keterlibatan (calon pelanggan, pemasaran, penjualan, layanan pelanggan, dan dukungan)</a:t>
            </a:r>
          </a:p>
          <a:p>
            <a:pPr indent="-269240" lvl="0" marL="342900" marR="0" rtl="0" algn="just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tujuan utama dari CRM adalah meningkatkan kepuasan pelanggan</a:t>
            </a:r>
          </a:p>
          <a:p>
            <a:pPr indent="-269240" lvl="0" marL="342900" marR="0" rtl="0" algn="just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tujuan akhir dari CRM ini adalah untuk memaksimalkan keuntungan dan pendapatan</a:t>
            </a:r>
          </a:p>
          <a:p>
            <a:pPr indent="-154940" lvl="0" marL="342900" marR="0" rtl="0" algn="just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Enterprise resource planning (ERP)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9240" lvl="0" marL="342900" marR="0" rtl="0" algn="just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 Bahasa Indonesia adalah Perencanaan Sumber Daya Perusahaan</a:t>
            </a:r>
          </a:p>
          <a:p>
            <a:pPr indent="-269240" lvl="0" marL="342900" marR="0" rtl="0" algn="just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Menyediakan aplikasi utama </a:t>
            </a:r>
            <a:r>
              <a:rPr b="0" baseline="0" i="1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back-office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bagi banyak perusahaan.</a:t>
            </a:r>
          </a:p>
          <a:p>
            <a:pPr indent="-269240" lvl="0" marL="342900" marR="0" rtl="0" algn="just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Manfaat dari ERP adalah sekitar otomatisasi proses dan integrasi, dan ketersediaan data untuk mendukung analisa bisnis</a:t>
            </a:r>
          </a:p>
          <a:p>
            <a:pPr indent="-269240" lvl="0" marL="342900" marR="0" rtl="0" algn="just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ERP proses jalannya perusahaan dari segala aspek baik proses produksi, operasional, distribusi dan segala macam proses yang terjadi dalam perusahaan.</a:t>
            </a:r>
          </a:p>
          <a:p>
            <a:pPr indent="-154940" lvl="0" marL="342900" marR="0" rtl="0" algn="just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2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3600" u="none" cap="none" strike="noStrike"/>
              <a:t>3. SUPPLY-CHAIN MANAGEMENT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9720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mengacu pada seperangkat solusi yang memungkinkan perusahaan dapat melakukan perjanjian kerjasama proses bisnis, baik di tingkat internal maupun eksternal terkait dengan alirannya distribusi barang</a:t>
            </a: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Sukses, memungkinkan perusahaan untuk mengantisipasi permintaan dan memberikan produk yang tepat ke tempat yang tepat pada waktu yang tepat, dengan biaya serendah mungkin, untuk memuaskan pelanggan. </a:t>
            </a:r>
          </a:p>
          <a:p>
            <a:pPr indent="-299720" lvl="0" marL="3429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bertujuan untuk meningkatkan efisiensi semua jaringan dalam Value-Chain dengan memberikan suatu manfaat untuk bisnis seperti mengurangi biaya, siklus waktu yang lebih cepat, dan meningkatkan kualitas produk</a:t>
            </a: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E-COMMERCE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Solusi perdagangan elektronik yang memungkinkan perusahaan untuk menawarkan produk dan layanan kepada pelanggan tetap ataupun pelanggan baru di jaringan  baru berbasis teknologi Internet</a:t>
            </a:r>
          </a:p>
          <a:p>
            <a:pPr indent="-292100" lvl="0" marL="342900" marR="0" rtl="0" algn="just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fondasi untuk mengelola transaksi elektronik dan memungkinkan pelanggan untuk mencari dan membeli barang dan jasa dengan kenyamanan dan kepercayaan diri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E-Bussiness Solution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E-Bussiness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BUSINESS INTELLIGENCE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Bisnis intelijen adalah suatu cara dalam mengembangkan solusi bisnis yang meyakinkan, berdasarkan fakta dilapangan yang dapat ditindaklanjuti</a:t>
            </a: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Solusi ini membantu perusahaan menggabungkan dan menganalisa sumber data yang berbeda dan memperoleh informasi berharga dari data ini </a:t>
            </a: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mencakup teknik seperti warehousing data, data mining, tren analisis dan sistem informasi pelaksana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2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GB" sz="3600" u="none" cap="none" strike="noStrike"/>
              <a:t>6. KNOWLEDGE MANAGEMENT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9854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 bahasa indonesia adalah manajemen pengetahuan </a:t>
            </a: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Suatu cara dalam mengidentifikasi dan menganalisis aset pengetahuan yang tersedia dan diperlukan dalam suatu proses</a:t>
            </a: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mencakup perencanaan dan pengendalian dari suatu tindakan dalam mengembangkan aset dan proses untuk memenuhi tujuan perusahaan selanjutnya</a:t>
            </a: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terdiri dari pengetahuan tentang pasar, produk, teknologi, dan organisasi.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E-MARKETPLACES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suatu bursa perdagangan yang memfasilitasi dan mempromosikan pembelian dan penjualan, dan memungkinkan komunitas bisnis melakukan pertukaran dengan mitra dagang dalam industri tertentu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 Collaboration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87448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Serangkaian proses penggabungan</a:t>
            </a: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Membutuhkan interaksi antara pegawai, vendor, pemasok, dan mitra bisnis</a:t>
            </a: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Memungkinkan perusahaan dapat bekerja secara lokal, atau tim bahkan secara geografis dan untuk bekerja bersama-sama secara real-time dalam berbagi informasi dan distribusi di Internet.</a:t>
            </a: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Meliputi instant messaging, penjadwalan, shared library documen, discussion database, dan newsgroup 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 Enterprise application integration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Integrasi sangat penting untuk mewujudkan potensi sesungguhnya dari solusi e-bisnis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dapat mengintegrasikan dan beroperasi dengan solusi serupa yang mungkin ada di dalam perusahaan lain dalam value chain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Implementing e-business solutions</a:t>
            </a:r>
            <a:br>
              <a:rPr b="1" baseline="0" i="0" lang="en-GB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aplikasi e-bisnis berbeda dari aplikasi client / server tradisional yang dikembangkan akhir-akhir ini. 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Shape 252"/>
          <p:cNvGraphicFramePr/>
          <p:nvPr/>
        </p:nvGraphicFramePr>
        <p:xfrm>
          <a:off x="285718" y="214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{E346BF7B-6ECF-4180-92EB-D8BA2E122F9B}</a:tableStyleId>
              </a:tblPr>
              <a:tblGrid>
                <a:gridCol w="2857525"/>
                <a:gridCol w="2857525"/>
                <a:gridCol w="2857525"/>
              </a:tblGrid>
              <a:tr h="3152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Moving from traditional client/server applications to e-business applications </a:t>
                      </a: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7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="1"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 client/server applications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="1"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e-business applications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Reach (lingkup)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Within a department or enterprise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departments, enterprises, and geographic and national borders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55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Architecture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Deployed using a two or three-tier architecture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Deployed using a thin client architecture with one to N back-end tiers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55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 model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Event-driven, with the application state managed at each client desktop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Thin browser-based clients, with the application state managed in the server layer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 or WAN-based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LANs, WANs, private virtual networks, and Internet connections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1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Typically proprietary technologies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technologies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00" marB="4700" marR="6250" marL="62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55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users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Predictable user loads, from tens to hundreds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ct val="25000"/>
                        <a:buNone/>
                      </a:pPr>
                      <a:r>
                        <a:rPr baseline="0"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Unpredictable user loads, with massive swings in the number of users</a:t>
                      </a:r>
                    </a:p>
                  </a:txBody>
                  <a:tcPr marT="4700" marB="4700" marR="6250" marL="62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Haeckel, Stephan H. and Adrian J. Slywotzky. 1999. Adaptive Enterprise: Creating and Leading Sense-and-Respond Organizations. Boston: Harvard Business School Press.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Jonathan Adams And Srinivas Koushik.2001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Aplikasi Komputer</a:t>
            </a:r>
          </a:p>
        </p:txBody>
      </p:sp>
      <p:sp>
        <p:nvSpPr>
          <p:cNvPr id="71" name="Shape 71"/>
          <p:cNvSpPr/>
          <p:nvPr/>
        </p:nvSpPr>
        <p:spPr>
          <a:xfrm>
            <a:off x="857224" y="1047750"/>
            <a:ext cx="7715304" cy="304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99" y="0"/>
                </a:moveTo>
                <a:close/>
                <a:lnTo>
                  <a:pt x="-9999" y="120000"/>
                </a:lnTo>
              </a:path>
              <a:path extrusionOk="0" fill="none" h="120000" w="120000">
                <a:moveTo>
                  <a:pt x="-9999" y="22499"/>
                </a:moveTo>
                <a:lnTo>
                  <a:pt x="-45999" y="134999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-1905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baseline="0" i="0" lang="en-GB" sz="3000" u="none" cap="none" strike="noStrike">
                <a:latin typeface="Calibri"/>
                <a:ea typeface="Calibri"/>
                <a:cs typeface="Calibri"/>
                <a:sym typeface="Calibri"/>
              </a:rPr>
              <a:t>Aplikasi Komputer</a:t>
            </a:r>
          </a:p>
          <a:p>
            <a:pPr indent="-114300" lvl="2" marL="228600" marR="0" rtl="0" algn="l">
              <a:lnSpc>
                <a:spcPct val="75000"/>
              </a:lnSpc>
              <a:spcBef>
                <a:spcPts val="0"/>
              </a:spcBef>
              <a:spcAft>
                <a:spcPts val="28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baseline="0" i="0" lang="en-GB" sz="2800" u="none" cap="none" strike="noStrike">
                <a:latin typeface="Calibri"/>
                <a:ea typeface="Calibri"/>
                <a:cs typeface="Calibri"/>
                <a:sym typeface="Calibri"/>
              </a:rPr>
              <a:t>E-Commerce</a:t>
            </a:r>
          </a:p>
          <a:p>
            <a:pPr indent="0" lvl="2" marL="228600" marR="0" rtl="0" algn="l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0"/>
              </a:spcBef>
              <a:spcAft>
                <a:spcPts val="28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baseline="0" i="0" lang="en-GB" sz="2800" u="none" cap="none" strike="noStrike">
                <a:latin typeface="Calibri"/>
                <a:ea typeface="Calibri"/>
                <a:cs typeface="Calibri"/>
                <a:sym typeface="Calibri"/>
              </a:rPr>
              <a:t>E-Business</a:t>
            </a:r>
          </a:p>
          <a:p>
            <a:pPr indent="0" lvl="2" marL="228600" marR="0" rtl="0" algn="l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0"/>
              </a:spcBef>
              <a:spcAft>
                <a:spcPts val="28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b="0" baseline="0" i="0" lang="en-GB" sz="2800" u="none" cap="none" strike="noStrike">
                <a:latin typeface="Calibri"/>
                <a:ea typeface="Calibri"/>
                <a:cs typeface="Calibri"/>
                <a:sym typeface="Calibri"/>
              </a:rPr>
              <a:t>E-GoverNment</a:t>
            </a:r>
          </a:p>
          <a:p>
            <a:pPr indent="0" lvl="2" marL="228600" marR="0" rtl="0" algn="l">
              <a:lnSpc>
                <a:spcPct val="75000"/>
              </a:lnSpc>
              <a:spcBef>
                <a:spcPts val="0"/>
              </a:spcBef>
              <a:spcAft>
                <a:spcPts val="18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E-Commerce ?</a:t>
            </a:r>
          </a:p>
        </p:txBody>
      </p:sp>
      <p:sp>
        <p:nvSpPr>
          <p:cNvPr id="77" name="Shape 77"/>
          <p:cNvSpPr/>
          <p:nvPr/>
        </p:nvSpPr>
        <p:spPr>
          <a:xfrm>
            <a:off x="642910" y="2143122"/>
            <a:ext cx="1928826" cy="4822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Buying</a:t>
            </a:r>
          </a:p>
        </p:txBody>
      </p:sp>
      <p:sp>
        <p:nvSpPr>
          <p:cNvPr id="78" name="Shape 78"/>
          <p:cNvSpPr/>
          <p:nvPr/>
        </p:nvSpPr>
        <p:spPr>
          <a:xfrm>
            <a:off x="642910" y="3053956"/>
            <a:ext cx="1928826" cy="4822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Selling</a:t>
            </a:r>
          </a:p>
        </p:txBody>
      </p:sp>
      <p:sp>
        <p:nvSpPr>
          <p:cNvPr id="79" name="Shape 79"/>
          <p:cNvSpPr/>
          <p:nvPr/>
        </p:nvSpPr>
        <p:spPr>
          <a:xfrm>
            <a:off x="642910" y="1232287"/>
            <a:ext cx="1928826" cy="4822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distributing</a:t>
            </a:r>
          </a:p>
        </p:txBody>
      </p:sp>
      <p:sp>
        <p:nvSpPr>
          <p:cNvPr id="80" name="Shape 80"/>
          <p:cNvSpPr/>
          <p:nvPr/>
        </p:nvSpPr>
        <p:spPr>
          <a:xfrm>
            <a:off x="4286248" y="2411014"/>
            <a:ext cx="1857388" cy="75009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E-Services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System</a:t>
            </a:r>
          </a:p>
        </p:txBody>
      </p:sp>
      <p:sp>
        <p:nvSpPr>
          <p:cNvPr id="81" name="Shape 81"/>
          <p:cNvSpPr/>
          <p:nvPr/>
        </p:nvSpPr>
        <p:spPr>
          <a:xfrm>
            <a:off x="642910" y="3964791"/>
            <a:ext cx="1928826" cy="4822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</a:p>
        </p:txBody>
      </p:sp>
      <p:cxnSp>
        <p:nvCxnSpPr>
          <p:cNvPr id="82" name="Shape 82"/>
          <p:cNvCxnSpPr>
            <a:stCxn id="79" idx="3"/>
            <a:endCxn id="80" idx="1"/>
          </p:cNvCxnSpPr>
          <p:nvPr/>
        </p:nvCxnSpPr>
        <p:spPr>
          <a:xfrm>
            <a:off x="2571736" y="1473390"/>
            <a:ext cx="1714500" cy="1312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83" name="Shape 83"/>
          <p:cNvCxnSpPr>
            <a:stCxn id="77" idx="3"/>
            <a:endCxn id="80" idx="1"/>
          </p:cNvCxnSpPr>
          <p:nvPr/>
        </p:nvCxnSpPr>
        <p:spPr>
          <a:xfrm>
            <a:off x="2571736" y="2384225"/>
            <a:ext cx="1714500" cy="401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84" name="Shape 84"/>
          <p:cNvCxnSpPr>
            <a:stCxn id="78" idx="3"/>
            <a:endCxn id="80" idx="1"/>
          </p:cNvCxnSpPr>
          <p:nvPr/>
        </p:nvCxnSpPr>
        <p:spPr>
          <a:xfrm flipH="1" rot="10800000">
            <a:off x="2571736" y="2785959"/>
            <a:ext cx="1714500" cy="50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85" name="Shape 85"/>
          <p:cNvCxnSpPr>
            <a:stCxn id="81" idx="3"/>
            <a:endCxn id="80" idx="1"/>
          </p:cNvCxnSpPr>
          <p:nvPr/>
        </p:nvCxnSpPr>
        <p:spPr>
          <a:xfrm flipH="1" rot="10800000">
            <a:off x="2571736" y="2785994"/>
            <a:ext cx="1714500" cy="1419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6" name="Shape 86"/>
          <p:cNvSpPr/>
          <p:nvPr/>
        </p:nvSpPr>
        <p:spPr>
          <a:xfrm>
            <a:off x="4286248" y="3964791"/>
            <a:ext cx="1857388" cy="75009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Television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</a:p>
        </p:txBody>
      </p:sp>
      <p:sp>
        <p:nvSpPr>
          <p:cNvPr id="87" name="Shape 87"/>
          <p:cNvSpPr/>
          <p:nvPr/>
        </p:nvSpPr>
        <p:spPr>
          <a:xfrm>
            <a:off x="6715139" y="2196700"/>
            <a:ext cx="1857388" cy="12323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-E-Transfer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-Shared Data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-Automatic Invontori System Management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-Database Management System</a:t>
            </a:r>
          </a:p>
        </p:txBody>
      </p:sp>
      <p:cxnSp>
        <p:nvCxnSpPr>
          <p:cNvPr id="88" name="Shape 88"/>
          <p:cNvCxnSpPr>
            <a:stCxn id="80" idx="2"/>
            <a:endCxn id="86" idx="0"/>
          </p:cNvCxnSpPr>
          <p:nvPr/>
        </p:nvCxnSpPr>
        <p:spPr>
          <a:xfrm>
            <a:off x="5214942" y="3161113"/>
            <a:ext cx="0" cy="80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89" name="Shape 89"/>
          <p:cNvCxnSpPr>
            <a:stCxn id="86" idx="3"/>
            <a:endCxn id="87" idx="2"/>
          </p:cNvCxnSpPr>
          <p:nvPr/>
        </p:nvCxnSpPr>
        <p:spPr>
          <a:xfrm flipH="1" rot="10800000">
            <a:off x="6143636" y="3429040"/>
            <a:ext cx="1500300" cy="910800"/>
          </a:xfrm>
          <a:prstGeom prst="bentConnector2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E-BUSINESS</a:t>
            </a:r>
          </a:p>
        </p:txBody>
      </p:sp>
      <p:sp>
        <p:nvSpPr>
          <p:cNvPr id="95" name="Shape 95"/>
          <p:cNvSpPr/>
          <p:nvPr/>
        </p:nvSpPr>
        <p:spPr>
          <a:xfrm>
            <a:off x="1500165" y="1446601"/>
            <a:ext cx="6417707" cy="27325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2518171"/>
            <a:ext cx="696520" cy="6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3" y="4393419"/>
            <a:ext cx="589363" cy="58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7685" y="1017973"/>
            <a:ext cx="785818" cy="40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2461" y="2482466"/>
            <a:ext cx="744761" cy="83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2000232" y="1768072"/>
            <a:ext cx="5429288" cy="2089561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643174" y="2035964"/>
            <a:ext cx="4214841" cy="155377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286380" y="1125130"/>
            <a:ext cx="11985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Employees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901175" y="3321849"/>
            <a:ext cx="109998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Supplier/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Pathner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214942" y="4607733"/>
            <a:ext cx="15417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E-Marketplace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58756" y="3268270"/>
            <a:ext cx="10935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Customer</a:t>
            </a:r>
          </a:p>
        </p:txBody>
      </p:sp>
      <p:sp>
        <p:nvSpPr>
          <p:cNvPr id="106" name="Shape 106"/>
          <p:cNvSpPr/>
          <p:nvPr/>
        </p:nvSpPr>
        <p:spPr>
          <a:xfrm>
            <a:off x="2571735" y="2143122"/>
            <a:ext cx="1714511" cy="1285883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496" y="2196700"/>
            <a:ext cx="1714511" cy="1285883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357817" y="2196700"/>
            <a:ext cx="1714511" cy="1285883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643437" y="1393023"/>
            <a:ext cx="285751" cy="32147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143371" y="1768072"/>
            <a:ext cx="14473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Collaboration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571867" y="1982386"/>
            <a:ext cx="2533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Knowledge Management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783405" y="3375427"/>
            <a:ext cx="20744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Business Inteligence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714744" y="3589741"/>
            <a:ext cx="21829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Electronic Commerce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154332" y="3911212"/>
            <a:ext cx="33464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latin typeface="Calibri"/>
                <a:ea typeface="Calibri"/>
                <a:cs typeface="Calibri"/>
                <a:sym typeface="Calibri"/>
              </a:rPr>
              <a:t>Enterprise Application Integration</a:t>
            </a:r>
          </a:p>
        </p:txBody>
      </p:sp>
      <p:sp>
        <p:nvSpPr>
          <p:cNvPr id="115" name="Shape 115"/>
          <p:cNvSpPr/>
          <p:nvPr/>
        </p:nvSpPr>
        <p:spPr>
          <a:xfrm rot="5400000">
            <a:off x="4196950" y="625064"/>
            <a:ext cx="1178727" cy="4429156"/>
          </a:xfrm>
          <a:prstGeom prst="uturnArrow">
            <a:avLst>
              <a:gd fmla="val 9416" name="adj1"/>
              <a:gd fmla="val 7961" name="adj2"/>
              <a:gd fmla="val 10870" name="adj3"/>
              <a:gd fmla="val 43750" name="adj4"/>
              <a:gd fmla="val 100000" name="adj5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699578" y="2464592"/>
            <a:ext cx="1299908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Customer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Relationship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Management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16444" y="2464592"/>
            <a:ext cx="1041373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Enterprise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Resource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Planning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86669" y="2518171"/>
            <a:ext cx="1299908" cy="623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Supply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Chain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600" u="none" cap="none" strike="noStrike">
                <a:latin typeface="Calibri"/>
                <a:ea typeface="Calibri"/>
                <a:cs typeface="Calibri"/>
                <a:sym typeface="Calibri"/>
              </a:rPr>
              <a:t>Management</a:t>
            </a:r>
          </a:p>
        </p:txBody>
      </p:sp>
      <p:sp>
        <p:nvSpPr>
          <p:cNvPr id="119" name="Shape 119"/>
          <p:cNvSpPr/>
          <p:nvPr/>
        </p:nvSpPr>
        <p:spPr>
          <a:xfrm>
            <a:off x="4714876" y="4179104"/>
            <a:ext cx="214313" cy="267892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E-GOVERNMENT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071801" y="1285866"/>
            <a:ext cx="3000395" cy="438581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GOVERNMENT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714611" y="2357435"/>
            <a:ext cx="3714776" cy="807913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INFORMATION TEKNOLOGY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714611" y="3857633"/>
            <a:ext cx="3714776" cy="438581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2400" u="none" cap="none" strike="noStrike">
                <a:latin typeface="Calibri"/>
                <a:ea typeface="Calibri"/>
                <a:cs typeface="Calibri"/>
                <a:sym typeface="Calibri"/>
              </a:rPr>
              <a:t>SERVICES SOCIETY’S</a:t>
            </a:r>
          </a:p>
        </p:txBody>
      </p:sp>
      <p:cxnSp>
        <p:nvCxnSpPr>
          <p:cNvPr id="128" name="Shape 128"/>
          <p:cNvCxnSpPr>
            <a:stCxn id="125" idx="2"/>
            <a:endCxn id="126" idx="0"/>
          </p:cNvCxnSpPr>
          <p:nvPr/>
        </p:nvCxnSpPr>
        <p:spPr>
          <a:xfrm>
            <a:off x="4571999" y="1724447"/>
            <a:ext cx="0" cy="633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9" name="Shape 129"/>
          <p:cNvCxnSpPr>
            <a:stCxn id="126" idx="2"/>
            <a:endCxn id="127" idx="0"/>
          </p:cNvCxnSpPr>
          <p:nvPr/>
        </p:nvCxnSpPr>
        <p:spPr>
          <a:xfrm>
            <a:off x="4571999" y="3165349"/>
            <a:ext cx="0" cy="69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285983" y="1178708"/>
            <a:ext cx="4429156" cy="75009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Aplikasi Komputer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(E-Commerce, E-Business, E-Goverment)</a:t>
            </a:r>
          </a:p>
        </p:txBody>
      </p:sp>
      <p:sp>
        <p:nvSpPr>
          <p:cNvPr id="135" name="Shape 135"/>
          <p:cNvSpPr/>
          <p:nvPr/>
        </p:nvSpPr>
        <p:spPr>
          <a:xfrm>
            <a:off x="3714744" y="3804055"/>
            <a:ext cx="1643074" cy="75009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E-Services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Service</a:t>
            </a:r>
          </a:p>
        </p:txBody>
      </p:sp>
      <p:cxnSp>
        <p:nvCxnSpPr>
          <p:cNvPr id="136" name="Shape 136"/>
          <p:cNvCxnSpPr>
            <a:endCxn id="135" idx="0"/>
          </p:cNvCxnSpPr>
          <p:nvPr/>
        </p:nvCxnSpPr>
        <p:spPr>
          <a:xfrm flipH="1">
            <a:off x="4536281" y="3214855"/>
            <a:ext cx="1500" cy="589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7" name="Shape 137"/>
          <p:cNvSpPr/>
          <p:nvPr/>
        </p:nvSpPr>
        <p:spPr>
          <a:xfrm>
            <a:off x="3714744" y="2464592"/>
            <a:ext cx="1643074" cy="75009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Electronic Efficient Access</a:t>
            </a:r>
          </a:p>
        </p:txBody>
      </p:sp>
      <p:cxnSp>
        <p:nvCxnSpPr>
          <p:cNvPr id="138" name="Shape 138"/>
          <p:cNvCxnSpPr>
            <a:stCxn id="134" idx="2"/>
            <a:endCxn id="137" idx="0"/>
          </p:cNvCxnSpPr>
          <p:nvPr/>
        </p:nvCxnSpPr>
        <p:spPr>
          <a:xfrm>
            <a:off x="4500562" y="1928807"/>
            <a:ext cx="35700" cy="535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9" name="Shape 13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GB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 ALL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395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SOLUTIONS FOR A DIGITAL ECONOMY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67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Pesatnya perkembangan internet</a:t>
            </a:r>
          </a:p>
          <a:p>
            <a:pPr indent="-2667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Semakin bertambahnya pengguna</a:t>
            </a:r>
          </a:p>
          <a:p>
            <a:pPr indent="-2667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Penggunaan dalam transaksi jual beli</a:t>
            </a:r>
          </a:p>
          <a:p>
            <a:pPr indent="-2667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Pengelolaan akun keuangan</a:t>
            </a:r>
          </a:p>
          <a:p>
            <a:pPr indent="-2667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Kolaborasi dengan orang lain</a:t>
            </a:r>
          </a:p>
          <a:p>
            <a:pPr indent="-2667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Mencari informasi baru</a:t>
            </a:r>
          </a:p>
          <a:p>
            <a:pPr indent="-2667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GB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menjadi prioritas utama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GB" sz="3959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SOLUTIONS FOR A DIGITAL ECONOMY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GB" sz="66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  <a:p>
            <a:pPr indent="-342900" lvl="0" marL="342900" marR="0" rtl="0" algn="ctr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24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ctr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baseline="0" i="0" lang="en-GB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Competing in the digital economy</a:t>
            </a:r>
          </a:p>
          <a:p>
            <a:pPr indent="-292100" lvl="0" marL="342900" marR="0" rtl="0" algn="ctr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baseline="0" i="0" lang="en-GB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e-business solutions</a:t>
            </a:r>
          </a:p>
          <a:p>
            <a:pPr indent="-292100" lvl="0" marL="342900" marR="0" rtl="0" algn="ctr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baseline="0" i="0" lang="en-GB" sz="24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Implementing e-business solutions</a:t>
            </a:r>
          </a:p>
          <a:p>
            <a:pPr indent="-139700" lvl="0" marL="342900" marR="0" rtl="0" algn="ctr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