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Amatic SC"/>
      <p:regular r:id="rId43"/>
      <p:bold r:id="rId44"/>
    </p:embeddedFont>
    <p:embeddedFont>
      <p:font typeface="Source Code Pro"/>
      <p:regular r:id="rId45"/>
      <p:bold r:id="rId46"/>
    </p:embeddedFont>
    <p:embeddedFont>
      <p:font typeface="Questrial"/>
      <p:regular r:id="rId47"/>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03C17CA-6C36-4AB2-9031-7F9472ED1B96}">
  <a:tblStyle styleId="{703C17CA-6C36-4AB2-9031-7F9472ED1B96}" styleName="Table_0">
    <a:wholeTbl>
      <a:tcTxStyle b="off" i="off">
        <a:font>
          <a:latin typeface="Palatino Linotype"/>
          <a:ea typeface="Palatino Linotype"/>
          <a:cs typeface="Palatino Linotype"/>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BF2"/>
          </a:solidFill>
        </a:fill>
      </a:tcStyle>
    </a:wholeTbl>
    <a:band1H>
      <a:tcStyle>
        <a:fill>
          <a:solidFill>
            <a:srgbClr val="D1D5E5"/>
          </a:solidFill>
        </a:fill>
      </a:tcStyle>
    </a:band1H>
    <a:band1V>
      <a:tcStyle>
        <a:fill>
          <a:solidFill>
            <a:srgbClr val="D1D5E5"/>
          </a:solidFill>
        </a:fill>
      </a:tcStyle>
    </a:band1V>
    <a:lastCol>
      <a:tcTxStyle b="on" i="off">
        <a:font>
          <a:latin typeface="Palatino Linotype"/>
          <a:ea typeface="Palatino Linotype"/>
          <a:cs typeface="Palatino Linotype"/>
        </a:font>
        <a:schemeClr val="lt1"/>
      </a:tcTxStyle>
      <a:tcStyle>
        <a:fill>
          <a:solidFill>
            <a:schemeClr val="accent1"/>
          </a:solidFill>
        </a:fill>
      </a:tcStyle>
    </a:lastCol>
    <a:firstCol>
      <a:tcTxStyle b="on" i="off">
        <a:font>
          <a:latin typeface="Palatino Linotype"/>
          <a:ea typeface="Palatino Linotype"/>
          <a:cs typeface="Palatino Linotype"/>
        </a:font>
        <a:schemeClr val="lt1"/>
      </a:tcTxStyle>
      <a:tcStyle>
        <a:fill>
          <a:solidFill>
            <a:schemeClr val="accent1"/>
          </a:solidFill>
        </a:fill>
      </a:tcStyle>
    </a:firstCol>
    <a:lastRow>
      <a:tcTxStyle b="on" i="off">
        <a:font>
          <a:latin typeface="Palatino Linotype"/>
          <a:ea typeface="Palatino Linotype"/>
          <a:cs typeface="Palatino Linotype"/>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Palatino Linotype"/>
          <a:ea typeface="Palatino Linotype"/>
          <a:cs typeface="Palatino Linotype"/>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B3BE43CB-1F5B-4BE1-8728-7D0BEDA7811F}" styleName="Table_1">
    <a:wholeTbl>
      <a:tcTxStyle b="off" i="off">
        <a:font>
          <a:latin typeface="Palatino Linotype"/>
          <a:ea typeface="Palatino Linotype"/>
          <a:cs typeface="Palatino Linotype"/>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i="off"/>
    </a:lastCol>
    <a:firstCol>
      <a:tcTxStyle b="on" i="off"/>
    </a:firstCol>
    <a:lastRow>
      <a:tcTxStyle b="on" i="off"/>
      <a:tcStyle>
        <a:tcBdr>
          <a:top>
            <a:ln cap="flat" cmpd="sng" w="12700">
              <a:solidFill>
                <a:schemeClr val="accent1"/>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12700">
              <a:solidFill>
                <a:schemeClr val="accent1"/>
              </a:solidFill>
              <a:prstDash val="solid"/>
              <a:round/>
              <a:headEnd len="med" w="med" type="none"/>
              <a:tailEnd len="med" w="med" type="none"/>
            </a:ln>
          </a:bottom>
        </a:tcBdr>
        <a:fill>
          <a:solidFill>
            <a:srgbClr val="FFFFFF">
              <a:alpha val="0"/>
            </a:srgbClr>
          </a:solidFill>
        </a:fill>
      </a:tcStyle>
    </a:firstRow>
  </a:tblStyle>
  <a:tblStyle styleId="{55DB7315-9DB7-48B6-A473-325386C1FD89}" styleName="Table_2">
    <a:wholeTbl>
      <a:tcTxStyle b="off" i="off">
        <a:font>
          <a:latin typeface="Palatino Linotype"/>
          <a:ea typeface="Palatino Linotype"/>
          <a:cs typeface="Palatino Linotype"/>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i="off"/>
    </a:lastCol>
    <a:firstCol>
      <a:tcTxStyle b="on" i="off"/>
    </a:firstCol>
    <a:lastRow>
      <a:tcTxStyle b="on" i="off"/>
      <a:tcStyle>
        <a:tcBdr>
          <a:top>
            <a:ln cap="flat" cmpd="sng" w="12700">
              <a:solidFill>
                <a:schemeClr val="accent1"/>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12700">
              <a:solidFill>
                <a:schemeClr val="accent1"/>
              </a:solidFill>
              <a:prstDash val="solid"/>
              <a:round/>
              <a:headEnd len="med" w="med" type="none"/>
              <a:tailEnd len="med" w="med" type="none"/>
            </a:ln>
          </a:bottom>
        </a:tcBdr>
        <a:fill>
          <a:solidFill>
            <a:srgbClr val="FFFFFF">
              <a:alpha val="0"/>
            </a:srgbClr>
          </a:solidFill>
        </a:fill>
      </a:tcStyle>
    </a:firstRow>
  </a:tblStyle>
  <a:tblStyle styleId="{DB80D75F-9369-4A8D-9D2A-3DA7C03F535F}" styleName="Table_3">
    <a:wholeTbl>
      <a:tcTxStyle b="off" i="off">
        <a:font>
          <a:latin typeface="Palatino Linotype"/>
          <a:ea typeface="Palatino Linotype"/>
          <a:cs typeface="Palatino Linotype"/>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i="off"/>
    </a:lastCol>
    <a:firstCol>
      <a:tcTxStyle b="on" i="off"/>
    </a:firstCol>
    <a:lastRow>
      <a:tcTxStyle b="on" i="off"/>
      <a:tcStyle>
        <a:tcBdr>
          <a:top>
            <a:ln cap="flat" cmpd="sng" w="12700">
              <a:solidFill>
                <a:schemeClr val="accent1"/>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12700">
              <a:solidFill>
                <a:schemeClr val="accent1"/>
              </a:solidFill>
              <a:prstDash val="solid"/>
              <a:round/>
              <a:headEnd len="med" w="med" type="none"/>
              <a:tailEnd len="med" w="med" type="none"/>
            </a:ln>
          </a:bottom>
        </a:tcBdr>
        <a:fill>
          <a:solidFill>
            <a:srgbClr val="FFFFFF">
              <a:alpha val="0"/>
            </a:srgbClr>
          </a:solidFill>
        </a:fill>
      </a:tcStyle>
    </a:firstRow>
  </a:tblStyle>
  <a:tblStyle styleId="{A8793167-7613-4F7A-B9F5-66606EB1CE5C}" styleName="Table_4">
    <a:wholeTbl>
      <a:tcTxStyle b="off" i="off">
        <a:font>
          <a:latin typeface="Palatino Linotype"/>
          <a:ea typeface="Palatino Linotype"/>
          <a:cs typeface="Palatino Linotype"/>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i="off"/>
    </a:lastCol>
    <a:firstCol>
      <a:tcTxStyle b="on" i="off"/>
    </a:firstCol>
    <a:lastRow>
      <a:tcTxStyle b="on" i="off"/>
      <a:tcStyle>
        <a:tcBdr>
          <a:top>
            <a:ln cap="flat" cmpd="sng" w="12700">
              <a:solidFill>
                <a:schemeClr val="accent1"/>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12700">
              <a:solidFill>
                <a:schemeClr val="accent1"/>
              </a:solidFill>
              <a:prstDash val="solid"/>
              <a:round/>
              <a:headEnd len="med" w="med" type="none"/>
              <a:tailEnd len="med" w="med" type="none"/>
            </a:ln>
          </a:bottom>
        </a:tcBdr>
        <a:fill>
          <a:solidFill>
            <a:srgbClr val="FFFFFF">
              <a:alpha val="0"/>
            </a:srgbClr>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maticSC-bold.fntdata"/><Relationship Id="rId21" Type="http://schemas.openxmlformats.org/officeDocument/2006/relationships/slide" Target="slides/slide16.xml"/><Relationship Id="rId43" Type="http://schemas.openxmlformats.org/officeDocument/2006/relationships/font" Target="fonts/AmaticSC-regular.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Questrial-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2" name="Shape 2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5" name="Shape 2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1" name="Shape 2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7" name="Shape 2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3" name="Shape 2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1" name="Shape 51"/>
        <p:cNvGrpSpPr/>
        <p:nvPr/>
      </p:nvGrpSpPr>
      <p:grpSpPr>
        <a:xfrm>
          <a:off x="0" y="0"/>
          <a:ext cx="0" cy="0"/>
          <a:chOff x="0" y="0"/>
          <a:chExt cx="0" cy="0"/>
        </a:xfrm>
      </p:grpSpPr>
      <p:sp>
        <p:nvSpPr>
          <p:cNvPr id="52" name="Shape 52"/>
          <p:cNvSpPr txBox="1"/>
          <p:nvPr>
            <p:ph type="title"/>
          </p:nvPr>
        </p:nvSpPr>
        <p:spPr>
          <a:xfrm>
            <a:off x="457200" y="0"/>
            <a:ext cx="8229600" cy="1200000"/>
          </a:xfrm>
          <a:prstGeom prst="rect">
            <a:avLst/>
          </a:prstGeom>
          <a:noFill/>
          <a:ln>
            <a:noFill/>
          </a:ln>
        </p:spPr>
        <p:txBody>
          <a:bodyPr anchorCtr="0" anchor="b" bIns="91425" lIns="91425" rIns="91425" tIns="91425"/>
          <a:lstStyle>
            <a:lvl1pPr rtl="0" algn="ctr">
              <a:lnSpc>
                <a:spcPct val="107407"/>
              </a:lnSpc>
              <a:spcBef>
                <a:spcPts val="0"/>
              </a:spcBef>
              <a:buClr>
                <a:schemeClr val="dk2"/>
              </a:buClr>
              <a:buFont typeface="Times New Roman"/>
              <a:buNone/>
              <a:defRPr sz="5400">
                <a:solidFill>
                  <a:schemeClr val="dk2"/>
                </a:solidFill>
                <a:latin typeface="Times New Roman"/>
                <a:ea typeface="Times New Roman"/>
                <a:cs typeface="Times New Roman"/>
                <a:sym typeface="Times New Roman"/>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rtl="0">
              <a:spcBef>
                <a:spcPts val="0"/>
              </a:spcBef>
              <a:defRPr sz="2400">
                <a:solidFill>
                  <a:srgbClr val="7F7F7F"/>
                </a:solidFill>
                <a:latin typeface="Questrial"/>
                <a:ea typeface="Questrial"/>
                <a:cs typeface="Questrial"/>
                <a:sym typeface="Questrial"/>
              </a:defRPr>
            </a:lvl1pPr>
            <a:lvl2pPr rtl="0">
              <a:spcBef>
                <a:spcPts val="0"/>
              </a:spcBef>
              <a:defRPr sz="1600">
                <a:solidFill>
                  <a:srgbClr val="7F7F7F"/>
                </a:solidFill>
                <a:latin typeface="Questrial"/>
                <a:ea typeface="Questrial"/>
                <a:cs typeface="Questrial"/>
                <a:sym typeface="Questrial"/>
              </a:defRPr>
            </a:lvl2pPr>
            <a:lvl3pPr rtl="0">
              <a:spcBef>
                <a:spcPts val="0"/>
              </a:spcBef>
              <a:defRPr sz="1600">
                <a:solidFill>
                  <a:srgbClr val="7F7F7F"/>
                </a:solidFill>
                <a:latin typeface="Questrial"/>
                <a:ea typeface="Questrial"/>
                <a:cs typeface="Questrial"/>
                <a:sym typeface="Questrial"/>
              </a:defRPr>
            </a:lvl3pPr>
            <a:lvl4pPr rtl="0">
              <a:spcBef>
                <a:spcPts val="0"/>
              </a:spcBef>
              <a:defRPr sz="1600">
                <a:solidFill>
                  <a:srgbClr val="7F7F7F"/>
                </a:solidFill>
                <a:latin typeface="Questrial"/>
                <a:ea typeface="Questrial"/>
                <a:cs typeface="Questrial"/>
                <a:sym typeface="Questrial"/>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buFont typeface="Arial"/>
              <a:buChar char="•"/>
              <a:defRPr/>
            </a:lvl9pPr>
          </a:lstStyle>
          <a:p/>
        </p:txBody>
      </p:sp>
      <p:sp>
        <p:nvSpPr>
          <p:cNvPr id="54" name="Shape 54"/>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baseline="0" i="0" lang="en-GB"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7" name="Shape 57"/>
        <p:cNvGrpSpPr/>
        <p:nvPr/>
      </p:nvGrpSpPr>
      <p:grpSpPr>
        <a:xfrm>
          <a:off x="0" y="0"/>
          <a:ext cx="0" cy="0"/>
          <a:chOff x="0" y="0"/>
          <a:chExt cx="0" cy="0"/>
        </a:xfrm>
      </p:grpSpPr>
      <p:sp>
        <p:nvSpPr>
          <p:cNvPr id="58" name="Shape 58"/>
          <p:cNvSpPr txBox="1"/>
          <p:nvPr>
            <p:ph type="title"/>
          </p:nvPr>
        </p:nvSpPr>
        <p:spPr>
          <a:xfrm>
            <a:off x="457200" y="0"/>
            <a:ext cx="8229600" cy="1200000"/>
          </a:xfrm>
          <a:prstGeom prst="rect">
            <a:avLst/>
          </a:prstGeom>
          <a:noFill/>
          <a:ln>
            <a:noFill/>
          </a:ln>
        </p:spPr>
        <p:txBody>
          <a:bodyPr anchorCtr="0" anchor="b" bIns="91425" lIns="91425" rIns="91425" tIns="91425"/>
          <a:lstStyle>
            <a:lvl1pPr rtl="0" algn="ctr">
              <a:lnSpc>
                <a:spcPct val="107407"/>
              </a:lnSpc>
              <a:spcBef>
                <a:spcPts val="0"/>
              </a:spcBef>
              <a:buClr>
                <a:schemeClr val="dk2"/>
              </a:buClr>
              <a:buFont typeface="Times New Roman"/>
              <a:buNone/>
              <a:defRPr sz="5400">
                <a:solidFill>
                  <a:schemeClr val="dk2"/>
                </a:solidFill>
                <a:latin typeface="Times New Roman"/>
                <a:ea typeface="Times New Roman"/>
                <a:cs typeface="Times New Roman"/>
                <a:sym typeface="Times New Roman"/>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rot="5400000">
            <a:off x="2874749" y="-1217400"/>
            <a:ext cx="3394500" cy="8229600"/>
          </a:xfrm>
          <a:prstGeom prst="rect">
            <a:avLst/>
          </a:prstGeom>
          <a:noFill/>
          <a:ln>
            <a:noFill/>
          </a:ln>
        </p:spPr>
        <p:txBody>
          <a:bodyPr anchorCtr="0" anchor="t" bIns="91425" lIns="91425" rIns="91425" tIns="91425"/>
          <a:lstStyle>
            <a:lvl1pPr indent="-190500" marL="342900" rtl="0" algn="l">
              <a:spcBef>
                <a:spcPts val="480"/>
              </a:spcBef>
              <a:buClr>
                <a:srgbClr val="7F7F7F"/>
              </a:buClr>
              <a:buFont typeface="Arial"/>
              <a:buChar char="•"/>
              <a:defRPr sz="2400">
                <a:solidFill>
                  <a:srgbClr val="7F7F7F"/>
                </a:solidFill>
                <a:latin typeface="Questrial"/>
                <a:ea typeface="Questrial"/>
                <a:cs typeface="Questrial"/>
                <a:sym typeface="Questrial"/>
              </a:defRPr>
            </a:lvl1pPr>
            <a:lvl2pPr indent="-184150" marL="742950" rtl="0" algn="l">
              <a:spcBef>
                <a:spcPts val="320"/>
              </a:spcBef>
              <a:buClr>
                <a:srgbClr val="7F7F7F"/>
              </a:buClr>
              <a:buFont typeface="Courier New"/>
              <a:buChar char="o"/>
              <a:defRPr sz="1600">
                <a:solidFill>
                  <a:srgbClr val="7F7F7F"/>
                </a:solidFill>
                <a:latin typeface="Questrial"/>
                <a:ea typeface="Questrial"/>
                <a:cs typeface="Questrial"/>
                <a:sym typeface="Questrial"/>
              </a:defRPr>
            </a:lvl2pPr>
            <a:lvl3pPr indent="-127000" marL="1143000" rtl="0" algn="l">
              <a:spcBef>
                <a:spcPts val="320"/>
              </a:spcBef>
              <a:buClr>
                <a:srgbClr val="7F7F7F"/>
              </a:buClr>
              <a:buFont typeface="Arial"/>
              <a:buChar char="•"/>
              <a:defRPr sz="1600">
                <a:solidFill>
                  <a:srgbClr val="7F7F7F"/>
                </a:solidFill>
                <a:latin typeface="Questrial"/>
                <a:ea typeface="Questrial"/>
                <a:cs typeface="Questrial"/>
                <a:sym typeface="Questrial"/>
              </a:defRPr>
            </a:lvl3pPr>
            <a:lvl4pPr indent="-127000" marL="1600200" rtl="0" algn="l">
              <a:spcBef>
                <a:spcPts val="320"/>
              </a:spcBef>
              <a:buClr>
                <a:srgbClr val="7F7F7F"/>
              </a:buClr>
              <a:buFont typeface="Courier New"/>
              <a:buChar char="o"/>
              <a:defRPr sz="1600">
                <a:solidFill>
                  <a:srgbClr val="7F7F7F"/>
                </a:solidFill>
                <a:latin typeface="Questrial"/>
                <a:ea typeface="Questrial"/>
                <a:cs typeface="Questrial"/>
                <a:sym typeface="Questrial"/>
              </a:defRPr>
            </a:lvl4pPr>
            <a:lvl5pPr indent="-127000" marL="2057400" rtl="0" algn="l">
              <a:spcBef>
                <a:spcPts val="320"/>
              </a:spcBef>
              <a:buClr>
                <a:srgbClr val="7F7F7F"/>
              </a:buClr>
              <a:buFont typeface="Arial"/>
              <a:buChar char="•"/>
              <a:defRPr sz="1600">
                <a:solidFill>
                  <a:srgbClr val="7F7F7F"/>
                </a:solidFill>
                <a:latin typeface="Questrial"/>
                <a:ea typeface="Questrial"/>
                <a:cs typeface="Questrial"/>
                <a:sym typeface="Questrial"/>
              </a:defRPr>
            </a:lvl5pPr>
            <a:lvl6pPr indent="-127000" marL="2514600" rtl="0" algn="l">
              <a:spcBef>
                <a:spcPts val="320"/>
              </a:spcBef>
              <a:buClr>
                <a:srgbClr val="7F7F7F"/>
              </a:buClr>
              <a:buFont typeface="Courier New"/>
              <a:buChar char="o"/>
              <a:defRPr sz="1600">
                <a:solidFill>
                  <a:srgbClr val="7F7F7F"/>
                </a:solidFill>
                <a:latin typeface="Questrial"/>
                <a:ea typeface="Questrial"/>
                <a:cs typeface="Questrial"/>
                <a:sym typeface="Questrial"/>
              </a:defRPr>
            </a:lvl6pPr>
            <a:lvl7pPr indent="-127000" marL="2971800" rtl="0" algn="l">
              <a:spcBef>
                <a:spcPts val="320"/>
              </a:spcBef>
              <a:buClr>
                <a:srgbClr val="7F7F7F"/>
              </a:buClr>
              <a:buFont typeface="Arial"/>
              <a:buChar char="•"/>
              <a:defRPr sz="1600">
                <a:solidFill>
                  <a:srgbClr val="7F7F7F"/>
                </a:solidFill>
                <a:latin typeface="Questrial"/>
                <a:ea typeface="Questrial"/>
                <a:cs typeface="Questrial"/>
                <a:sym typeface="Questrial"/>
              </a:defRPr>
            </a:lvl7pPr>
            <a:lvl8pPr indent="-127000" marL="3429000" rtl="0" algn="l">
              <a:spcBef>
                <a:spcPts val="320"/>
              </a:spcBef>
              <a:buClr>
                <a:srgbClr val="7F7F7F"/>
              </a:buClr>
              <a:buFont typeface="Courier New"/>
              <a:buChar char="o"/>
              <a:defRPr sz="1600">
                <a:solidFill>
                  <a:srgbClr val="7F7F7F"/>
                </a:solidFill>
                <a:latin typeface="Questrial"/>
                <a:ea typeface="Questrial"/>
                <a:cs typeface="Questrial"/>
                <a:sym typeface="Questrial"/>
              </a:defRPr>
            </a:lvl8pPr>
            <a:lvl9pPr indent="-127000" marL="3886200" rtl="0" algn="l">
              <a:spcBef>
                <a:spcPts val="320"/>
              </a:spcBef>
              <a:buClr>
                <a:srgbClr val="7F7F7F"/>
              </a:buClr>
              <a:buFont typeface="Arial"/>
              <a:buChar char="•"/>
              <a:defRPr sz="1600">
                <a:solidFill>
                  <a:srgbClr val="7F7F7F"/>
                </a:solidFill>
                <a:latin typeface="Questrial"/>
                <a:ea typeface="Questrial"/>
                <a:cs typeface="Questrial"/>
                <a:sym typeface="Questrial"/>
              </a:defRPr>
            </a:lvl9pPr>
          </a:lstStyle>
          <a:p/>
        </p:txBody>
      </p:sp>
      <p:sp>
        <p:nvSpPr>
          <p:cNvPr id="60" name="Shape 60"/>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61" name="Shape 61"/>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62" name="Shape 6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baseline="0" i="0" lang="en-GB"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3" name="Shape 63"/>
        <p:cNvGrpSpPr/>
        <p:nvPr/>
      </p:nvGrpSpPr>
      <p:grpSpPr>
        <a:xfrm>
          <a:off x="0" y="0"/>
          <a:ext cx="0" cy="0"/>
          <a:chOff x="0" y="0"/>
          <a:chExt cx="0" cy="0"/>
        </a:xfrm>
      </p:grpSpPr>
      <p:sp>
        <p:nvSpPr>
          <p:cNvPr id="64" name="Shape 64"/>
          <p:cNvSpPr txBox="1"/>
          <p:nvPr>
            <p:ph type="title"/>
          </p:nvPr>
        </p:nvSpPr>
        <p:spPr>
          <a:xfrm>
            <a:off x="457200" y="0"/>
            <a:ext cx="8229600" cy="1200000"/>
          </a:xfrm>
          <a:prstGeom prst="rect">
            <a:avLst/>
          </a:prstGeom>
          <a:noFill/>
          <a:ln>
            <a:noFill/>
          </a:ln>
        </p:spPr>
        <p:txBody>
          <a:bodyPr anchorCtr="0" anchor="b" bIns="91425" lIns="91425" rIns="91425" tIns="91425"/>
          <a:lstStyle>
            <a:lvl1pPr rtl="0" algn="ctr">
              <a:lnSpc>
                <a:spcPct val="107407"/>
              </a:lnSpc>
              <a:spcBef>
                <a:spcPts val="0"/>
              </a:spcBef>
              <a:buClr>
                <a:schemeClr val="dk2"/>
              </a:buClr>
              <a:buFont typeface="Times New Roman"/>
              <a:buNone/>
              <a:defRPr sz="5400">
                <a:solidFill>
                  <a:schemeClr val="dk2"/>
                </a:solidFill>
                <a:latin typeface="Times New Roman"/>
                <a:ea typeface="Times New Roman"/>
                <a:cs typeface="Times New Roman"/>
                <a:sym typeface="Times New Roman"/>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4648200" y="1200150"/>
            <a:ext cx="4038599" cy="3394500"/>
          </a:xfrm>
          <a:prstGeom prst="rect">
            <a:avLst/>
          </a:prstGeom>
          <a:noFill/>
          <a:ln>
            <a:noFill/>
          </a:ln>
        </p:spPr>
        <p:txBody>
          <a:bodyPr anchorCtr="0" anchor="t" bIns="91425" lIns="91425" rIns="91425" tIns="91425"/>
          <a:lstStyle>
            <a:lvl1pPr rtl="0">
              <a:spcBef>
                <a:spcPts val="0"/>
              </a:spcBef>
              <a:defRPr sz="2400"/>
            </a:lvl1pPr>
            <a:lvl2pPr rtl="0">
              <a:spcBef>
                <a:spcPts val="0"/>
              </a:spcBef>
              <a:defRPr sz="1600"/>
            </a:lvl2pPr>
            <a:lvl3pPr rtl="0">
              <a:spcBef>
                <a:spcPts val="0"/>
              </a:spcBef>
              <a:defRPr sz="16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66" name="Shape 66"/>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67" name="Shape 67"/>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baseline="0" i="0" lang="en-GB" sz="1200" u="none" cap="none" strike="noStrike">
                <a:solidFill>
                  <a:srgbClr val="595959"/>
                </a:solidFill>
                <a:latin typeface="Questrial"/>
                <a:ea typeface="Questrial"/>
                <a:cs typeface="Questrial"/>
                <a:sym typeface="Questrial"/>
              </a:rPr>
              <a:t>‹#›</a:t>
            </a:fld>
          </a:p>
        </p:txBody>
      </p:sp>
      <p:sp>
        <p:nvSpPr>
          <p:cNvPr id="69" name="Shape 69"/>
          <p:cNvSpPr txBox="1"/>
          <p:nvPr>
            <p:ph idx="2" type="body"/>
          </p:nvPr>
        </p:nvSpPr>
        <p:spPr>
          <a:xfrm>
            <a:off x="365760" y="1200150"/>
            <a:ext cx="4041600" cy="3394800"/>
          </a:xfrm>
          <a:prstGeom prst="rect">
            <a:avLst/>
          </a:prstGeom>
          <a:noFill/>
          <a:ln>
            <a:noFill/>
          </a:ln>
        </p:spPr>
        <p:txBody>
          <a:bodyPr anchorCtr="0" anchor="t" bIns="91425" lIns="91425" rIns="91425" tIns="91425"/>
          <a:lstStyle>
            <a:lvl1pPr indent="-190500" marL="342900" rtl="0" algn="l">
              <a:spcBef>
                <a:spcPts val="480"/>
              </a:spcBef>
              <a:buClr>
                <a:srgbClr val="7F7F7F"/>
              </a:buClr>
              <a:buFont typeface="Arial"/>
              <a:buChar char="•"/>
              <a:defRPr sz="2400">
                <a:solidFill>
                  <a:srgbClr val="7F7F7F"/>
                </a:solidFill>
                <a:latin typeface="Questrial"/>
                <a:ea typeface="Questrial"/>
                <a:cs typeface="Questrial"/>
                <a:sym typeface="Questrial"/>
              </a:defRPr>
            </a:lvl1pPr>
            <a:lvl2pPr indent="-184150" marL="742950" rtl="0" algn="l">
              <a:spcBef>
                <a:spcPts val="320"/>
              </a:spcBef>
              <a:buClr>
                <a:srgbClr val="7F7F7F"/>
              </a:buClr>
              <a:buFont typeface="Courier New"/>
              <a:buChar char="o"/>
              <a:defRPr sz="1600">
                <a:solidFill>
                  <a:srgbClr val="7F7F7F"/>
                </a:solidFill>
                <a:latin typeface="Questrial"/>
                <a:ea typeface="Questrial"/>
                <a:cs typeface="Questrial"/>
                <a:sym typeface="Questrial"/>
              </a:defRPr>
            </a:lvl2pPr>
            <a:lvl3pPr indent="-127000" marL="1143000" rtl="0" algn="l">
              <a:spcBef>
                <a:spcPts val="320"/>
              </a:spcBef>
              <a:buClr>
                <a:srgbClr val="7F7F7F"/>
              </a:buClr>
              <a:buFont typeface="Arial"/>
              <a:buChar char="•"/>
              <a:defRPr sz="1600">
                <a:solidFill>
                  <a:srgbClr val="7F7F7F"/>
                </a:solidFill>
                <a:latin typeface="Questrial"/>
                <a:ea typeface="Questrial"/>
                <a:cs typeface="Questrial"/>
                <a:sym typeface="Questrial"/>
              </a:defRPr>
            </a:lvl3pPr>
            <a:lvl4pPr indent="-127000" marL="1600200" rtl="0" algn="l">
              <a:spcBef>
                <a:spcPts val="320"/>
              </a:spcBef>
              <a:buClr>
                <a:srgbClr val="7F7F7F"/>
              </a:buClr>
              <a:buFont typeface="Courier New"/>
              <a:buChar char="o"/>
              <a:defRPr sz="1600">
                <a:solidFill>
                  <a:srgbClr val="7F7F7F"/>
                </a:solidFill>
                <a:latin typeface="Questrial"/>
                <a:ea typeface="Questrial"/>
                <a:cs typeface="Questrial"/>
                <a:sym typeface="Questrial"/>
              </a:defRPr>
            </a:lvl4pPr>
            <a:lvl5pPr indent="-127000" marL="2057400" rtl="0" algn="l">
              <a:spcBef>
                <a:spcPts val="320"/>
              </a:spcBef>
              <a:buClr>
                <a:srgbClr val="7F7F7F"/>
              </a:buClr>
              <a:buFont typeface="Arial"/>
              <a:buChar char="•"/>
              <a:defRPr sz="1600">
                <a:solidFill>
                  <a:srgbClr val="7F7F7F"/>
                </a:solidFill>
                <a:latin typeface="Questrial"/>
                <a:ea typeface="Questrial"/>
                <a:cs typeface="Questrial"/>
                <a:sym typeface="Questrial"/>
              </a:defRPr>
            </a:lvl5pPr>
            <a:lvl6pPr indent="-127000" marL="2514600" rtl="0" algn="l">
              <a:spcBef>
                <a:spcPts val="320"/>
              </a:spcBef>
              <a:buClr>
                <a:srgbClr val="7F7F7F"/>
              </a:buClr>
              <a:buFont typeface="Courier New"/>
              <a:buChar char="o"/>
              <a:defRPr sz="1600">
                <a:solidFill>
                  <a:srgbClr val="7F7F7F"/>
                </a:solidFill>
                <a:latin typeface="Questrial"/>
                <a:ea typeface="Questrial"/>
                <a:cs typeface="Questrial"/>
                <a:sym typeface="Questrial"/>
              </a:defRPr>
            </a:lvl6pPr>
            <a:lvl7pPr indent="-127000" marL="2971800" rtl="0" algn="l">
              <a:spcBef>
                <a:spcPts val="320"/>
              </a:spcBef>
              <a:buClr>
                <a:srgbClr val="7F7F7F"/>
              </a:buClr>
              <a:buFont typeface="Arial"/>
              <a:buChar char="•"/>
              <a:defRPr sz="1600">
                <a:solidFill>
                  <a:srgbClr val="7F7F7F"/>
                </a:solidFill>
                <a:latin typeface="Questrial"/>
                <a:ea typeface="Questrial"/>
                <a:cs typeface="Questrial"/>
                <a:sym typeface="Questrial"/>
              </a:defRPr>
            </a:lvl7pPr>
            <a:lvl8pPr indent="-127000" marL="3429000" rtl="0" algn="l">
              <a:spcBef>
                <a:spcPts val="320"/>
              </a:spcBef>
              <a:buClr>
                <a:srgbClr val="7F7F7F"/>
              </a:buClr>
              <a:buFont typeface="Courier New"/>
              <a:buChar char="o"/>
              <a:defRPr sz="1600">
                <a:solidFill>
                  <a:srgbClr val="7F7F7F"/>
                </a:solidFill>
                <a:latin typeface="Questrial"/>
                <a:ea typeface="Questrial"/>
                <a:cs typeface="Questrial"/>
                <a:sym typeface="Questrial"/>
              </a:defRPr>
            </a:lvl8pPr>
            <a:lvl9pPr indent="-127000" marL="3886200" rtl="0" algn="l">
              <a:spcBef>
                <a:spcPts val="320"/>
              </a:spcBef>
              <a:buClr>
                <a:srgbClr val="7F7F7F"/>
              </a:buClr>
              <a:buFont typeface="Arial"/>
              <a:buChar char="•"/>
              <a:defRPr sz="1600">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translate.googleusercontent.com/translate_c?act=url&amp;depth=1&amp;hl=id&amp;ie=UTF8&amp;prev=_t&amp;rurl=translate.google.com&amp;sl=en&amp;tl=id&amp;u=http://www.prudens.com/patens/ebusiness/busmodel.html&amp;usg=ALkJrhifXql7vyMdxjlSH_HqSzH5oA6MyQ#p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translate.googleusercontent.com/translate_c?act=url&amp;depth=1&amp;hl=id&amp;ie=UTF8&amp;prev=_t&amp;rurl=translate.google.com&amp;sl=en&amp;tl=id&amp;u=http://www.prudens.com/patens/ebusiness/busmodel.html&amp;usg=ALkJrhifXql7vyMdxjlSH_HqSzH5oA6MyQ#p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GB"/>
              <a:t>Kumpulan Materi Kuliah</a:t>
            </a:r>
          </a:p>
        </p:txBody>
      </p:sp>
      <p:sp>
        <p:nvSpPr>
          <p:cNvPr id="72" name="Shape 72"/>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GB"/>
              <a:t>http://hendroagungs.blogspot.co.id/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E–BISNIS MARKET</a:t>
            </a:r>
          </a:p>
        </p:txBody>
      </p:sp>
      <p:sp>
        <p:nvSpPr>
          <p:cNvPr id="127" name="Shape 12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1" baseline="0" i="0" lang="en-GB" sz="3200" u="none" cap="none" strike="noStrike">
                <a:solidFill>
                  <a:srgbClr val="000000"/>
                </a:solidFill>
                <a:latin typeface="Questrial"/>
                <a:ea typeface="Questrial"/>
                <a:cs typeface="Questrial"/>
                <a:sym typeface="Questrial"/>
              </a:rPr>
              <a:t>Business-to - Business (B2B)</a:t>
            </a:r>
          </a:p>
          <a:p>
            <a:pPr indent="-342900" lvl="0" marL="342900" marR="0" rtl="0" algn="l">
              <a:spcBef>
                <a:spcPts val="640"/>
              </a:spcBef>
              <a:buClr>
                <a:srgbClr val="000000"/>
              </a:buClr>
              <a:buSzPct val="100000"/>
              <a:buFont typeface="Arial"/>
              <a:buChar char="•"/>
            </a:pPr>
            <a:r>
              <a:rPr b="1" baseline="0" i="0" lang="en-GB" sz="3200" u="none" cap="none" strike="noStrike">
                <a:solidFill>
                  <a:srgbClr val="000000"/>
                </a:solidFill>
                <a:latin typeface="Questrial"/>
                <a:ea typeface="Questrial"/>
                <a:cs typeface="Questrial"/>
                <a:sym typeface="Questrial"/>
              </a:rPr>
              <a:t>Business-to - Consumer ( B2C )</a:t>
            </a:r>
          </a:p>
          <a:p>
            <a:pPr indent="-342900" lvl="0" marL="342900" marR="0" rtl="0" algn="l">
              <a:spcBef>
                <a:spcPts val="640"/>
              </a:spcBef>
              <a:buClr>
                <a:srgbClr val="000000"/>
              </a:buClr>
              <a:buSzPct val="100000"/>
              <a:buFont typeface="Arial"/>
              <a:buChar char="•"/>
            </a:pPr>
            <a:r>
              <a:rPr b="1" baseline="0" i="0" lang="en-GB" sz="3200" u="none" cap="none" strike="noStrike">
                <a:solidFill>
                  <a:srgbClr val="000000"/>
                </a:solidFill>
                <a:latin typeface="Questrial"/>
                <a:ea typeface="Questrial"/>
                <a:cs typeface="Questrial"/>
                <a:sym typeface="Questrial"/>
              </a:rPr>
              <a:t>Consumer- to-Consumer ( C2C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5400" u="none" cap="none" strike="noStrike">
                <a:solidFill>
                  <a:schemeClr val="dk2"/>
                </a:solidFill>
                <a:latin typeface="Times New Roman"/>
                <a:ea typeface="Times New Roman"/>
                <a:cs typeface="Times New Roman"/>
                <a:sym typeface="Times New Roman"/>
              </a:rPr>
              <a:t>Business-to-business (B2B)</a:t>
            </a:r>
          </a:p>
        </p:txBody>
      </p:sp>
      <p:sp>
        <p:nvSpPr>
          <p:cNvPr id="133" name="Shape 133"/>
          <p:cNvSpPr txBox="1"/>
          <p:nvPr>
            <p:ph idx="1" type="body"/>
          </p:nvPr>
        </p:nvSpPr>
        <p:spPr>
          <a:xfrm>
            <a:off x="457200" y="1229505"/>
            <a:ext cx="8229600" cy="3394472"/>
          </a:xfrm>
          <a:prstGeom prst="rect">
            <a:avLst/>
          </a:prstGeom>
          <a:noFill/>
          <a:ln>
            <a:noFill/>
          </a:ln>
        </p:spPr>
        <p:txBody>
          <a:bodyPr anchorCtr="0" anchor="t" bIns="45700" lIns="91425" rIns="91425" tIns="45700">
            <a:noAutofit/>
          </a:bodyPr>
          <a:lstStyle/>
          <a:p>
            <a:pPr indent="-304800" lvl="0" marL="342900" marR="0" rtl="0" algn="l">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Business-to-business (B2B) menggambarkan transaksi perdagangan antara perusahaan, seperti antara produsen dan grosir, atau antara grosir dan pengecer. Nilai bisnis dapat ditingkatkan melalui aplikasi dari internet. Ini terutama terjadi di sektor B2B dimana manfaat yang jelas tertuang kepada pemasok melalui kemampuan yang lebih besar. Hal ini juga meningkatkan basis aset mereka dan menciptakan potensi untuk mempertahankan keunggulan kompetitif. Aset ini bisa dilihat dalam bermacam-macam keuntungan bisnis dan teknologi.</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81250"/>
              </a:lnSpc>
              <a:spcBef>
                <a:spcPts val="0"/>
              </a:spcBef>
              <a:buClr>
                <a:schemeClr val="dk2"/>
              </a:buClr>
              <a:buSzPct val="25000"/>
              <a:buFont typeface="Times New Roman"/>
              <a:buNone/>
            </a:pPr>
            <a:r>
              <a:rPr b="0" baseline="0" i="0" lang="en-GB" sz="3200" u="none" cap="none" strike="noStrike">
                <a:solidFill>
                  <a:schemeClr val="dk2"/>
                </a:solidFill>
                <a:latin typeface="Times New Roman"/>
                <a:ea typeface="Times New Roman"/>
                <a:cs typeface="Times New Roman"/>
                <a:sym typeface="Times New Roman"/>
              </a:rPr>
              <a:t>Tiga Tahap Dalam Pengembangan B2B</a:t>
            </a:r>
            <a:br>
              <a:rPr b="0" baseline="0" i="0" lang="en-GB" sz="3200" u="none" cap="none" strike="noStrike">
                <a:solidFill>
                  <a:schemeClr val="dk2"/>
                </a:solidFill>
                <a:latin typeface="Times New Roman"/>
                <a:ea typeface="Times New Roman"/>
                <a:cs typeface="Times New Roman"/>
                <a:sym typeface="Times New Roman"/>
              </a:rPr>
            </a:br>
            <a:r>
              <a:rPr b="1" baseline="0" i="0" lang="en-GB" sz="3200" u="none" cap="none" strike="noStrike">
                <a:solidFill>
                  <a:schemeClr val="dk2"/>
                </a:solidFill>
                <a:latin typeface="Times New Roman"/>
                <a:ea typeface="Times New Roman"/>
                <a:cs typeface="Times New Roman"/>
                <a:sym typeface="Times New Roman"/>
              </a:rPr>
              <a:t>B2B Business Developtment Stage</a:t>
            </a:r>
          </a:p>
        </p:txBody>
      </p:sp>
      <p:graphicFrame>
        <p:nvGraphicFramePr>
          <p:cNvPr id="139" name="Shape 139"/>
          <p:cNvGraphicFramePr/>
          <p:nvPr/>
        </p:nvGraphicFramePr>
        <p:xfrm>
          <a:off x="683568" y="1599641"/>
          <a:ext cx="3000000" cy="3000000"/>
        </p:xfrm>
        <a:graphic>
          <a:graphicData uri="http://schemas.openxmlformats.org/drawingml/2006/table">
            <a:tbl>
              <a:tblPr bandRow="1" firstCol="1" firstRow="1">
                <a:noFill/>
                <a:tableStyleId>{703C17CA-6C36-4AB2-9031-7F9472ED1B96}</a:tableStyleId>
              </a:tblPr>
              <a:tblGrid>
                <a:gridCol w="1368150"/>
                <a:gridCol w="2511075"/>
                <a:gridCol w="4185675"/>
              </a:tblGrid>
              <a:tr h="166500">
                <a:tc>
                  <a:txBody>
                    <a:bodyPr>
                      <a:noAutofit/>
                    </a:bodyPr>
                    <a:lstStyle/>
                    <a:p>
                      <a:pPr indent="0" lvl="0" marL="342900" marR="0" rtl="0" algn="just">
                        <a:lnSpc>
                          <a:spcPct val="115000"/>
                        </a:lnSpc>
                        <a:spcBef>
                          <a:spcPts val="0"/>
                        </a:spcBef>
                        <a:spcAft>
                          <a:spcPts val="0"/>
                        </a:spcAft>
                        <a:buSzPct val="25000"/>
                        <a:buNone/>
                      </a:pPr>
                      <a:r>
                        <a:rPr baseline="0" lang="en-GB" sz="1500" u="none" cap="none" strike="noStrike"/>
                        <a:t> </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t>Method </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t>Outcome</a:t>
                      </a:r>
                    </a:p>
                  </a:txBody>
                  <a:tcPr marT="0" marB="0" marR="66825" marL="66825"/>
                </a:tc>
              </a:tr>
              <a:tr h="628150">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t>Stage 1</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solidFill>
                            <a:srgbClr val="000000"/>
                          </a:solidFill>
                        </a:rPr>
                        <a:t>Buying and Selling Online</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solidFill>
                            <a:srgbClr val="000000"/>
                          </a:solidFill>
                        </a:rPr>
                        <a:t>Cut costs and increase speed of supply</a:t>
                      </a:r>
                    </a:p>
                  </a:txBody>
                  <a:tcPr marT="0" marB="0" marR="66825" marL="66825"/>
                </a:tc>
              </a:tr>
              <a:tr h="632275">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t>Stage 2</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solidFill>
                            <a:srgbClr val="000000"/>
                          </a:solidFill>
                        </a:rPr>
                        <a:t>Thrid-Party Exchange</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solidFill>
                            <a:srgbClr val="000000"/>
                          </a:solidFill>
                        </a:rPr>
                        <a:t>Firms bring together buyers and sellers</a:t>
                      </a:r>
                    </a:p>
                  </a:txBody>
                  <a:tcPr marT="0" marB="0" marR="66825" marL="66825"/>
                </a:tc>
              </a:tr>
              <a:tr h="543975">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t>Stage 3</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solidFill>
                            <a:srgbClr val="000000"/>
                          </a:solidFill>
                        </a:rPr>
                        <a:t>Konsorsium/ persetujuan</a:t>
                      </a:r>
                    </a:p>
                  </a:txBody>
                  <a:tcPr marT="0" marB="0" marR="66825" marL="66825"/>
                </a:tc>
                <a:tc>
                  <a:txBody>
                    <a:bodyPr>
                      <a:noAutofit/>
                    </a:bodyPr>
                    <a:lstStyle/>
                    <a:p>
                      <a:pPr indent="0" lvl="0" marL="0" marR="0" rtl="0" algn="just">
                        <a:lnSpc>
                          <a:spcPct val="115000"/>
                        </a:lnSpc>
                        <a:spcBef>
                          <a:spcPts val="0"/>
                        </a:spcBef>
                        <a:spcAft>
                          <a:spcPts val="0"/>
                        </a:spcAft>
                        <a:buSzPct val="25000"/>
                        <a:buNone/>
                      </a:pPr>
                      <a:r>
                        <a:rPr baseline="0" lang="en-GB" sz="1500" u="none" cap="none" strike="noStrike">
                          <a:solidFill>
                            <a:srgbClr val="000000"/>
                          </a:solidFill>
                        </a:rPr>
                        <a:t>Large firms create a virtual market</a:t>
                      </a:r>
                    </a:p>
                  </a:txBody>
                  <a:tcPr marT="0" marB="0" marR="66825" marL="668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B2B Business Developtment Stage</a:t>
            </a:r>
          </a:p>
        </p:txBody>
      </p:sp>
      <p:sp>
        <p:nvSpPr>
          <p:cNvPr id="145" name="Shape 14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16230" lvl="0" marL="342900" marR="0" rtl="0" algn="l">
              <a:lnSpc>
                <a:spcPct val="80000"/>
              </a:lnSpc>
              <a:spcBef>
                <a:spcPts val="0"/>
              </a:spcBef>
              <a:buClr>
                <a:srgbClr val="000000"/>
              </a:buClr>
              <a:buSzPct val="100000"/>
              <a:buFont typeface="Arial"/>
              <a:buChar char="•"/>
            </a:pPr>
            <a:r>
              <a:rPr b="1" baseline="0" i="0" lang="en-GB" sz="1800" u="none" cap="none" strike="noStrike">
                <a:solidFill>
                  <a:srgbClr val="000000"/>
                </a:solidFill>
                <a:latin typeface="Questrial"/>
                <a:ea typeface="Questrial"/>
                <a:cs typeface="Questrial"/>
                <a:sym typeface="Questrial"/>
              </a:rPr>
              <a:t>Stage 1</a:t>
            </a:r>
            <a:r>
              <a:rPr b="0" baseline="0" i="0" lang="en-GB" sz="1800" u="none" cap="none" strike="noStrike">
                <a:solidFill>
                  <a:srgbClr val="000000"/>
                </a:solidFill>
                <a:latin typeface="Questrial"/>
                <a:ea typeface="Questrial"/>
                <a:cs typeface="Questrial"/>
                <a:sym typeface="Questrial"/>
              </a:rPr>
              <a:t>: dari pengembangan e-commerce di pasar B2B memiliki karakteristik yang menjelaskan kenaikan dramatis dalam masuk ke sektor ini. Penghematan biaya dari kemudahan akses informasi pasar telah mengurangi waktu pengadaan serta biaya transaksi.</a:t>
            </a:r>
          </a:p>
          <a:p>
            <a:pPr indent="-316230" lvl="0" marL="342900" marR="0" rtl="0" algn="l">
              <a:lnSpc>
                <a:spcPct val="80000"/>
              </a:lnSpc>
              <a:spcBef>
                <a:spcPts val="444"/>
              </a:spcBef>
              <a:buClr>
                <a:srgbClr val="000000"/>
              </a:buClr>
              <a:buSzPct val="100000"/>
              <a:buFont typeface="Arial"/>
              <a:buChar char="•"/>
            </a:pPr>
            <a:r>
              <a:rPr b="1" baseline="0" i="0" lang="en-GB" sz="1800" u="none" cap="none" strike="noStrike">
                <a:solidFill>
                  <a:srgbClr val="000000"/>
                </a:solidFill>
                <a:latin typeface="Questrial"/>
                <a:ea typeface="Questrial"/>
                <a:cs typeface="Questrial"/>
                <a:sym typeface="Questrial"/>
              </a:rPr>
              <a:t>Stage 2</a:t>
            </a:r>
            <a:r>
              <a:rPr b="0" baseline="0" i="0" lang="en-GB" sz="1800" u="none" cap="none" strike="noStrike">
                <a:solidFill>
                  <a:srgbClr val="000000"/>
                </a:solidFill>
                <a:latin typeface="Questrial"/>
                <a:ea typeface="Questrial"/>
                <a:cs typeface="Questrial"/>
                <a:sym typeface="Questrial"/>
              </a:rPr>
              <a:t> : melihat perusahaan independen yang mengkhususkan diri dalam menyatukan pembeli dan penjual dalam sektor B2B. Perusahaan akan dapat menargetkan kesepakatan terbaik dalam waktu singkat serta memesan sesuai dengan spesifikasi. </a:t>
            </a:r>
          </a:p>
          <a:p>
            <a:pPr indent="-316230" lvl="0" marL="342900" marR="0" rtl="0" algn="l">
              <a:lnSpc>
                <a:spcPct val="80000"/>
              </a:lnSpc>
              <a:spcBef>
                <a:spcPts val="444"/>
              </a:spcBef>
              <a:buClr>
                <a:srgbClr val="000000"/>
              </a:buClr>
              <a:buSzPct val="100000"/>
              <a:buFont typeface="Arial"/>
              <a:buChar char="•"/>
            </a:pPr>
            <a:r>
              <a:rPr b="1" baseline="0" i="0" lang="en-GB" sz="1800" u="none" cap="none" strike="noStrike">
                <a:solidFill>
                  <a:srgbClr val="000000"/>
                </a:solidFill>
                <a:latin typeface="Questrial"/>
                <a:ea typeface="Questrial"/>
                <a:cs typeface="Questrial"/>
                <a:sym typeface="Questrial"/>
              </a:rPr>
              <a:t>Stage 3</a:t>
            </a:r>
            <a:r>
              <a:rPr b="0" baseline="0" i="0" lang="en-GB" sz="1800" u="none" cap="none" strike="noStrike">
                <a:solidFill>
                  <a:srgbClr val="000000"/>
                </a:solidFill>
                <a:latin typeface="Questrial"/>
                <a:ea typeface="Questrial"/>
                <a:cs typeface="Questrial"/>
                <a:sym typeface="Questrial"/>
              </a:rPr>
              <a:t> : telah melihat perusahaan-perusahaan besar menciptakan konsorsium untuk menghasilkan pasar virtual dalam rantai pasokan mereka. Industri mobil AS telah berada di garis depan pengembangan sistem ini (seperti : GM/ Ford/ Chrysler/ Daimler).</a:t>
            </a:r>
          </a:p>
          <a:p>
            <a:pPr indent="-201930" lvl="0" marL="342900" marR="0" rtl="0" algn="l">
              <a:lnSpc>
                <a:spcPct val="80000"/>
              </a:lnSpc>
              <a:spcBef>
                <a:spcPts val="444"/>
              </a:spcBef>
              <a:buClr>
                <a:srgbClr val="7F7F7F"/>
              </a:buClr>
              <a:buFont typeface="Arial"/>
              <a:buNone/>
            </a:pPr>
            <a:r>
              <a:t/>
            </a:r>
            <a:endParaRPr b="0" baseline="0" i="0" sz="1800" u="none" cap="none" strike="noStrike">
              <a:solidFill>
                <a:srgbClr val="000000"/>
              </a:solidFill>
              <a:latin typeface="Questrial"/>
              <a:ea typeface="Questrial"/>
              <a:cs typeface="Questrial"/>
              <a:sym typeface="Quest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31818"/>
              </a:lnSpc>
              <a:spcBef>
                <a:spcPts val="0"/>
              </a:spcBef>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Business-to - Consumer ( B2C )</a:t>
            </a:r>
          </a:p>
        </p:txBody>
      </p:sp>
      <p:sp>
        <p:nvSpPr>
          <p:cNvPr id="151" name="Shape 15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B2C adalah singkatan dari business-to-consumer, atau ritel bagian dari e-commerce di Internet. Hal ini sering kontras dengan B2B atau business-to-business. Beberapa pengusaha lebih suka menjalankan bisnis B2C karena mereka lebih memilih untuk memasarkan langsung ke masyarakat dan dapat percaya itu memberikan target pasar yang jauh lebih besar daripada kekuatan bisnis B2B, Pasar B2C telah menjadi profil tinggi sebagian besar pasar e-bisnis, terutama karena kesadaran merek global perusahaan antara lain seperti Amazon.com dan e-Bay.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Consumer- to-Consumer ( C2C )</a:t>
            </a:r>
          </a:p>
        </p:txBody>
      </p:sp>
      <p:sp>
        <p:nvSpPr>
          <p:cNvPr id="157" name="Shape 15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Sebuah model bisnis yang memfasilitasi suatu lingkungan di mana pelanggan dapat melakukan perdagangan dengan satu sama lain. implementasi pasar C2C adalah lelang dan iklan baris. Popularitas pemasaran Customer-to-customer telah melonjak dengan kedatangan internet, karena perusahaan seperti eBay, Craigslist dan situs lainnya telah mendorong interaksi antara pelanggan.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Consumer- to-Consumer ( C2C )</a:t>
            </a:r>
          </a:p>
        </p:txBody>
      </p:sp>
      <p:sp>
        <p:nvSpPr>
          <p:cNvPr id="163" name="Shape 16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pasar C2C telah diakui oleh perusahaan-perusahaan di pasar B2C atau B2B, dengan banyak yang ingin berpartisipasi dalam rantai pasokan. Sponsorship dari situs lelang C2C telah menjadi salah satu strategi bahwa perusahaan telah berpartisipasi.</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5. E– BISNIS MODEL</a:t>
            </a:r>
          </a:p>
        </p:txBody>
      </p:sp>
      <p:sp>
        <p:nvSpPr>
          <p:cNvPr id="169" name="Shape 16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Sebuah model bisnis dapat didefinisikan sebagai organisasi produk, layanan, arus informasi, sumber pendapatan dan manfaat bagi pemasok juga pelanggan.</a:t>
            </a:r>
          </a:p>
          <a:p>
            <a:pPr indent="-342900" lvl="0" marL="342900" marR="0" rtl="0" algn="just">
              <a:spcBef>
                <a:spcPts val="48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Model E - bisnis memanfaatkan keuntungan dari komunikasi elektronik untuk mencapai proses-proses valueadding. Internet telah meningkatkan jumlah dan kombinasi model bisnis dalam memasuki ruang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995935" y="386692"/>
            <a:ext cx="4690863" cy="4399065"/>
          </a:xfrm>
          <a:prstGeom prst="rect">
            <a:avLst/>
          </a:prstGeom>
          <a:noFill/>
          <a:ln>
            <a:noFill/>
          </a:ln>
        </p:spPr>
        <p:txBody>
          <a:bodyPr anchorCtr="0" anchor="t" bIns="45700" lIns="91425" rIns="91425" tIns="45700">
            <a:noAutofit/>
          </a:bodyPr>
          <a:lstStyle/>
          <a:p>
            <a:pPr indent="-316230" lvl="0" marL="342900" marR="0" rtl="0" algn="l">
              <a:lnSpc>
                <a:spcPct val="90000"/>
              </a:lnSpc>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Business-to-Consumer (B2C): e-toko , e-mall, e-lelang, agregator pembeli, infomediaries, iklan baris, portaling, Model produsen, berlangganan ;</a:t>
            </a:r>
          </a:p>
          <a:p>
            <a:pPr indent="-316230" lvl="0" marL="342900" marR="0" rtl="0" algn="l">
              <a:lnSpc>
                <a:spcPct val="90000"/>
              </a:lnSpc>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Business-to-Business (B2B) : e - lelang , infomediaries , e -procurement , e - distribusi , portaling , e-marketing , komunitas perdagangan , pasar pihak ketiga , platform kolaborasi , rantai nilai integrator , penyedia layanan rantai nilai , afiliasi ;</a:t>
            </a:r>
          </a:p>
          <a:p>
            <a:pPr indent="-316230" lvl="0" marL="342900" marR="0" rtl="0" algn="l">
              <a:lnSpc>
                <a:spcPct val="90000"/>
              </a:lnSpc>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Consumer-to-Consumer (C2C): e-lelang, komunitas virtual.</a:t>
            </a:r>
          </a:p>
          <a:p>
            <a:pPr indent="-201930" lvl="0" marL="342900" marR="0" rtl="0" algn="l">
              <a:lnSpc>
                <a:spcPct val="90000"/>
              </a:lnSpc>
              <a:spcBef>
                <a:spcPts val="444"/>
              </a:spcBef>
              <a:buClr>
                <a:srgbClr val="7F7F7F"/>
              </a:buClr>
              <a:buFont typeface="Arial"/>
              <a:buNone/>
            </a:pPr>
            <a:r>
              <a:t/>
            </a:r>
            <a:endParaRPr b="0" baseline="0" i="0" sz="1800" u="none" cap="none" strike="noStrike">
              <a:solidFill>
                <a:srgbClr val="000000"/>
              </a:solidFill>
              <a:latin typeface="Questrial"/>
              <a:ea typeface="Questrial"/>
              <a:cs typeface="Questrial"/>
              <a:sym typeface="Questrial"/>
            </a:endParaRPr>
          </a:p>
        </p:txBody>
      </p:sp>
      <p:sp>
        <p:nvSpPr>
          <p:cNvPr id="175" name="Shape 175"/>
          <p:cNvSpPr txBox="1"/>
          <p:nvPr>
            <p:ph idx="2" type="body"/>
          </p:nvPr>
        </p:nvSpPr>
        <p:spPr>
          <a:xfrm>
            <a:off x="365760" y="386621"/>
            <a:ext cx="3414152" cy="4399373"/>
          </a:xfrm>
          <a:prstGeom prst="rect">
            <a:avLst/>
          </a:prstGeom>
          <a:noFill/>
          <a:ln>
            <a:noFill/>
          </a:ln>
        </p:spPr>
        <p:txBody>
          <a:bodyPr anchorCtr="0" anchor="t" bIns="45700" lIns="91425" rIns="91425" tIns="45700">
            <a:noAutofit/>
          </a:bodyPr>
          <a:lstStyle/>
          <a:p>
            <a:pPr indent="0" lvl="0" marL="0" marR="0" rtl="0" algn="just">
              <a:spcBef>
                <a:spcPts val="0"/>
              </a:spcBef>
              <a:buClr>
                <a:schemeClr val="dk1"/>
              </a:buClr>
              <a:buSzPct val="25000"/>
              <a:buFont typeface="Arial"/>
              <a:buNone/>
            </a:pPr>
            <a:r>
              <a:rPr b="0" baseline="0" i="0" lang="en-GB" sz="1800" u="none" cap="none" strike="noStrike">
                <a:solidFill>
                  <a:srgbClr val="000000"/>
                </a:solidFill>
                <a:latin typeface="Questrial"/>
                <a:ea typeface="Questrial"/>
                <a:cs typeface="Questrial"/>
                <a:sym typeface="Questrial"/>
              </a:rPr>
              <a:t>Model E-bisnis dapat dikaitkan dengan pasar e-bisnis. Beberapa dapat dioperasikan di seluruh pasar yang berbeda, ( misalnya e-lelang dapat dilakukan dalam pasar B2C, B2B atau C2C), sementara yang lainnya ditujukan pada sektor e-bisnis yang spesifik. Model e-bisnis yang berkaitan dengan pasar e-bisnis dapat diringkas sebagai berikut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E– BISNIS MODEL</a:t>
            </a:r>
            <a:br>
              <a:rPr b="1" baseline="0" i="0" lang="en-GB" sz="5400" u="none" cap="none" strike="noStrike">
                <a:solidFill>
                  <a:schemeClr val="dk2"/>
                </a:solidFill>
                <a:latin typeface="Times New Roman"/>
                <a:ea typeface="Times New Roman"/>
                <a:cs typeface="Times New Roman"/>
                <a:sym typeface="Times New Roman"/>
              </a:rPr>
            </a:br>
            <a:r>
              <a:rPr b="0" baseline="0" i="0" lang="en-GB" sz="2400" u="none" cap="none" strike="noStrike">
                <a:solidFill>
                  <a:schemeClr val="dk2"/>
                </a:solidFill>
                <a:latin typeface="Times New Roman"/>
                <a:ea typeface="Times New Roman"/>
                <a:cs typeface="Times New Roman"/>
                <a:sym typeface="Times New Roman"/>
              </a:rPr>
              <a:t>e-Business Model (James E. Burk, Ph.D.)</a:t>
            </a:r>
          </a:p>
        </p:txBody>
      </p:sp>
      <p:pic>
        <p:nvPicPr>
          <p:cNvPr id="181" name="Shape 181"/>
          <p:cNvPicPr preferRelativeResize="0"/>
          <p:nvPr/>
        </p:nvPicPr>
        <p:blipFill rotWithShape="1">
          <a:blip r:embed="rId3">
            <a:alphaModFix/>
          </a:blip>
          <a:srcRect b="0" l="0" r="0" t="0"/>
          <a:stretch/>
        </p:blipFill>
        <p:spPr>
          <a:xfrm>
            <a:off x="3171825" y="1275606"/>
            <a:ext cx="2800349" cy="31432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0"/>
            <a:ext cx="8229600" cy="1200000"/>
          </a:xfrm>
          <a:prstGeom prst="rect">
            <a:avLst/>
          </a:prstGeom>
        </p:spPr>
        <p:txBody>
          <a:bodyPr anchorCtr="0" anchor="b" bIns="91425" lIns="91425" rIns="91425" tIns="91425">
            <a:noAutofit/>
          </a:bodyPr>
          <a:lstStyle/>
          <a:p>
            <a:pPr>
              <a:spcBef>
                <a:spcPts val="0"/>
              </a:spcBef>
              <a:buNone/>
            </a:pPr>
            <a:r>
              <a:t/>
            </a:r>
            <a:endParaRPr/>
          </a:p>
        </p:txBody>
      </p:sp>
      <p:sp>
        <p:nvSpPr>
          <p:cNvPr id="78" name="Shape 78"/>
          <p:cNvSpPr txBox="1"/>
          <p:nvPr>
            <p:ph idx="1" type="body"/>
          </p:nvPr>
        </p:nvSpPr>
        <p:spPr>
          <a:xfrm>
            <a:off x="457200" y="1200150"/>
            <a:ext cx="8229600" cy="3394500"/>
          </a:xfrm>
          <a:prstGeom prst="rect">
            <a:avLst/>
          </a:prstGeom>
        </p:spPr>
        <p:txBody>
          <a:bodyPr anchorCtr="0" anchor="t" bIns="91425" lIns="91425" rIns="91425" tIns="91425">
            <a:noAutofit/>
          </a:bodyPr>
          <a:lstStyle/>
          <a:p>
            <a:pPr rtl="0" algn="ctr">
              <a:spcBef>
                <a:spcPts val="0"/>
              </a:spcBef>
              <a:buNone/>
            </a:pPr>
            <a:r>
              <a:rPr lang="en-GB" sz="3000">
                <a:solidFill>
                  <a:srgbClr val="000000"/>
                </a:solidFill>
              </a:rPr>
              <a:t>Markets and Models (2)</a:t>
            </a:r>
          </a:p>
          <a:p>
            <a:pPr rtl="0" algn="ctr">
              <a:spcBef>
                <a:spcPts val="0"/>
              </a:spcBef>
              <a:buNone/>
            </a:pPr>
            <a:r>
              <a:t/>
            </a:r>
            <a:endParaRPr sz="3000">
              <a:solidFill>
                <a:srgbClr val="000000"/>
              </a:solidFill>
            </a:endParaRPr>
          </a:p>
          <a:p>
            <a:pPr algn="ctr">
              <a:spcBef>
                <a:spcPts val="0"/>
              </a:spcBef>
              <a:buNone/>
            </a:pPr>
            <a:br>
              <a:rPr lang="en-GB" sz="3000">
                <a:solidFill>
                  <a:srgbClr val="000000"/>
                </a:solidFill>
              </a:rPr>
            </a:br>
            <a:r>
              <a:rPr lang="en-GB" sz="3000">
                <a:solidFill>
                  <a:srgbClr val="000000"/>
                </a:solidFill>
              </a:rPr>
              <a:t>E-Bussiness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1" lang="en-GB" sz="5400" u="none" cap="none" strike="noStrike">
                <a:solidFill>
                  <a:schemeClr val="dk2"/>
                </a:solidFill>
                <a:latin typeface="Times New Roman"/>
                <a:ea typeface="Times New Roman"/>
                <a:cs typeface="Times New Roman"/>
                <a:sym typeface="Times New Roman"/>
              </a:rPr>
              <a:t>e-Business Concept </a:t>
            </a:r>
          </a:p>
        </p:txBody>
      </p:sp>
      <p:sp>
        <p:nvSpPr>
          <p:cNvPr id="187" name="Shape 18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aseline="0" i="1" lang="en-GB" sz="2400" u="none" cap="none" strike="noStrike">
                <a:solidFill>
                  <a:srgbClr val="000000"/>
                </a:solidFill>
                <a:latin typeface="Arial"/>
                <a:ea typeface="Arial"/>
                <a:cs typeface="Arial"/>
                <a:sym typeface="Arial"/>
              </a:rPr>
              <a:t>e-Business Concept</a:t>
            </a:r>
            <a:r>
              <a:rPr baseline="0" i="0" lang="en-GB" sz="2400" u="none" cap="none" strike="noStrike">
                <a:solidFill>
                  <a:srgbClr val="000000"/>
                </a:solidFill>
                <a:latin typeface="Arial"/>
                <a:ea typeface="Arial"/>
                <a:cs typeface="Arial"/>
                <a:sym typeface="Arial"/>
              </a:rPr>
              <a:t> menjelaskan alasan bisnis, tujuan, visi, dan 	produk-produk atau penawaran dari yang akan memperoleh pendapatan. Sebuah konsep yang sukses didasarkan pada analisis pasar yang mengidentifikasi kecenderunhan pelanggan terhadap pembelian produk dan berapa dari mereka bersedia membayar untuk itu.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The e-Business Concept</a:t>
            </a:r>
          </a:p>
        </p:txBody>
      </p:sp>
      <p:pic>
        <p:nvPicPr>
          <p:cNvPr id="193" name="Shape 193"/>
          <p:cNvPicPr preferRelativeResize="0"/>
          <p:nvPr/>
        </p:nvPicPr>
        <p:blipFill rotWithShape="1">
          <a:blip r:embed="rId3">
            <a:alphaModFix/>
          </a:blip>
          <a:srcRect b="29403" l="55019" r="4104" t="28889"/>
          <a:stretch/>
        </p:blipFill>
        <p:spPr>
          <a:xfrm>
            <a:off x="1403648" y="1275606"/>
            <a:ext cx="6696744" cy="2881182"/>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1" lang="en-GB" sz="5400" u="none" cap="none" strike="noStrike">
                <a:solidFill>
                  <a:schemeClr val="dk2"/>
                </a:solidFill>
                <a:latin typeface="Times New Roman"/>
                <a:ea typeface="Times New Roman"/>
                <a:cs typeface="Times New Roman"/>
                <a:sym typeface="Times New Roman"/>
              </a:rPr>
              <a:t>e-Business Concept</a:t>
            </a:r>
          </a:p>
        </p:txBody>
      </p:sp>
      <p:sp>
        <p:nvSpPr>
          <p:cNvPr id="199" name="Shape 19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1" baseline="0" i="0" lang="en-GB" sz="2400" u="none" cap="none" strike="noStrike">
                <a:solidFill>
                  <a:srgbClr val="000000"/>
                </a:solidFill>
                <a:latin typeface="Questrial"/>
                <a:ea typeface="Questrial"/>
                <a:cs typeface="Questrial"/>
                <a:sym typeface="Questrial"/>
              </a:rPr>
              <a:t>Tujuan dan Sasaran</a:t>
            </a:r>
          </a:p>
          <a:p>
            <a:pPr indent="-342900" lvl="0" marL="342900" marR="0" rtl="0" algn="l">
              <a:spcBef>
                <a:spcPts val="480"/>
              </a:spcBef>
              <a:buClr>
                <a:srgbClr val="000000"/>
              </a:buClr>
              <a:buSzPct val="100000"/>
              <a:buFont typeface="Arial"/>
              <a:buChar char="•"/>
            </a:pPr>
            <a:r>
              <a:rPr b="1" baseline="0" i="0" lang="en-GB" sz="2400" u="none" cap="none" strike="noStrike">
                <a:solidFill>
                  <a:srgbClr val="000000"/>
                </a:solidFill>
                <a:latin typeface="Questrial"/>
                <a:ea typeface="Questrial"/>
                <a:cs typeface="Questrial"/>
                <a:sym typeface="Questrial"/>
              </a:rPr>
              <a:t>Strategi Perusahaan</a:t>
            </a:r>
          </a:p>
          <a:p>
            <a:pPr indent="-342900" lvl="0" marL="342900" marR="0" rtl="0" algn="l">
              <a:spcBef>
                <a:spcPts val="480"/>
              </a:spcBef>
              <a:buClr>
                <a:srgbClr val="000000"/>
              </a:buClr>
              <a:buSzPct val="100000"/>
              <a:buFont typeface="Arial"/>
              <a:buChar char="•"/>
            </a:pPr>
            <a:r>
              <a:rPr b="1" baseline="0" i="0" lang="en-GB" sz="2400" u="none" cap="none" strike="noStrike">
                <a:solidFill>
                  <a:srgbClr val="000000"/>
                </a:solidFill>
                <a:latin typeface="Questrial"/>
                <a:ea typeface="Questrial"/>
                <a:cs typeface="Questrial"/>
                <a:sym typeface="Questrial"/>
              </a:rPr>
              <a:t>E-Bisnis Konsep dan Riset Pasar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5400" u="none" cap="none" strike="noStrike">
                <a:solidFill>
                  <a:schemeClr val="dk2"/>
                </a:solidFill>
                <a:latin typeface="Times New Roman"/>
                <a:ea typeface="Times New Roman"/>
                <a:cs typeface="Times New Roman"/>
                <a:sym typeface="Times New Roman"/>
              </a:rPr>
              <a:t>Tujuan dan Sasaran</a:t>
            </a:r>
          </a:p>
        </p:txBody>
      </p:sp>
      <p:sp>
        <p:nvSpPr>
          <p:cNvPr id="205" name="Shape 20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buClr>
                <a:schemeClr val="dk1"/>
              </a:buClr>
              <a:buSzPct val="25000"/>
              <a:buFont typeface="Arial"/>
              <a:buNone/>
            </a:pPr>
            <a:r>
              <a:rPr b="0" baseline="0" i="0" lang="en-GB" sz="1800" u="none" cap="none" strike="noStrike">
                <a:solidFill>
                  <a:srgbClr val="000000"/>
                </a:solidFill>
                <a:latin typeface="Questrial"/>
                <a:ea typeface="Questrial"/>
                <a:cs typeface="Questrial"/>
                <a:sym typeface="Questrial"/>
              </a:rPr>
              <a:t>Konsep e-Business harus didasarkan pada </a:t>
            </a:r>
            <a:r>
              <a:rPr b="1" baseline="0" i="0" lang="en-GB" sz="1800" u="none" cap="none" strike="noStrike">
                <a:solidFill>
                  <a:srgbClr val="000000"/>
                </a:solidFill>
                <a:latin typeface="Questrial"/>
                <a:ea typeface="Questrial"/>
                <a:cs typeface="Questrial"/>
                <a:sym typeface="Questrial"/>
              </a:rPr>
              <a:t>tujuan</a:t>
            </a:r>
            <a:r>
              <a:rPr b="0" baseline="0" i="0" lang="en-GB" sz="1800" u="none" cap="none" strike="noStrike">
                <a:solidFill>
                  <a:srgbClr val="000000"/>
                </a:solidFill>
                <a:latin typeface="Questrial"/>
                <a:ea typeface="Questrial"/>
                <a:cs typeface="Questrial"/>
                <a:sym typeface="Questrial"/>
              </a:rPr>
              <a:t> seperti 	"menjadi penjual utama mobil, bank, atau perusahaan komersial 	lain", dan "untuk menjadi pesaing beberapa perusahaan terkenal di 	masing-masing industri ini . " Tujuan yang lebih spesifik dan terukur, seperti "menangkap 10% dari pasar", atau "memiliki 1m dalam pendapatan lima tahun." </a:t>
            </a:r>
          </a:p>
          <a:p>
            <a:pPr indent="0" lvl="0" marL="0" marR="0" rtl="0" algn="ctr">
              <a:lnSpc>
                <a:spcPct val="90000"/>
              </a:lnSpc>
              <a:spcBef>
                <a:spcPts val="480"/>
              </a:spcBef>
              <a:buClr>
                <a:srgbClr val="7F7F7F"/>
              </a:buClr>
              <a:buFont typeface="Arial"/>
              <a:buNone/>
            </a:pPr>
            <a:r>
              <a:t/>
            </a:r>
            <a:endParaRPr b="0" baseline="0" i="0" sz="1800" u="none" cap="none" strike="noStrike">
              <a:solidFill>
                <a:srgbClr val="000000"/>
              </a:solidFill>
              <a:latin typeface="Questrial"/>
              <a:ea typeface="Questrial"/>
              <a:cs typeface="Questrial"/>
              <a:sym typeface="Questrial"/>
            </a:endParaRPr>
          </a:p>
          <a:p>
            <a:pPr indent="0" lvl="0" marL="0" marR="0" rtl="0" algn="ctr">
              <a:lnSpc>
                <a:spcPct val="90000"/>
              </a:lnSpc>
              <a:spcBef>
                <a:spcPts val="480"/>
              </a:spcBef>
              <a:buClr>
                <a:schemeClr val="dk1"/>
              </a:buClr>
              <a:buSzPct val="25000"/>
              <a:buFont typeface="Arial"/>
              <a:buNone/>
            </a:pPr>
            <a:r>
              <a:rPr b="0" baseline="0" i="0" lang="en-GB" sz="1800" u="none" cap="none" strike="noStrike">
                <a:solidFill>
                  <a:srgbClr val="000000"/>
                </a:solidFill>
                <a:latin typeface="Questrial"/>
                <a:ea typeface="Questrial"/>
                <a:cs typeface="Questrial"/>
                <a:sym typeface="Questrial"/>
              </a:rPr>
              <a:t>Apakah tujuan dan sasaran tersebut realistis atau tidak ?</a:t>
            </a:r>
            <a:br>
              <a:rPr b="0" baseline="0" i="0" lang="en-GB" sz="1800" u="none" cap="none" strike="noStrike">
                <a:solidFill>
                  <a:srgbClr val="000000"/>
                </a:solidFill>
                <a:latin typeface="Questrial"/>
                <a:ea typeface="Questrial"/>
                <a:cs typeface="Questrial"/>
                <a:sym typeface="Questrial"/>
              </a:rPr>
            </a:br>
            <a:r>
              <a:rPr b="0" baseline="0" i="0" lang="en-GB" sz="1800" u="none" cap="none" strike="noStrike">
                <a:solidFill>
                  <a:srgbClr val="000000"/>
                </a:solidFill>
                <a:latin typeface="Questrial"/>
                <a:ea typeface="Questrial"/>
                <a:cs typeface="Questrial"/>
                <a:sym typeface="Questrial"/>
              </a:rPr>
              <a:t>apakah perusahaan siap untuk mencapai tujuan tersebut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Strategi Perusahaan</a:t>
            </a:r>
          </a:p>
        </p:txBody>
      </p:sp>
      <p:sp>
        <p:nvSpPr>
          <p:cNvPr id="211" name="Shape 21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Tertanam dalam konsep e-bisnis adalah mengenai strategi yang menggambarkan bagaimana konsep bisnis akan dilaksanakan. Ini dikenal sebagai </a:t>
            </a:r>
            <a:r>
              <a:rPr b="0" baseline="0" i="1" lang="en-GB" sz="2400" u="none" cap="none" strike="noStrike">
                <a:solidFill>
                  <a:srgbClr val="000000"/>
                </a:solidFill>
                <a:latin typeface="Questrial"/>
                <a:ea typeface="Questrial"/>
                <a:cs typeface="Questrial"/>
                <a:sym typeface="Questrial"/>
              </a:rPr>
              <a:t>strategi perusahaan</a:t>
            </a:r>
            <a:r>
              <a:rPr b="0" baseline="0" i="0" lang="en-GB" sz="2400" u="none" cap="none" strike="noStrike">
                <a:solidFill>
                  <a:srgbClr val="000000"/>
                </a:solidFill>
                <a:latin typeface="Questrial"/>
                <a:ea typeface="Questrial"/>
                <a:cs typeface="Questrial"/>
                <a:sym typeface="Questrial"/>
              </a:rPr>
              <a:t> karena mereka menetapkan bagaimana bisnis ini berfungsi. Strategi ini dapat dimodifikasi untuk meningkatkan kinerja bisnis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E-Bisnis Konsep dan Riset Pasar</a:t>
            </a:r>
          </a:p>
        </p:txBody>
      </p:sp>
      <p:sp>
        <p:nvSpPr>
          <p:cNvPr id="217" name="Shape 21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Pemilihan dan penyempurnaan dari konsep bisnis terpadu harus diikat menjadi pengetahuan pasar yang dilayaninya. Dalam melakukan </a:t>
            </a:r>
            <a:r>
              <a:rPr b="1" baseline="0" i="0" lang="en-GB" sz="2400" u="sng" cap="none" strike="noStrike">
                <a:solidFill>
                  <a:srgbClr val="000000"/>
                </a:solidFill>
                <a:latin typeface="Questrial"/>
                <a:ea typeface="Questrial"/>
                <a:cs typeface="Questrial"/>
                <a:sym typeface="Questrial"/>
                <a:hlinkClick r:id="rId3"/>
              </a:rPr>
              <a:t>riset pasar</a:t>
            </a:r>
            <a:r>
              <a:rPr b="0" baseline="0" i="0" lang="en-GB" sz="2400" u="none" cap="none" strike="noStrike">
                <a:solidFill>
                  <a:srgbClr val="000000"/>
                </a:solidFill>
                <a:latin typeface="Questrial"/>
                <a:ea typeface="Questrial"/>
                <a:cs typeface="Questrial"/>
                <a:sym typeface="Questrial"/>
              </a:rPr>
              <a:t> perawatan harus dilakukan untuk memperhitungkan jangkauan Internet global bagi pelanggan dan pesaing. Hal ini juga penting untuk diingat bahwa pasar dapat bergeser dengan cepat dalam kondisi tertentu. Tapi yang paling penting adalah untuk benar-benar memahami apa yang ada dalam pasar,  dan apa yang mereka inginkan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1" lang="en-GB" sz="5400" u="none" cap="none" strike="noStrike">
                <a:solidFill>
                  <a:schemeClr val="dk2"/>
                </a:solidFill>
                <a:latin typeface="Times New Roman"/>
                <a:ea typeface="Times New Roman"/>
                <a:cs typeface="Times New Roman"/>
                <a:sym typeface="Times New Roman"/>
              </a:rPr>
              <a:t>Value Proposition</a:t>
            </a:r>
          </a:p>
        </p:txBody>
      </p:sp>
      <p:sp>
        <p:nvSpPr>
          <p:cNvPr id="223" name="Shape 22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434343"/>
              </a:buClr>
              <a:buSzPct val="100000"/>
              <a:buFont typeface="Arial"/>
              <a:buChar char="•"/>
            </a:pPr>
            <a:r>
              <a:rPr b="0" baseline="0" i="1" lang="en-GB" sz="2400" u="none" cap="none" strike="noStrike">
                <a:solidFill>
                  <a:srgbClr val="434343"/>
                </a:solidFill>
                <a:latin typeface="Questrial"/>
                <a:ea typeface="Questrial"/>
                <a:cs typeface="Questrial"/>
                <a:sym typeface="Questrial"/>
              </a:rPr>
              <a:t>Proposisi nilai</a:t>
            </a:r>
            <a:r>
              <a:rPr b="0" baseline="0" i="0" lang="en-GB" sz="2400" u="none" cap="none" strike="noStrike">
                <a:solidFill>
                  <a:srgbClr val="434343"/>
                </a:solidFill>
                <a:latin typeface="Questrial"/>
                <a:ea typeface="Questrial"/>
                <a:cs typeface="Questrial"/>
                <a:sym typeface="Questrial"/>
              </a:rPr>
              <a:t> menggambarkan bahwa perusahaan akan memberikan proporsi kepada pelanggan. Dengan proposisi nilai ink perusahaan berupaya untuk menawarkan nilai yang lebih baik daripada pesaing sehingga menguntungkan pembeli akan sebagian besar produk ini.</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85175"/>
            <a:ext cx="8229600" cy="1200000"/>
          </a:xfrm>
          <a:prstGeom prst="rect">
            <a:avLst/>
          </a:prstGeom>
          <a:noFill/>
          <a:ln>
            <a:noFill/>
          </a:ln>
        </p:spPr>
        <p:txBody>
          <a:bodyPr anchorCtr="0" anchor="b" bIns="45700" lIns="91425" rIns="91425" tIns="45700">
            <a:noAutofit/>
          </a:bodyPr>
          <a:lstStyle/>
          <a:p>
            <a:pPr indent="0" lvl="0" marL="0" marR="0" rtl="0" algn="ctr">
              <a:lnSpc>
                <a:spcPct val="161111"/>
              </a:lnSpc>
              <a:spcBef>
                <a:spcPts val="0"/>
              </a:spcBef>
              <a:buClr>
                <a:schemeClr val="dk2"/>
              </a:buClr>
              <a:buSzPct val="25000"/>
              <a:buFont typeface="Times New Roman"/>
              <a:buNone/>
            </a:pPr>
            <a:r>
              <a:rPr b="0" baseline="0" i="0" lang="en-GB" sz="3000" u="none" cap="none" strike="noStrike">
                <a:solidFill>
                  <a:schemeClr val="dk2"/>
                </a:solidFill>
                <a:latin typeface="Times New Roman"/>
                <a:ea typeface="Times New Roman"/>
                <a:cs typeface="Times New Roman"/>
                <a:sym typeface="Times New Roman"/>
              </a:rPr>
              <a:t>Sebuah proposisi nilai dapat mencakup satu atau lebih hal-hal berikut:</a:t>
            </a:r>
          </a:p>
        </p:txBody>
      </p:sp>
      <p:sp>
        <p:nvSpPr>
          <p:cNvPr id="229" name="Shape 22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l">
              <a:spcBef>
                <a:spcPts val="0"/>
              </a:spcBef>
              <a:buClr>
                <a:srgbClr val="000000"/>
              </a:buClr>
              <a:buSzPct val="100000"/>
              <a:buFont typeface="Arial"/>
              <a:buChar char="•"/>
            </a:pPr>
            <a:r>
              <a:rPr b="0" baseline="0" i="0" lang="en-GB" sz="1800" u="none" cap="none" strike="noStrike">
                <a:solidFill>
                  <a:srgbClr val="000000"/>
                </a:solidFill>
                <a:latin typeface="Arial"/>
                <a:ea typeface="Arial"/>
                <a:cs typeface="Arial"/>
                <a:sym typeface="Arial"/>
              </a:rPr>
              <a:t>Mengurangi harga </a:t>
            </a:r>
          </a:p>
          <a:p>
            <a:pPr indent="-304800" lvl="0" marL="342900" marR="0" rtl="0" algn="l">
              <a:spcBef>
                <a:spcPts val="480"/>
              </a:spcBef>
              <a:buClr>
                <a:srgbClr val="000000"/>
              </a:buClr>
              <a:buSzPct val="100000"/>
              <a:buFont typeface="Arial"/>
              <a:buChar char="•"/>
            </a:pPr>
            <a:r>
              <a:rPr b="0" baseline="0" i="0" lang="en-GB" sz="1800" u="none" cap="none" strike="noStrike">
                <a:solidFill>
                  <a:srgbClr val="000000"/>
                </a:solidFill>
                <a:latin typeface="Arial"/>
                <a:ea typeface="Arial"/>
                <a:cs typeface="Arial"/>
                <a:sym typeface="Arial"/>
              </a:rPr>
              <a:t>Peningkatan layanan atau kenyamanan seperti "1 klik" checkout </a:t>
            </a:r>
          </a:p>
          <a:p>
            <a:pPr indent="-304800" lvl="0" marL="342900" marR="0" rtl="0" algn="l">
              <a:spcBef>
                <a:spcPts val="480"/>
              </a:spcBef>
              <a:buClr>
                <a:srgbClr val="000000"/>
              </a:buClr>
              <a:buSzPct val="100000"/>
              <a:buFont typeface="Arial"/>
              <a:buChar char="•"/>
            </a:pPr>
            <a:r>
              <a:rPr b="0" baseline="0" i="0" lang="en-GB" sz="1800" u="none" cap="none" strike="noStrike">
                <a:solidFill>
                  <a:srgbClr val="000000"/>
                </a:solidFill>
                <a:latin typeface="Arial"/>
                <a:ea typeface="Arial"/>
                <a:cs typeface="Arial"/>
                <a:sym typeface="Arial"/>
              </a:rPr>
              <a:t>Kecepatan pengiriman dan bantuan </a:t>
            </a:r>
          </a:p>
          <a:p>
            <a:pPr indent="-304800" lvl="0" marL="342900" marR="0" rtl="0" algn="l">
              <a:spcBef>
                <a:spcPts val="480"/>
              </a:spcBef>
              <a:buClr>
                <a:srgbClr val="000000"/>
              </a:buClr>
              <a:buSzPct val="100000"/>
              <a:buFont typeface="Arial"/>
              <a:buChar char="•"/>
            </a:pPr>
            <a:r>
              <a:rPr b="0" baseline="0" i="0" lang="en-GB" sz="1800" u="none" cap="none" strike="noStrike">
                <a:solidFill>
                  <a:srgbClr val="000000"/>
                </a:solidFill>
                <a:latin typeface="Arial"/>
                <a:ea typeface="Arial"/>
                <a:cs typeface="Arial"/>
                <a:sym typeface="Arial"/>
              </a:rPr>
              <a:t>Produk yang mengarah pada peningkatan efisiensi dan produktivitas </a:t>
            </a:r>
          </a:p>
          <a:p>
            <a:pPr indent="-304800" lvl="0" marL="342900" marR="0" rtl="0" algn="l">
              <a:spcBef>
                <a:spcPts val="480"/>
              </a:spcBef>
              <a:buClr>
                <a:srgbClr val="000000"/>
              </a:buClr>
              <a:buSzPct val="100000"/>
              <a:buFont typeface="Arial"/>
              <a:buChar char="•"/>
            </a:pPr>
            <a:r>
              <a:rPr b="0" baseline="0" i="0" lang="en-GB" sz="1800" u="none" cap="none" strike="noStrike">
                <a:solidFill>
                  <a:srgbClr val="000000"/>
                </a:solidFill>
                <a:latin typeface="Arial"/>
                <a:ea typeface="Arial"/>
                <a:cs typeface="Arial"/>
                <a:sym typeface="Arial"/>
              </a:rPr>
              <a:t>Akses ke persediaan yang besar dan tersedia yang menyajikan pilihan untuk pembeli.</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1" lang="en-GB" sz="5400" u="none" cap="none" strike="noStrike">
                <a:solidFill>
                  <a:schemeClr val="dk2"/>
                </a:solidFill>
                <a:latin typeface="Times New Roman"/>
                <a:ea typeface="Times New Roman"/>
                <a:cs typeface="Times New Roman"/>
                <a:sym typeface="Times New Roman"/>
              </a:rPr>
              <a:t>Source Of Revenue</a:t>
            </a:r>
          </a:p>
        </p:txBody>
      </p:sp>
      <p:sp>
        <p:nvSpPr>
          <p:cNvPr id="235" name="Shape 235"/>
          <p:cNvSpPr txBox="1"/>
          <p:nvPr>
            <p:ph idx="1" type="body"/>
          </p:nvPr>
        </p:nvSpPr>
        <p:spPr>
          <a:xfrm>
            <a:off x="457200" y="1200150"/>
            <a:ext cx="4834879" cy="3394472"/>
          </a:xfrm>
          <a:prstGeom prst="rect">
            <a:avLst/>
          </a:prstGeom>
          <a:noFill/>
          <a:ln>
            <a:noFill/>
          </a:ln>
        </p:spPr>
        <p:txBody>
          <a:bodyPr anchorCtr="0" anchor="t" bIns="45700" lIns="91425" rIns="91425" tIns="45700">
            <a:noAutofit/>
          </a:bodyPr>
          <a:lstStyle/>
          <a:p>
            <a:pPr indent="-304800" lvl="0" marL="342900" marR="0" rtl="0" algn="l">
              <a:lnSpc>
                <a:spcPct val="90000"/>
              </a:lnSpc>
              <a:spcBef>
                <a:spcPts val="0"/>
              </a:spcBef>
              <a:buClr>
                <a:srgbClr val="7F7F7F"/>
              </a:buClr>
              <a:buSzPct val="100000"/>
              <a:buFont typeface="Arial"/>
              <a:buChar char="•"/>
            </a:pPr>
            <a:r>
              <a:rPr b="0" baseline="0" i="1" lang="en-GB" sz="1800" u="none" cap="none" strike="noStrike">
                <a:solidFill>
                  <a:srgbClr val="7F7F7F"/>
                </a:solidFill>
                <a:latin typeface="Questrial"/>
                <a:ea typeface="Questrial"/>
                <a:cs typeface="Questrial"/>
                <a:sym typeface="Questrial"/>
              </a:rPr>
              <a:t>Source Of Revenue</a:t>
            </a:r>
            <a:r>
              <a:rPr b="0" baseline="0" i="0" lang="en-GB" sz="1800" u="none" cap="none" strike="noStrike">
                <a:solidFill>
                  <a:srgbClr val="7F7F7F"/>
                </a:solidFill>
                <a:latin typeface="Questrial"/>
                <a:ea typeface="Questrial"/>
                <a:cs typeface="Questrial"/>
                <a:sym typeface="Questrial"/>
              </a:rPr>
              <a:t> Tergantung pada model bisnis, beberapa sumber pendapatan mungkin tersedia untuk e-bisnis. Banyak bisnis online akan memiliki tiga atau empat dari sumber-sumber ini. Campuran sumber pendapatan sering disebut sebagai </a:t>
            </a:r>
            <a:r>
              <a:rPr b="0" baseline="0" i="1" lang="en-GB" sz="1800" u="none" cap="none" strike="noStrike">
                <a:solidFill>
                  <a:srgbClr val="7F7F7F"/>
                </a:solidFill>
                <a:latin typeface="Questrial"/>
                <a:ea typeface="Questrial"/>
                <a:cs typeface="Questrial"/>
                <a:sym typeface="Questrial"/>
              </a:rPr>
              <a:t>model pendapatan</a:t>
            </a:r>
            <a:r>
              <a:rPr b="0" baseline="0" i="0" lang="en-GB" sz="1800" u="none" cap="none" strike="noStrike">
                <a:solidFill>
                  <a:srgbClr val="7F7F7F"/>
                </a:solidFill>
                <a:latin typeface="Questrial"/>
                <a:ea typeface="Questrial"/>
                <a:cs typeface="Questrial"/>
                <a:sym typeface="Questrial"/>
              </a:rPr>
              <a:t> tetapi mungkin salah kalau disebut model bisnis.</a:t>
            </a:r>
          </a:p>
        </p:txBody>
      </p:sp>
      <p:sp>
        <p:nvSpPr>
          <p:cNvPr id="236" name="Shape 236"/>
          <p:cNvSpPr txBox="1"/>
          <p:nvPr/>
        </p:nvSpPr>
        <p:spPr>
          <a:xfrm>
            <a:off x="5220071" y="1167593"/>
            <a:ext cx="3682752" cy="3394472"/>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buClr>
                <a:srgbClr val="7F7F7F"/>
              </a:buClr>
              <a:buSzPct val="25000"/>
              <a:buFont typeface="Arial"/>
              <a:buNone/>
            </a:pPr>
            <a:r>
              <a:rPr b="0" baseline="0" i="0" lang="en-GB" sz="1800" u="none" cap="none" strike="noStrike">
                <a:solidFill>
                  <a:srgbClr val="7F7F7F"/>
                </a:solidFill>
                <a:latin typeface="Questrial"/>
                <a:ea typeface="Questrial"/>
                <a:cs typeface="Questrial"/>
                <a:sym typeface="Questrial"/>
              </a:rPr>
              <a:t>Beberapa sumber-sumber pendapatan itu adalah:</a:t>
            </a:r>
          </a:p>
          <a:p>
            <a:pPr indent="-201930" lvl="0" marL="342900" marR="0" rtl="0" algn="l">
              <a:lnSpc>
                <a:spcPct val="80000"/>
              </a:lnSpc>
              <a:spcBef>
                <a:spcPts val="444"/>
              </a:spcBef>
              <a:buClr>
                <a:srgbClr val="7F7F7F"/>
              </a:buClr>
              <a:buFont typeface="Arial"/>
              <a:buNone/>
            </a:pPr>
            <a:r>
              <a:t/>
            </a:r>
            <a:endParaRPr b="0" baseline="0" i="0" sz="1800" u="none" cap="none" strike="noStrike">
              <a:solidFill>
                <a:srgbClr val="7F7F7F"/>
              </a:solidFill>
              <a:latin typeface="Questrial"/>
              <a:ea typeface="Questrial"/>
              <a:cs typeface="Questrial"/>
              <a:sym typeface="Questrial"/>
            </a:endParaRP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Pengiklanan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Afiliasi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Komisi agen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Perizinan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Komisi penjualan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Keuntungan penjualan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Sponsorship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Abonemen </a:t>
            </a:r>
          </a:p>
          <a:p>
            <a:pPr indent="-316230" lvl="0" marL="342900" marR="0" rtl="0" algn="l">
              <a:lnSpc>
                <a:spcPct val="80000"/>
              </a:lnSpc>
              <a:spcBef>
                <a:spcPts val="444"/>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Sindikasi Penerapan Biaya</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Activities, Resources and Capabilities</a:t>
            </a:r>
          </a:p>
        </p:txBody>
      </p:sp>
      <p:sp>
        <p:nvSpPr>
          <p:cNvPr id="242" name="Shape 242"/>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lnSpc>
                <a:spcPct val="90000"/>
              </a:lnSpc>
              <a:spcBef>
                <a:spcPts val="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Kegiatan, sumber daya dan kemampuan bisnis kadang-kadang dikenal sebagai persyaratan. Dalam rangka untuk melakukan kegiatan yang diperlukan untuk melaksanakan misi</a:t>
            </a:r>
            <a:r>
              <a:rPr b="1" baseline="0" i="0" lang="en-GB" sz="1800" u="none" cap="none" strike="noStrike">
                <a:solidFill>
                  <a:srgbClr val="7F7F7F"/>
                </a:solidFill>
                <a:latin typeface="Questrial"/>
                <a:ea typeface="Questrial"/>
                <a:cs typeface="Questrial"/>
                <a:sym typeface="Questrial"/>
              </a:rPr>
              <a:t> </a:t>
            </a:r>
            <a:r>
              <a:rPr b="0" baseline="0" i="0" lang="en-GB" sz="1800" u="none" cap="none" strike="noStrike">
                <a:solidFill>
                  <a:srgbClr val="7F7F7F"/>
                </a:solidFill>
                <a:latin typeface="Questrial"/>
                <a:ea typeface="Questrial"/>
                <a:cs typeface="Questrial"/>
                <a:sym typeface="Questrial"/>
              </a:rPr>
              <a:t>bisnis dalam hal penyediaan sumber daya tertentu hal yang diperlukan, misalnya, karyawan dengan keterampilan tertentu, atau kemampuan tertentu, diperlukan untuk melakukan kegiatan dengan benar dan efisien. Juga, penemuan, proses dan </a:t>
            </a:r>
            <a:r>
              <a:rPr b="0" baseline="0" i="0" lang="en-GB" sz="1800" u="sng" cap="none" strike="noStrike">
                <a:solidFill>
                  <a:schemeClr val="hlink"/>
                </a:solidFill>
                <a:latin typeface="Questrial"/>
                <a:ea typeface="Questrial"/>
                <a:cs typeface="Questrial"/>
                <a:sym typeface="Questrial"/>
                <a:hlinkClick r:id="rId3"/>
              </a:rPr>
              <a:t>kekayaan intelektual</a:t>
            </a:r>
            <a:r>
              <a:rPr b="0" baseline="0" i="0" lang="en-GB" sz="1800" u="none" cap="none" strike="noStrike">
                <a:solidFill>
                  <a:srgbClr val="7F7F7F"/>
                </a:solidFill>
                <a:latin typeface="Questrial"/>
                <a:ea typeface="Questrial"/>
                <a:cs typeface="Questrial"/>
                <a:sym typeface="Questrial"/>
              </a:rPr>
              <a:t> lain dapat menambah pengetahuan individu karyawan untuk mengembangkan kompetensi dalam kinerja kegiatan yang diperlukan.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3. E – MARKETPLACES</a:t>
            </a:r>
          </a:p>
        </p:txBody>
      </p:sp>
      <p:sp>
        <p:nvSpPr>
          <p:cNvPr id="84" name="Shape 84"/>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Pasar elektronik (e-marketplaces) adalah pertukaran elektronik di mana perusahaan dapat mendaftar sebagai pembeli atau penjual dan melakukan kegiatan bisnis dengan menggunakan internet. Biasanya, e-marketplaces menarik perusahaan-perusahaan dari setiap elemen dari rantai pasokan industri untuk meningkatkan efisiensi komunikasi dan untuk melakukan transaksi.</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0"/>
            <a:ext cx="8229600" cy="735546"/>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Jenis model e–bisnis</a:t>
            </a:r>
          </a:p>
        </p:txBody>
      </p:sp>
      <p:graphicFrame>
        <p:nvGraphicFramePr>
          <p:cNvPr id="248" name="Shape 248"/>
          <p:cNvGraphicFramePr/>
          <p:nvPr/>
        </p:nvGraphicFramePr>
        <p:xfrm>
          <a:off x="467543" y="897563"/>
          <a:ext cx="3000000" cy="3000000"/>
        </p:xfrm>
        <a:graphic>
          <a:graphicData uri="http://schemas.openxmlformats.org/drawingml/2006/table">
            <a:tbl>
              <a:tblPr bandRow="1" firstRow="1">
                <a:noFill/>
                <a:tableStyleId>{B3BE43CB-1F5B-4BE1-8728-7D0BEDA7811F}</a:tableStyleId>
              </a:tblPr>
              <a:tblGrid>
                <a:gridCol w="1856200"/>
                <a:gridCol w="6496725"/>
              </a:tblGrid>
              <a:tr h="475350">
                <a:tc>
                  <a:txBody>
                    <a:bodyPr>
                      <a:noAutofit/>
                    </a:bodyPr>
                    <a:lstStyle/>
                    <a:p>
                      <a:pPr indent="0" lvl="0" marL="0" marR="0" rtl="0" algn="l">
                        <a:spcBef>
                          <a:spcPts val="0"/>
                        </a:spcBef>
                        <a:buSzPct val="25000"/>
                        <a:buNone/>
                      </a:pPr>
                      <a:r>
                        <a:rPr b="0" baseline="0" lang="en-GB" sz="1400" u="none" cap="none" strike="noStrike">
                          <a:solidFill>
                            <a:srgbClr val="000000"/>
                          </a:solidFill>
                        </a:rPr>
                        <a:t>Broker</a:t>
                      </a:r>
                    </a:p>
                  </a:txBody>
                  <a:tcPr marT="34300" marB="34300" marR="91450" marL="91450"/>
                </a:tc>
                <a:tc>
                  <a:txBody>
                    <a:bodyPr>
                      <a:noAutofit/>
                    </a:bodyPr>
                    <a:lstStyle/>
                    <a:p>
                      <a:pPr indent="0" lvl="0" marL="0" marR="0" rtl="0" algn="l">
                        <a:spcBef>
                          <a:spcPts val="0"/>
                        </a:spcBef>
                        <a:buSzPct val="25000"/>
                        <a:buNone/>
                      </a:pPr>
                      <a:r>
                        <a:rPr b="0" baseline="0" lang="en-GB" sz="1400" u="none" cap="none" strike="noStrike">
                          <a:solidFill>
                            <a:srgbClr val="000000"/>
                          </a:solidFill>
                        </a:rPr>
                        <a:t>Broker adalah perantara yang mempertemukan pembeli dan penjual untuk keperluan transaksi.</a:t>
                      </a:r>
                    </a:p>
                  </a:txBody>
                  <a:tcPr marT="34300" marB="34300" marR="91450" marL="91450"/>
                </a:tc>
              </a:tr>
              <a:tr h="475350">
                <a:tc>
                  <a:txBody>
                    <a:bodyPr>
                      <a:noAutofit/>
                    </a:bodyPr>
                    <a:lstStyle/>
                    <a:p>
                      <a:pPr indent="0" lvl="0" marL="0" marR="0" rtl="0" algn="l">
                        <a:spcBef>
                          <a:spcPts val="0"/>
                        </a:spcBef>
                        <a:buSzPct val="25000"/>
                        <a:buNone/>
                      </a:pPr>
                      <a:r>
                        <a:rPr baseline="0" lang="en-GB" sz="1400" u="none" cap="none" strike="noStrike">
                          <a:solidFill>
                            <a:srgbClr val="000000"/>
                          </a:solidFill>
                        </a:rPr>
                        <a:t>E-toko</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rPr>
                        <a:t>Website ini dirancang untuk mempromosikan perusahaan dan produk atau jasa yang dijualnya.</a:t>
                      </a:r>
                    </a:p>
                  </a:txBody>
                  <a:tcPr marT="34300" marB="34300" marR="91450" marL="91450"/>
                </a:tc>
              </a:tr>
              <a:tr h="275400">
                <a:tc>
                  <a:txBody>
                    <a:bodyPr>
                      <a:noAutofit/>
                    </a:bodyPr>
                    <a:lstStyle/>
                    <a:p>
                      <a:pPr indent="0" lvl="0" marL="0" marR="0" rtl="0" algn="l">
                        <a:spcBef>
                          <a:spcPts val="0"/>
                        </a:spcBef>
                        <a:buSzPct val="25000"/>
                        <a:buNone/>
                      </a:pPr>
                      <a:r>
                        <a:rPr baseline="0" lang="en-GB" sz="1400" u="none" cap="none" strike="noStrike">
                          <a:solidFill>
                            <a:srgbClr val="000000"/>
                          </a:solidFill>
                        </a:rPr>
                        <a:t>E–mal</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rPr>
                        <a:t>Sebuah mall elektronik adalah kumpulan dari e-toko</a:t>
                      </a:r>
                    </a:p>
                  </a:txBody>
                  <a:tcPr marT="34300" marB="34300" marR="91450" marL="91450"/>
                </a:tc>
              </a:tr>
              <a:tr h="679075">
                <a:tc>
                  <a:txBody>
                    <a:bodyPr>
                      <a:noAutofit/>
                    </a:bodyPr>
                    <a:lstStyle/>
                    <a:p>
                      <a:pPr indent="0" lvl="0" marL="0" marR="0" rtl="0" algn="l">
                        <a:spcBef>
                          <a:spcPts val="0"/>
                        </a:spcBef>
                        <a:buSzPct val="25000"/>
                        <a:buNone/>
                      </a:pPr>
                      <a:r>
                        <a:rPr baseline="0" lang="en-GB" sz="1400" u="none" cap="none" strike="noStrike">
                          <a:solidFill>
                            <a:srgbClr val="000000"/>
                          </a:solidFill>
                        </a:rPr>
                        <a:t>E–lelang</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rPr>
                        <a:t>Lelang elektronik menyediakan saluran komunikasi melalui proses penawaran untuk produk dan layanan dapat terjadi diantara pembeli</a:t>
                      </a:r>
                    </a:p>
                  </a:txBody>
                  <a:tcPr marT="34300" marB="34300" marR="91450" marL="91450"/>
                </a:tc>
              </a:tr>
              <a:tr h="679075">
                <a:tc>
                  <a:txBody>
                    <a:bodyPr>
                      <a:noAutofit/>
                    </a:bodyPr>
                    <a:lstStyle/>
                    <a:p>
                      <a:pPr indent="0" lvl="0" marL="0" marR="0" rtl="0" algn="l">
                        <a:spcBef>
                          <a:spcPts val="0"/>
                        </a:spcBef>
                        <a:buSzPct val="25000"/>
                        <a:buNone/>
                      </a:pPr>
                      <a:r>
                        <a:rPr baseline="0" lang="en-GB" sz="1400" u="none" cap="none" strike="noStrike">
                          <a:solidFill>
                            <a:srgbClr val="000000"/>
                          </a:solidFill>
                        </a:rPr>
                        <a:t>Komunitas Perdagangan</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rPr>
                        <a:t>menyediakan sumber informasi dan komunikasi yang diperlukan untuk kegiatan e-bisnis untuk mengambil tempat dalam industri tertentu.</a:t>
                      </a:r>
                    </a:p>
                  </a:txBody>
                  <a:tcPr marT="34300" marB="34300" marR="91450" marL="91450"/>
                </a:tc>
              </a:tr>
              <a:tr h="475350">
                <a:tc>
                  <a:txBody>
                    <a:bodyPr>
                      <a:noAutofit/>
                    </a:bodyPr>
                    <a:lstStyle/>
                    <a:p>
                      <a:pPr indent="0" lvl="0" marL="0" marR="0" rtl="0" algn="l">
                        <a:spcBef>
                          <a:spcPts val="0"/>
                        </a:spcBef>
                        <a:buSzPct val="25000"/>
                        <a:buNone/>
                      </a:pPr>
                      <a:r>
                        <a:rPr baseline="0" lang="en-GB" sz="1400" u="none" cap="none" strike="noStrike">
                          <a:solidFill>
                            <a:srgbClr val="000000"/>
                          </a:solidFill>
                        </a:rPr>
                        <a:t>Komunitas Virtual</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rPr>
                        <a:t>komunitas pelanggan yang berbagi kepentingan bersama dan menggunakan internet untuk berkomunikasi satu sama lain</a:t>
                      </a:r>
                    </a:p>
                  </a:txBody>
                  <a:tcPr marT="34300" marB="34300" marR="91450" marL="91450"/>
                </a:tc>
              </a:tr>
              <a:tr h="882800">
                <a:tc>
                  <a:txBody>
                    <a:bodyPr>
                      <a:noAutofit/>
                    </a:bodyPr>
                    <a:lstStyle/>
                    <a:p>
                      <a:pPr indent="0" lvl="0" marL="0" marR="0" rtl="0" algn="l">
                        <a:spcBef>
                          <a:spcPts val="0"/>
                        </a:spcBef>
                        <a:buSzPct val="25000"/>
                        <a:buNone/>
                      </a:pPr>
                      <a:r>
                        <a:rPr baseline="0" lang="en-GB" sz="1400" u="none" cap="none" strike="noStrike">
                          <a:solidFill>
                            <a:srgbClr val="000000"/>
                          </a:solidFill>
                        </a:rPr>
                        <a:t>Model Pembeli  Aggregator</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rPr>
                        <a:t>Pembeli aggregator menyatukan sejumlah besar pembeli individu sehingga mereka dapat memperoleh jenis tabungan yang biasanya memiliki hak istimewa untuk membeli dalam volume besar</a:t>
                      </a:r>
                    </a:p>
                  </a:txBody>
                  <a:tcPr marT="34300" marB="34300" marR="91450" marL="91450"/>
                </a:tc>
              </a:tr>
            </a:tbl>
          </a:graphicData>
        </a:graphic>
      </p:graphicFrame>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0"/>
            <a:ext cx="8229600" cy="735546"/>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Jenis model e–bisnis</a:t>
            </a:r>
          </a:p>
        </p:txBody>
      </p:sp>
      <p:graphicFrame>
        <p:nvGraphicFramePr>
          <p:cNvPr id="254" name="Shape 254"/>
          <p:cNvGraphicFramePr/>
          <p:nvPr/>
        </p:nvGraphicFramePr>
        <p:xfrm>
          <a:off x="467543" y="897563"/>
          <a:ext cx="3000000" cy="3000000"/>
        </p:xfrm>
        <a:graphic>
          <a:graphicData uri="http://schemas.openxmlformats.org/drawingml/2006/table">
            <a:tbl>
              <a:tblPr bandRow="1" firstRow="1">
                <a:noFill/>
                <a:tableStyleId>{55DB7315-9DB7-48B6-A473-325386C1FD89}</a:tableStyleId>
              </a:tblPr>
              <a:tblGrid>
                <a:gridCol w="1856200"/>
                <a:gridCol w="6496725"/>
              </a:tblGrid>
              <a:tr h="47535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Iklan Baris</a:t>
                      </a:r>
                    </a:p>
                  </a:txBody>
                  <a:tcPr marT="34300" marB="34300" marR="91450" marL="91450"/>
                </a:tc>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Iklan baris online dijalankan pada prinsip yang sama seperti baris koran.</a:t>
                      </a:r>
                    </a:p>
                  </a:txBody>
                  <a:tcPr marT="34300" marB="34300" marR="91450" marL="91450"/>
                </a:tc>
              </a:tr>
              <a:tr h="47535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Infomediaries</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Infomediaries mengkhususkan diri dalam mengumpulkan informasi berharga tentang pelanggan dan menjualnya kepada pihak ketiga</a:t>
                      </a:r>
                    </a:p>
                  </a:txBody>
                  <a:tcPr marT="34300" marB="34300" marR="91450" marL="91450"/>
                </a:tc>
              </a:tr>
              <a:tr h="27540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e–procurement</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e-procurement mencari efisiensi dalam mengakses informasi pada pemasok, ketersediaan, harga, kualitas dan waktu pengiriman serta penghematan biaya dengan cara menggandeng mitra untuk menyatukan daya beli mereka dan mengamankan penawaran nilai terbaik.</a:t>
                      </a:r>
                    </a:p>
                  </a:txBody>
                  <a:tcPr marT="34300" marB="34300" marR="91450" marL="91450"/>
                </a:tc>
              </a:tr>
              <a:tr h="679075">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Model Distribusi</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Model distribusi menyatukan produsen produk dengan volume tinggi (misalnya grosir) dan pembeli ritel</a:t>
                      </a:r>
                    </a:p>
                  </a:txBody>
                  <a:tcPr marT="34300" marB="34300" marR="91450" marL="91450"/>
                </a:tc>
              </a:tr>
              <a:tr h="679075">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Portaling</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Portal adalah saluran website yang ditawarkan sebagai konten. Kontrol konten dapat menjadi sumber pendapatan bagi perusahaan melalui pengisian perusahaan untuk iklan atau pengisian konsumen berlangganan untuk akses.</a:t>
                      </a:r>
                    </a:p>
                  </a:txBody>
                  <a:tcPr marT="34300" marB="34300" marR="91450" marL="91450"/>
                </a:tc>
              </a:tr>
            </a:tbl>
          </a:graphicData>
        </a:graphic>
      </p:graphicFrame>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0"/>
            <a:ext cx="8229600" cy="735546"/>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Jenis model e–bisnis</a:t>
            </a:r>
          </a:p>
        </p:txBody>
      </p:sp>
      <p:graphicFrame>
        <p:nvGraphicFramePr>
          <p:cNvPr id="260" name="Shape 260"/>
          <p:cNvGraphicFramePr/>
          <p:nvPr/>
        </p:nvGraphicFramePr>
        <p:xfrm>
          <a:off x="467543" y="897563"/>
          <a:ext cx="3000000" cy="3000000"/>
        </p:xfrm>
        <a:graphic>
          <a:graphicData uri="http://schemas.openxmlformats.org/drawingml/2006/table">
            <a:tbl>
              <a:tblPr bandRow="1" firstRow="1">
                <a:noFill/>
                <a:tableStyleId>{DB80D75F-9369-4A8D-9D2A-3DA7C03F535F}</a:tableStyleId>
              </a:tblPr>
              <a:tblGrid>
                <a:gridCol w="1856200"/>
                <a:gridCol w="6496725"/>
              </a:tblGrid>
              <a:tr h="47535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Kolaborasi platform</a:t>
                      </a:r>
                    </a:p>
                  </a:txBody>
                  <a:tcPr marT="34300" marB="34300" marR="91450" marL="91450"/>
                </a:tc>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Kolaborasi platform menyediakan alat-alat teknologi informasi cepat dan efisien antara organisasi</a:t>
                      </a:r>
                    </a:p>
                  </a:txBody>
                  <a:tcPr marT="34300" marB="34300" marR="91450" marL="91450"/>
                </a:tc>
              </a:tr>
              <a:tr h="47535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Pasar pihak ketiga</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Sebuah pasar pihak ketiga adalah saluran perusahaan yang dapat memperpanjang promosi dagang mereka kepada pelanggan dengan menyediakan katalog produk mereka di situs web</a:t>
                      </a:r>
                    </a:p>
                  </a:txBody>
                  <a:tcPr marT="34300" marB="34300" marR="91450" marL="91450"/>
                </a:tc>
              </a:tr>
              <a:tr h="27540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Rantai nilai integrator</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Rantai nilai integrator meningkatkan efisiensi dan aliran kualitas informasi di antara unsur-unsur yang ada pada rantai nilai.</a:t>
                      </a:r>
                    </a:p>
                  </a:txBody>
                  <a:tcPr marT="34300" marB="34300" marR="91450" marL="91450"/>
                </a:tc>
              </a:tr>
              <a:tr h="679075">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Penyedia layanan rantai nilai</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Penyedia layanan rantai nilai fokus pada satu atau lebih elemen fungsional rantai nilai dan menyediakan layanan elektronik tertentu yang disesuaikan seperti solusi pembayaran, sistem logistik, pemeliharaan atau jasa konsultan produk atau layanan dukungan purna jual.</a:t>
                      </a:r>
                    </a:p>
                  </a:txBody>
                  <a:tcPr marT="34300" marB="34300" marR="91450" marL="91450"/>
                </a:tc>
              </a:tr>
              <a:tr h="679075">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Produsen Model </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Model manufaktur membawa proses disintermediasi dalam rantai pasokan dengan menciptakan jalur komunikasi langsung antara produsen dan konsumen.</a:t>
                      </a:r>
                    </a:p>
                  </a:txBody>
                  <a:tcPr marT="34300" marB="34300" marR="91450" marL="91450"/>
                </a:tc>
              </a:tr>
            </a:tbl>
          </a:graphicData>
        </a:graphic>
      </p:graphicFrame>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0"/>
            <a:ext cx="8229600" cy="735546"/>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Jenis model e–bisnis</a:t>
            </a:r>
          </a:p>
        </p:txBody>
      </p:sp>
      <p:graphicFrame>
        <p:nvGraphicFramePr>
          <p:cNvPr id="266" name="Shape 266"/>
          <p:cNvGraphicFramePr/>
          <p:nvPr/>
        </p:nvGraphicFramePr>
        <p:xfrm>
          <a:off x="467543" y="897563"/>
          <a:ext cx="3000000" cy="3000000"/>
        </p:xfrm>
        <a:graphic>
          <a:graphicData uri="http://schemas.openxmlformats.org/drawingml/2006/table">
            <a:tbl>
              <a:tblPr bandRow="1" firstRow="1">
                <a:noFill/>
                <a:tableStyleId>{A8793167-7613-4F7A-B9F5-66606EB1CE5C}</a:tableStyleId>
              </a:tblPr>
              <a:tblGrid>
                <a:gridCol w="1856200"/>
                <a:gridCol w="6496725"/>
              </a:tblGrid>
              <a:tr h="47535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Model Afiliasi</a:t>
                      </a:r>
                    </a:p>
                  </a:txBody>
                  <a:tcPr marT="34300" marB="34300" marR="91450" marL="91450"/>
                </a:tc>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model afiliasi menawarkan insentif keuangan untuk situs mitra afiliasi untuk berpartisipasi dalam usaha</a:t>
                      </a:r>
                    </a:p>
                  </a:txBody>
                  <a:tcPr marT="34300" marB="34300" marR="91450" marL="91450"/>
                </a:tc>
              </a:tr>
              <a:tr h="47535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Model berlangganan</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Pendapatan yang dihasilkan melalui model berlangganan dalam mengakses situs-situs tertentu. Untuk menghasilkan langganan perusahaan harus menawarkan konten yang bernilai tinggi kepada pengguna.</a:t>
                      </a:r>
                    </a:p>
                  </a:txBody>
                  <a:tcPr marT="34300" marB="34300" marR="91450" marL="91450"/>
                </a:tc>
              </a:tr>
              <a:tr h="275400">
                <a:tc>
                  <a:txBody>
                    <a:bodyPr>
                      <a:noAutofit/>
                    </a:bodyPr>
                    <a:lstStyle/>
                    <a:p>
                      <a:pPr indent="0" lvl="0" marL="0" marR="0" rtl="0" algn="l">
                        <a:spcBef>
                          <a:spcPts val="0"/>
                        </a:spcBef>
                        <a:buSzPct val="25000"/>
                        <a:buNone/>
                      </a:pPr>
                      <a:r>
                        <a:rPr b="1" baseline="0" lang="en-GB" sz="1400" u="none" cap="none" strike="noStrike">
                          <a:solidFill>
                            <a:srgbClr val="000000"/>
                          </a:solidFill>
                          <a:latin typeface="Times New Roman"/>
                          <a:ea typeface="Times New Roman"/>
                          <a:cs typeface="Times New Roman"/>
                          <a:sym typeface="Times New Roman"/>
                        </a:rPr>
                        <a:t>Model Untuk Teknologi Mobile Wireless</a:t>
                      </a:r>
                    </a:p>
                  </a:txBody>
                  <a:tcPr marT="34300" marB="34300" marR="91450" marL="91450"/>
                </a:tc>
                <a:tc>
                  <a:txBody>
                    <a:bodyPr>
                      <a:noAutofit/>
                    </a:bodyPr>
                    <a:lstStyle/>
                    <a:p>
                      <a:pPr indent="0" lvl="0" marL="0" marR="0" rtl="0" algn="l">
                        <a:spcBef>
                          <a:spcPts val="0"/>
                        </a:spcBef>
                        <a:buSzPct val="25000"/>
                        <a:buNone/>
                      </a:pPr>
                      <a:r>
                        <a:rPr baseline="0" lang="en-GB" sz="1400" u="none" cap="none" strike="noStrike">
                          <a:solidFill>
                            <a:srgbClr val="000000"/>
                          </a:solidFill>
                          <a:latin typeface="Times New Roman"/>
                          <a:ea typeface="Times New Roman"/>
                          <a:cs typeface="Times New Roman"/>
                          <a:sym typeface="Times New Roman"/>
                        </a:rPr>
                        <a:t>Ini menyediakan saluran komunikasi di mana saja pada waktu tertentu. Dua pemain utama mendominasi dalam lingkungan mobile wireless. Ini adalah penyedia layanan seluler (mobile service providers [MSPs]) dan penyedia layanan primer (primary service providers [PSP]).</a:t>
                      </a:r>
                    </a:p>
                  </a:txBody>
                  <a:tcPr marT="34300" marB="34300" marR="91450" marL="91450"/>
                </a:tc>
              </a:tr>
              <a:tr h="679075">
                <a:tc>
                  <a:txBody>
                    <a:bodyPr>
                      <a:noAutofit/>
                    </a:bodyPr>
                    <a:lstStyle/>
                    <a:p>
                      <a:pPr indent="0" lvl="0" marL="0" marR="0" rtl="0" algn="l">
                        <a:spcBef>
                          <a:spcPts val="0"/>
                        </a:spcBef>
                        <a:buNone/>
                      </a:pPr>
                      <a:r>
                        <a:t/>
                      </a:r>
                      <a:endParaRPr baseline="0" sz="1400" u="none" cap="none" strike="noStrike">
                        <a:solidFill>
                          <a:srgbClr val="000000"/>
                        </a:solidFill>
                      </a:endParaRPr>
                    </a:p>
                  </a:txBody>
                  <a:tcPr marT="34300" marB="34300" marR="91450" marL="91450"/>
                </a:tc>
                <a:tc>
                  <a:txBody>
                    <a:bodyPr>
                      <a:noAutofit/>
                    </a:bodyPr>
                    <a:lstStyle/>
                    <a:p>
                      <a:pPr indent="0" lvl="0" marL="0" marR="0" rtl="0" algn="l">
                        <a:spcBef>
                          <a:spcPts val="0"/>
                        </a:spcBef>
                        <a:buNone/>
                      </a:pPr>
                      <a:r>
                        <a:t/>
                      </a:r>
                      <a:endParaRPr baseline="0" sz="1400" u="none" cap="none" strike="noStrike">
                        <a:solidFill>
                          <a:srgbClr val="000000"/>
                        </a:solidFill>
                      </a:endParaRPr>
                    </a:p>
                  </a:txBody>
                  <a:tcPr marT="34300" marB="34300" marR="91450" marL="91450"/>
                </a:tc>
              </a:tr>
              <a:tr h="679075">
                <a:tc>
                  <a:txBody>
                    <a:bodyPr>
                      <a:noAutofit/>
                    </a:bodyPr>
                    <a:lstStyle/>
                    <a:p>
                      <a:pPr indent="0" lvl="0" marL="0" marR="0" rtl="0" algn="l">
                        <a:spcBef>
                          <a:spcPts val="0"/>
                        </a:spcBef>
                        <a:buNone/>
                      </a:pPr>
                      <a:r>
                        <a:t/>
                      </a:r>
                      <a:endParaRPr baseline="0" sz="1400" u="none" cap="none" strike="noStrike"/>
                    </a:p>
                  </a:txBody>
                  <a:tcPr marT="34300" marB="34300" marR="91450" marL="91450"/>
                </a:tc>
                <a:tc>
                  <a:txBody>
                    <a:bodyPr>
                      <a:noAutofit/>
                    </a:bodyPr>
                    <a:lstStyle/>
                    <a:p>
                      <a:pPr indent="0" lvl="0" marL="0" marR="0" rtl="0" algn="l">
                        <a:spcBef>
                          <a:spcPts val="0"/>
                        </a:spcBef>
                        <a:buNone/>
                      </a:pPr>
                      <a:r>
                        <a:t/>
                      </a:r>
                      <a:endParaRPr baseline="0" sz="1400" u="none" cap="none" strike="noStrike"/>
                    </a:p>
                  </a:txBody>
                  <a:tcPr marT="34300" marB="34300" marR="91450" marL="91450"/>
                </a:tc>
              </a:tr>
            </a:tbl>
          </a:graphicData>
        </a:graphic>
      </p:graphicFrame>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RINGKASAN</a:t>
            </a:r>
          </a:p>
        </p:txBody>
      </p:sp>
      <p:sp>
        <p:nvSpPr>
          <p:cNvPr id="272" name="Shape 272"/>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16230" lvl="0" marL="342900" marR="0" rtl="0" algn="l">
              <a:lnSpc>
                <a:spcPct val="80000"/>
              </a:lnSpc>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Lingkungan e-bisnis menawarkan sejumlah peluang bagi perusahaan untuk menyajikan proposisi nilai yang unik kepada pelanggan. </a:t>
            </a:r>
          </a:p>
          <a:p>
            <a:pPr indent="-316230" lvl="0" marL="342900" marR="0" rtl="0" algn="l">
              <a:lnSpc>
                <a:spcPct val="80000"/>
              </a:lnSpc>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Hanya mereka dengan model bisnis yang kuat yang mampu bertahan dan berkembang.</a:t>
            </a:r>
          </a:p>
          <a:p>
            <a:pPr indent="-316230" lvl="0" marL="342900" marR="0" rtl="0" algn="l">
              <a:lnSpc>
                <a:spcPct val="80000"/>
              </a:lnSpc>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Struktur industri saat ini ditandai dengan peningkatan jumlah pendatang yang mencari pangsa pasar di semua pasar e-bisnis. </a:t>
            </a:r>
          </a:p>
          <a:p>
            <a:pPr indent="-316230" lvl="0" marL="342900" marR="0" rtl="0" algn="l">
              <a:lnSpc>
                <a:spcPct val="80000"/>
              </a:lnSpc>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di akhir 1990-an, permintaan untuk produk dan layanan online telah meningkat pesat dan menjadikan konsumen semakin sadar akan manfaat yang dapat diberikan oleh internet.</a:t>
            </a:r>
          </a:p>
          <a:p>
            <a:pPr indent="-316230" lvl="0" marL="342900" marR="0" rtl="0" algn="l">
              <a:lnSpc>
                <a:spcPct val="80000"/>
              </a:lnSpc>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Peningkatan minat belanja online telah menyebabkan pasar B2C berkembang.</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13875"/>
            <a:ext cx="8229600" cy="12000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RINGKASAN</a:t>
            </a:r>
          </a:p>
        </p:txBody>
      </p:sp>
      <p:sp>
        <p:nvSpPr>
          <p:cNvPr id="278" name="Shape 278"/>
          <p:cNvSpPr txBox="1"/>
          <p:nvPr>
            <p:ph idx="1" type="body"/>
          </p:nvPr>
        </p:nvSpPr>
        <p:spPr>
          <a:xfrm>
            <a:off x="457200" y="986275"/>
            <a:ext cx="8229600" cy="3394500"/>
          </a:xfrm>
          <a:prstGeom prst="rect">
            <a:avLst/>
          </a:prstGeom>
          <a:noFill/>
          <a:ln>
            <a:noFill/>
          </a:ln>
        </p:spPr>
        <p:txBody>
          <a:bodyPr anchorCtr="0" anchor="t" bIns="45700" lIns="91425" rIns="91425" tIns="45700">
            <a:noAutofit/>
          </a:bodyPr>
          <a:lstStyle/>
          <a:p>
            <a:pPr indent="-316230" lvl="0" marL="342900" marR="0" rtl="0" algn="l">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Pasar lain telah muncul dalam beberapa tahun terakhir.</a:t>
            </a:r>
          </a:p>
          <a:p>
            <a:pPr indent="-316230" lvl="0" marL="342900" marR="0" rtl="0" algn="l">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pasar C2C di mana konsumen menggunakan internet untuk berhubungan satu sama lain secara langsung</a:t>
            </a:r>
          </a:p>
          <a:p>
            <a:pPr indent="-316230" lvl="0" marL="342900" marR="0" rtl="0" algn="l">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Perkembangan teknologi seperti perangkat nirkabel mobile dan televisi interaktif juga telah membuka peluang bagi perusahaan untuk menghubungkan model e-bisnis mereka dengan strategi yang mereka adopsi untuk memanfaatkan keuntungan yang lebih baru pada saluran komunikasi.</a:t>
            </a:r>
          </a:p>
          <a:p>
            <a:pPr indent="-316230" lvl="0" marL="342900" marR="0" rtl="0" algn="l">
              <a:spcBef>
                <a:spcPts val="444"/>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Beberapa melibatkan bentuk broker, basis informasi lain, sementara beberapa model pendapatan berdasarkan akses ke konten atau mekanisme pengiriman.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RINGKASAN</a:t>
            </a:r>
          </a:p>
        </p:txBody>
      </p:sp>
      <p:sp>
        <p:nvSpPr>
          <p:cNvPr id="284" name="Shape 284"/>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l">
              <a:lnSpc>
                <a:spcPct val="90000"/>
              </a:lnSpc>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Setiap model e-bisnis dirancang untuk menambah nilai bagi pelanggan dengan menawarkan proposisi penjualan yang unik.</a:t>
            </a:r>
          </a:p>
          <a:p>
            <a:pPr indent="-304800" lvl="0" marL="342900" marR="0" rtl="0" algn="l">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sangat sulit untuk mencapai suatu keunikan. Akibatnya, perusahaan berusaha untuk mendapatkan keuntungan kompetitif melalui gabungan faktor termasuk membedakan produk atau jasa, menawarkan harga atau diskon terbaik, membangun loyalitas merek, menawarkan layanan tambahan seperti memfasilitasi komunitas virtual, atau dengan meningkatkan efisiensi dan menurunkan biaya melalui kemitraan dan aliansi.</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31818"/>
              </a:lnSpc>
              <a:spcBef>
                <a:spcPts val="0"/>
              </a:spcBef>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PERTANYAAN DAN TUGAS</a:t>
            </a:r>
          </a:p>
        </p:txBody>
      </p:sp>
      <p:sp>
        <p:nvSpPr>
          <p:cNvPr id="290" name="Shape 290"/>
          <p:cNvSpPr txBox="1"/>
          <p:nvPr>
            <p:ph idx="1" type="body"/>
          </p:nvPr>
        </p:nvSpPr>
        <p:spPr>
          <a:xfrm>
            <a:off x="457200" y="102700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0" baseline="0" i="0" lang="en-GB" sz="2800" u="none" cap="none" strike="noStrike">
                <a:solidFill>
                  <a:srgbClr val="000000"/>
                </a:solidFill>
                <a:latin typeface="Questrial"/>
                <a:ea typeface="Questrial"/>
                <a:cs typeface="Questrial"/>
                <a:sym typeface="Questrial"/>
              </a:rPr>
              <a:t>Jelaskan bagaimana e - marketplaces bekerja dan memberikan keuntungan yang mereka sediakan untuk para peserta .</a:t>
            </a:r>
          </a:p>
          <a:p>
            <a:pPr indent="-342900" lvl="0" marL="342900" marR="0" rtl="0" algn="l">
              <a:spcBef>
                <a:spcPts val="560"/>
              </a:spcBef>
              <a:buClr>
                <a:srgbClr val="000000"/>
              </a:buClr>
              <a:buSzPct val="100000"/>
              <a:buFont typeface="Arial"/>
              <a:buChar char="•"/>
            </a:pPr>
            <a:r>
              <a:rPr b="0" baseline="0" i="0" lang="en-GB" sz="2800" u="none" cap="none" strike="noStrike">
                <a:solidFill>
                  <a:srgbClr val="000000"/>
                </a:solidFill>
                <a:latin typeface="Questrial"/>
                <a:ea typeface="Questrial"/>
                <a:cs typeface="Questrial"/>
                <a:sym typeface="Questrial"/>
              </a:rPr>
              <a:t>Gunakan contoh, Identifikasi karakteristik utama nilai tambah dari internet untuk e - bisnis .</a:t>
            </a:r>
          </a:p>
          <a:p>
            <a:pPr indent="-342900" lvl="0" marL="342900" marR="0" rtl="0" algn="l">
              <a:spcBef>
                <a:spcPts val="560"/>
              </a:spcBef>
              <a:buClr>
                <a:srgbClr val="000000"/>
              </a:buClr>
              <a:buSzPct val="100000"/>
              <a:buFont typeface="Arial"/>
              <a:buChar char="•"/>
            </a:pPr>
            <a:r>
              <a:rPr b="0" baseline="0" i="0" lang="en-GB" sz="2800" u="none" cap="none" strike="noStrike">
                <a:solidFill>
                  <a:srgbClr val="000000"/>
                </a:solidFill>
                <a:latin typeface="Questrial"/>
                <a:ea typeface="Questrial"/>
                <a:cs typeface="Questrial"/>
                <a:sym typeface="Questrial"/>
              </a:rPr>
              <a:t>Cari contoh perusahaan yang beroperasi di pasar B2C.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3000" u="none" cap="none" strike="noStrike">
                <a:solidFill>
                  <a:schemeClr val="dk2"/>
                </a:solidFill>
                <a:latin typeface="Times New Roman"/>
                <a:ea typeface="Times New Roman"/>
                <a:cs typeface="Times New Roman"/>
                <a:sym typeface="Times New Roman"/>
              </a:rPr>
              <a:t>Beberapa layanan E-Marketplace</a:t>
            </a:r>
          </a:p>
        </p:txBody>
      </p:sp>
      <p:sp>
        <p:nvSpPr>
          <p:cNvPr id="90" name="Shape 90"/>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DIREKTORI BISNIS</a:t>
            </a:r>
          </a:p>
          <a:p>
            <a:pPr indent="-342900" lvl="0" marL="342900" marR="0" rtl="0" algn="l">
              <a:spcBef>
                <a:spcPts val="48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LAYANAN TRANSAKSI</a:t>
            </a:r>
          </a:p>
          <a:p>
            <a:pPr indent="-342900" lvl="0" marL="342900" marR="0" rtl="0" algn="l">
              <a:spcBef>
                <a:spcPts val="48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KATALOG ELEKTRONIK</a:t>
            </a:r>
          </a:p>
          <a:p>
            <a:pPr indent="-342900" lvl="0" marL="342900" marR="0" rtl="0" algn="l">
              <a:spcBef>
                <a:spcPts val="480"/>
              </a:spcBef>
              <a:buClr>
                <a:srgbClr val="000000"/>
              </a:buClr>
              <a:buSzPct val="100000"/>
              <a:buFont typeface="Arial"/>
              <a:buChar char="•"/>
            </a:pPr>
            <a:r>
              <a:rPr b="0" baseline="0" i="0" lang="en-GB" sz="2400" u="none" cap="none" strike="noStrike">
                <a:solidFill>
                  <a:srgbClr val="000000"/>
                </a:solidFill>
                <a:latin typeface="Questrial"/>
                <a:ea typeface="Questrial"/>
                <a:cs typeface="Questrial"/>
                <a:sym typeface="Questrial"/>
              </a:rPr>
              <a:t>PENDAFTARAN INVENTARIS PRODUK DAN JASA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45000"/>
              </a:lnSpc>
              <a:spcBef>
                <a:spcPts val="0"/>
              </a:spcBef>
              <a:buClr>
                <a:schemeClr val="dk2"/>
              </a:buClr>
              <a:buSzPct val="25000"/>
              <a:buFont typeface="Times New Roman"/>
              <a:buNone/>
            </a:pPr>
            <a:r>
              <a:rPr b="0" baseline="0" i="0" lang="en-GB" sz="2400" u="none" cap="none" strike="noStrike">
                <a:solidFill>
                  <a:schemeClr val="dk2"/>
                </a:solidFill>
                <a:latin typeface="Times New Roman"/>
                <a:ea typeface="Times New Roman"/>
                <a:cs typeface="Times New Roman"/>
                <a:sym typeface="Times New Roman"/>
              </a:rPr>
              <a:t>TIGA JENIS KEUTAMAAN DARI E-MARKETPLACES</a:t>
            </a:r>
          </a:p>
        </p:txBody>
      </p:sp>
      <p:sp>
        <p:nvSpPr>
          <p:cNvPr id="96" name="Shape 96"/>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11150" lvl="0" marL="400050" marR="0" rtl="0" algn="l">
              <a:lnSpc>
                <a:spcPct val="90000"/>
              </a:lnSpc>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Bursa Public : dioperasikan secara independen pada platform perdagangan B2B untuk memfasilitasi transaksi online antara mitra dagang . Ini terbuka untuk bisnis atau kelompok bisnis .</a:t>
            </a:r>
          </a:p>
          <a:p>
            <a:pPr indent="-311150" lvl="0" marL="400050" marR="0" rtl="0" algn="l">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pertukaran Konsorsium : pertukaran dimiliki dan dioperasikan oleh persaingan kelompok usaha yang menggabungkan kekuatan daya beli mereka untuk mendapatkan tabungan pada pasokan bahan .</a:t>
            </a:r>
          </a:p>
          <a:p>
            <a:pPr indent="-311150" lvl="0" marL="400050" marR="0" rtl="0" algn="l">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perrtukaran Pribadi: pertukaran dimiliki dan dioperasikan oleh satu perusahaan untuk menghubungkan sistem perdagangan secara langsung dengan pemasoknya .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69500" y="0"/>
            <a:ext cx="9798000" cy="1200000"/>
          </a:xfrm>
          <a:prstGeom prst="rect">
            <a:avLst/>
          </a:prstGeom>
          <a:noFill/>
          <a:ln>
            <a:noFill/>
          </a:ln>
        </p:spPr>
        <p:txBody>
          <a:bodyPr anchorCtr="0" anchor="ctr" bIns="45700" lIns="91425" rIns="91425" tIns="45700">
            <a:noAutofit/>
          </a:bodyPr>
          <a:lstStyle/>
          <a:p>
            <a:pPr indent="0" lvl="0" marL="0" marR="0" rtl="0" algn="ctr">
              <a:lnSpc>
                <a:spcPct val="207142"/>
              </a:lnSpc>
              <a:spcBef>
                <a:spcPts val="0"/>
              </a:spcBef>
              <a:buClr>
                <a:schemeClr val="dk2"/>
              </a:buClr>
              <a:buSzPct val="25000"/>
              <a:buFont typeface="Times New Roman"/>
              <a:buNone/>
            </a:pPr>
            <a:r>
              <a:rPr b="0" baseline="0" i="0" lang="en-GB" sz="2000" u="none" cap="none" strike="noStrike">
                <a:solidFill>
                  <a:schemeClr val="dk2"/>
                </a:solidFill>
                <a:latin typeface="Times New Roman"/>
                <a:ea typeface="Times New Roman"/>
                <a:cs typeface="Times New Roman"/>
                <a:sym typeface="Times New Roman"/>
              </a:rPr>
              <a:t>KEUNTUNGAN UTAMA YANG DITAWARKAN OLEH E -MARKETPLACES </a:t>
            </a:r>
          </a:p>
        </p:txBody>
      </p:sp>
      <p:sp>
        <p:nvSpPr>
          <p:cNvPr id="102" name="Shape 102"/>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lnSpc>
                <a:spcPct val="90000"/>
              </a:lnSpc>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Ruang lingkup yang jauh lebih besar bagi perusahaan untuk membentuk kemitraan perdagangan ;</a:t>
            </a:r>
          </a:p>
          <a:p>
            <a:pPr indent="-304800" lvl="0" marL="342900" marR="0" rtl="0" algn="just">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Kesempatan untuk biaya yang lebih rendah terkait dengan negosiasi dan transaksi produk dan jasa melalui penggunaan sistem otomatis ;</a:t>
            </a:r>
          </a:p>
          <a:p>
            <a:pPr indent="-304800" lvl="0" marL="342900" marR="0" rtl="0" algn="just">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Manfaat dari lingkungannya menjadikan harga yang lebih terbuka dan transparan ;</a:t>
            </a:r>
          </a:p>
          <a:p>
            <a:pPr indent="-304800" lvl="0" marL="342900" marR="0" rtl="0" algn="just">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Peluang disajikan oleh akses kepada nilai tambah layanan dengan menggunakan sistem elektronik ;</a:t>
            </a:r>
          </a:p>
          <a:p>
            <a:pPr indent="-304800" lvl="0" marL="342900" marR="0" rtl="0" algn="just">
              <a:lnSpc>
                <a:spcPct val="90000"/>
              </a:lnSpc>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Kesempatan untuk akses ke pasar global , terutama untuk usaha kecil dan menengah ( UKM )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457200" y="519521"/>
            <a:ext cx="8229600" cy="4075100"/>
          </a:xfrm>
          <a:prstGeom prst="rect">
            <a:avLst/>
          </a:prstGeom>
          <a:noFill/>
          <a:ln>
            <a:noFill/>
          </a:ln>
        </p:spPr>
        <p:txBody>
          <a:bodyPr anchorCtr="0" anchor="t" bIns="45700" lIns="91425" rIns="91425" tIns="45700">
            <a:noAutofit/>
          </a:bodyPr>
          <a:lstStyle/>
          <a:p>
            <a:pPr indent="-304800" lvl="0" marL="342900" marR="0" rtl="0" algn="l">
              <a:spcBef>
                <a:spcPts val="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E-marketplaces dapat digunakan oleh perusahaan untuk memperoleh masukan, dan menjual output secara elektronik, sehingga menghemat biaya pencarian dan biaya transaksi. Karena sebagian besar produk yang dibeli dan dijual di pasar B2B memerlukan transportasi, model pertukaran selalu mencakup fasilitas transaksi </a:t>
            </a:r>
            <a:r>
              <a:rPr b="0" baseline="0" i="1" lang="en-GB" sz="1800" u="none" cap="none" strike="noStrike">
                <a:solidFill>
                  <a:srgbClr val="000000"/>
                </a:solidFill>
                <a:latin typeface="Questrial"/>
                <a:ea typeface="Questrial"/>
                <a:cs typeface="Questrial"/>
                <a:sym typeface="Questrial"/>
              </a:rPr>
              <a:t>multi-party.</a:t>
            </a:r>
          </a:p>
          <a:p>
            <a:pPr indent="-304800" lvl="0" marL="342900" marR="0" rtl="0" algn="l">
              <a:spcBef>
                <a:spcPts val="480"/>
              </a:spcBef>
              <a:buClr>
                <a:srgbClr val="000000"/>
              </a:buClr>
              <a:buSzPct val="100000"/>
              <a:buFont typeface="Arial"/>
              <a:buChar char="•"/>
            </a:pPr>
            <a:r>
              <a:rPr b="0" baseline="0" i="0" lang="en-GB" sz="1800" u="none" cap="none" strike="noStrike">
                <a:solidFill>
                  <a:srgbClr val="000000"/>
                </a:solidFill>
                <a:latin typeface="Questrial"/>
                <a:ea typeface="Questrial"/>
                <a:cs typeface="Questrial"/>
                <a:sym typeface="Questrial"/>
              </a:rPr>
              <a:t>Sebagai contoh, seorang pembeli produk kimia dapat memperoleh layanan transportasi secara bersamaan. E-marketplaces telah menjadi penting bagi perubahan struktural dalam industri. Industri yang sebelumnya terpecah-pecah sekarang  telah terintegrasi dan menjadi lebih bermanfaat.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81250"/>
              </a:lnSpc>
              <a:spcBef>
                <a:spcPts val="0"/>
              </a:spcBef>
              <a:buClr>
                <a:schemeClr val="dk2"/>
              </a:buClr>
              <a:buSzPct val="25000"/>
              <a:buFont typeface="Times New Roman"/>
              <a:buNone/>
            </a:pPr>
            <a:r>
              <a:rPr b="1" baseline="0" i="0" lang="en-GB" sz="3200" u="none" cap="none" strike="noStrike">
                <a:solidFill>
                  <a:schemeClr val="dk2"/>
                </a:solidFill>
                <a:latin typeface="Times New Roman"/>
                <a:ea typeface="Times New Roman"/>
                <a:cs typeface="Times New Roman"/>
                <a:sym typeface="Times New Roman"/>
              </a:rPr>
              <a:t>INCREASED EFFICIENCY OF THE NEW ECONOMY EXCHANGE PROCESS</a:t>
            </a:r>
          </a:p>
        </p:txBody>
      </p:sp>
      <p:pic>
        <p:nvPicPr>
          <p:cNvPr id="113" name="Shape 113"/>
          <p:cNvPicPr preferRelativeResize="0"/>
          <p:nvPr/>
        </p:nvPicPr>
        <p:blipFill rotWithShape="1">
          <a:blip r:embed="rId3">
            <a:alphaModFix/>
          </a:blip>
          <a:srcRect b="30158" l="49864" r="16242" t="35861"/>
          <a:stretch/>
        </p:blipFill>
        <p:spPr>
          <a:xfrm>
            <a:off x="323529" y="1275606"/>
            <a:ext cx="3744415" cy="1582953"/>
          </a:xfrm>
          <a:prstGeom prst="rect">
            <a:avLst/>
          </a:prstGeom>
          <a:noFill/>
          <a:ln>
            <a:noFill/>
          </a:ln>
        </p:spPr>
      </p:pic>
      <p:pic>
        <p:nvPicPr>
          <p:cNvPr id="114" name="Shape 114"/>
          <p:cNvPicPr preferRelativeResize="0"/>
          <p:nvPr/>
        </p:nvPicPr>
        <p:blipFill rotWithShape="1">
          <a:blip r:embed="rId4">
            <a:alphaModFix/>
          </a:blip>
          <a:srcRect b="26836" l="50446" r="15975" t="41219"/>
          <a:stretch/>
        </p:blipFill>
        <p:spPr>
          <a:xfrm>
            <a:off x="4067944" y="2864560"/>
            <a:ext cx="4080767" cy="1637052"/>
          </a:xfrm>
          <a:prstGeom prst="rect">
            <a:avLst/>
          </a:prstGeom>
          <a:noFill/>
          <a:ln>
            <a:noFill/>
          </a:ln>
        </p:spPr>
      </p:pic>
      <p:sp>
        <p:nvSpPr>
          <p:cNvPr id="115" name="Shape 115"/>
          <p:cNvSpPr/>
          <p:nvPr/>
        </p:nvSpPr>
        <p:spPr>
          <a:xfrm rot="5400000">
            <a:off x="4803210" y="1134405"/>
            <a:ext cx="1080120" cy="2118605"/>
          </a:xfrm>
          <a:prstGeom prst="bentArrow">
            <a:avLst>
              <a:gd fmla="val 25000" name="adj1"/>
              <a:gd fmla="val 24453" name="adj2"/>
              <a:gd fmla="val 25000" name="adj3"/>
              <a:gd fmla="val 43750" name="adj4"/>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5400" u="none" cap="none" strike="noStrike">
                <a:solidFill>
                  <a:schemeClr val="dk2"/>
                </a:solidFill>
                <a:latin typeface="Times New Roman"/>
                <a:ea typeface="Times New Roman"/>
                <a:cs typeface="Times New Roman"/>
                <a:sym typeface="Times New Roman"/>
              </a:rPr>
              <a:t>4. E–BISNIS MARKET</a:t>
            </a:r>
            <a:br>
              <a:rPr b="1" baseline="0" i="0" lang="en-GB" sz="5400" u="none" cap="none" strike="noStrike">
                <a:solidFill>
                  <a:schemeClr val="dk2"/>
                </a:solidFill>
                <a:latin typeface="Times New Roman"/>
                <a:ea typeface="Times New Roman"/>
                <a:cs typeface="Times New Roman"/>
                <a:sym typeface="Times New Roman"/>
              </a:rPr>
            </a:br>
            <a:r>
              <a:rPr b="1" baseline="0" i="0" lang="en-GB" sz="2000" u="none" cap="none" strike="noStrike">
                <a:solidFill>
                  <a:schemeClr val="dk2"/>
                </a:solidFill>
                <a:latin typeface="Times New Roman"/>
                <a:ea typeface="Times New Roman"/>
                <a:cs typeface="Times New Roman"/>
                <a:sym typeface="Times New Roman"/>
              </a:rPr>
              <a:t>Buy-side and sell-side dynamic of e-marketplace exchanges</a:t>
            </a:r>
          </a:p>
        </p:txBody>
      </p:sp>
      <p:pic>
        <p:nvPicPr>
          <p:cNvPr id="121" name="Shape 121"/>
          <p:cNvPicPr preferRelativeResize="0"/>
          <p:nvPr/>
        </p:nvPicPr>
        <p:blipFill rotWithShape="1">
          <a:blip r:embed="rId3">
            <a:alphaModFix/>
          </a:blip>
          <a:srcRect b="26230" l="50001" r="5642" t="37705"/>
          <a:stretch/>
        </p:blipFill>
        <p:spPr>
          <a:xfrm>
            <a:off x="899591" y="1545636"/>
            <a:ext cx="7403321" cy="2538282"/>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