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36955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85360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DDF3-A0B5-42ED-9D9A-E79F1207BED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06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711586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DDF3-A0B5-42ED-9D9A-E79F1207BED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3302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23601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288389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77005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325857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67078-7A14-4402-BB0D-37EF50C56780}"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360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34577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A67078-7A14-4402-BB0D-37EF50C56780}"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218525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67078-7A14-4402-BB0D-37EF50C56780}"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95842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67078-7A14-4402-BB0D-37EF50C56780}"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316729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100397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67078-7A14-4402-BB0D-37EF50C56780}"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CDDF3-A0B5-42ED-9D9A-E79F1207BED2}" type="slidenum">
              <a:rPr lang="en-US" smtClean="0"/>
              <a:t>‹#›</a:t>
            </a:fld>
            <a:endParaRPr lang="en-US"/>
          </a:p>
        </p:txBody>
      </p:sp>
    </p:spTree>
    <p:extLst>
      <p:ext uri="{BB962C8B-B14F-4D97-AF65-F5344CB8AC3E}">
        <p14:creationId xmlns:p14="http://schemas.microsoft.com/office/powerpoint/2010/main" val="49550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A67078-7A14-4402-BB0D-37EF50C56780}" type="datetimeFigureOut">
              <a:rPr lang="en-US" smtClean="0"/>
              <a:t>12/10/2018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CDDF3-A0B5-42ED-9D9A-E79F1207BED2}" type="slidenum">
              <a:rPr lang="en-US" smtClean="0"/>
              <a:t>‹#›</a:t>
            </a:fld>
            <a:endParaRPr lang="en-US"/>
          </a:p>
        </p:txBody>
      </p:sp>
    </p:spTree>
    <p:extLst>
      <p:ext uri="{BB962C8B-B14F-4D97-AF65-F5344CB8AC3E}">
        <p14:creationId xmlns:p14="http://schemas.microsoft.com/office/powerpoint/2010/main" val="378285133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id.wikipedia.org/wiki/Bibliografi"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senbahasa.com/jenis-jenis-karangan-semi-ilmiah" TargetMode="External"/><Relationship Id="rId2" Type="http://schemas.openxmlformats.org/officeDocument/2006/relationships/hyperlink" Target="https://dosenbahasa.com/jenis-jenis-karangan-ilmiah"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senbahasa.com/jenis-jenis-novel" TargetMode="External"/><Relationship Id="rId2" Type="http://schemas.openxmlformats.org/officeDocument/2006/relationships/hyperlink" Target="https://dosenbahasa.com/jenis-jenis-karangan-non-ilmiah" TargetMode="External"/><Relationship Id="rId1" Type="http://schemas.openxmlformats.org/officeDocument/2006/relationships/slideLayout" Target="../slideLayouts/slideLayout7.xml"/><Relationship Id="rId5" Type="http://schemas.openxmlformats.org/officeDocument/2006/relationships/hyperlink" Target="https://dosenbahasa.com/jenis-jenis-esai" TargetMode="External"/><Relationship Id="rId4" Type="http://schemas.openxmlformats.org/officeDocument/2006/relationships/hyperlink" Target="https://dosenbahasa.com/macam-macam-cerp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86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8947052" y="1575584"/>
            <a:ext cx="3244948" cy="576775"/>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445391" y="1645924"/>
            <a:ext cx="7746609" cy="450166"/>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LATIHAN LATIHAN DG\logo umk-universitas muria kudus.png"/>
          <p:cNvPicPr/>
          <p:nvPr/>
        </p:nvPicPr>
        <p:blipFill>
          <a:blip r:embed="rId2"/>
          <a:srcRect/>
          <a:stretch>
            <a:fillRect/>
          </a:stretch>
        </p:blipFill>
        <p:spPr bwMode="auto">
          <a:xfrm>
            <a:off x="9286191" y="388624"/>
            <a:ext cx="2566670" cy="2514600"/>
          </a:xfrm>
          <a:prstGeom prst="rect">
            <a:avLst/>
          </a:prstGeom>
          <a:noFill/>
          <a:ln w="9525">
            <a:noFill/>
            <a:miter lim="800000"/>
            <a:headEnd/>
            <a:tailEnd/>
          </a:ln>
        </p:spPr>
      </p:pic>
      <p:sp>
        <p:nvSpPr>
          <p:cNvPr id="12" name="TextBox 11"/>
          <p:cNvSpPr txBox="1"/>
          <p:nvPr/>
        </p:nvSpPr>
        <p:spPr>
          <a:xfrm>
            <a:off x="5767754" y="1645924"/>
            <a:ext cx="2729132" cy="830997"/>
          </a:xfrm>
          <a:prstGeom prst="rect">
            <a:avLst/>
          </a:prstGeom>
          <a:noFill/>
        </p:spPr>
        <p:txBody>
          <a:bodyPr wrap="square" rtlCol="0">
            <a:spAutoFit/>
          </a:bodyPr>
          <a:lstStyle/>
          <a:p>
            <a:r>
              <a:rPr lang="id-ID" sz="2400" dirty="0" smtClean="0"/>
              <a:t>CATATAN KAKI</a:t>
            </a:r>
          </a:p>
          <a:p>
            <a:endParaRPr lang="en-US" sz="2400" dirty="0"/>
          </a:p>
        </p:txBody>
      </p:sp>
      <p:sp>
        <p:nvSpPr>
          <p:cNvPr id="13" name="Rectangle 12"/>
          <p:cNvSpPr/>
          <p:nvPr/>
        </p:nvSpPr>
        <p:spPr>
          <a:xfrm>
            <a:off x="8947052" y="3206947"/>
            <a:ext cx="3244948" cy="576775"/>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445391" y="3277287"/>
            <a:ext cx="7746609" cy="450166"/>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880296" y="3277287"/>
            <a:ext cx="2729132" cy="830997"/>
          </a:xfrm>
          <a:prstGeom prst="rect">
            <a:avLst/>
          </a:prstGeom>
          <a:noFill/>
        </p:spPr>
        <p:txBody>
          <a:bodyPr wrap="square" rtlCol="0">
            <a:spAutoFit/>
          </a:bodyPr>
          <a:lstStyle/>
          <a:p>
            <a:r>
              <a:rPr lang="id-ID" sz="2400" dirty="0" smtClean="0"/>
              <a:t>Di susun oleh :</a:t>
            </a:r>
          </a:p>
          <a:p>
            <a:endParaRPr lang="en-US" sz="2400" dirty="0"/>
          </a:p>
        </p:txBody>
      </p:sp>
      <p:sp>
        <p:nvSpPr>
          <p:cNvPr id="16" name="TextBox 15"/>
          <p:cNvSpPr txBox="1"/>
          <p:nvPr/>
        </p:nvSpPr>
        <p:spPr>
          <a:xfrm>
            <a:off x="4445391" y="4122722"/>
            <a:ext cx="6330579" cy="2585323"/>
          </a:xfrm>
          <a:prstGeom prst="rect">
            <a:avLst/>
          </a:prstGeom>
          <a:noFill/>
        </p:spPr>
        <p:txBody>
          <a:bodyPr wrap="none" rtlCol="0">
            <a:spAutoFit/>
          </a:bodyPr>
          <a:lstStyle/>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Fahim Afifudin			(201851007)</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Muhammad Sirojuddin </a:t>
            </a:r>
            <a:r>
              <a:rPr lang="id-ID" dirty="0" smtClean="0">
                <a:latin typeface="Adobe Myungjo Std M" panose="02020600000000000000" pitchFamily="18" charset="-128"/>
                <a:ea typeface="Adobe Myungjo Std M" panose="02020600000000000000" pitchFamily="18" charset="-128"/>
              </a:rPr>
              <a:t>Munir	</a:t>
            </a:r>
            <a:r>
              <a:rPr lang="id-ID" dirty="0">
                <a:latin typeface="Adobe Myungjo Std M" panose="02020600000000000000" pitchFamily="18" charset="-128"/>
                <a:ea typeface="Adobe Myungjo Std M" panose="02020600000000000000" pitchFamily="18" charset="-128"/>
              </a:rPr>
              <a:t>	(201851014)</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Nanda Bagoes			</a:t>
            </a:r>
            <a:r>
              <a:rPr lang="id-ID" dirty="0" smtClean="0">
                <a:latin typeface="Adobe Myungjo Std M" panose="02020600000000000000" pitchFamily="18" charset="-128"/>
                <a:ea typeface="Adobe Myungjo Std M" panose="02020600000000000000" pitchFamily="18" charset="-128"/>
              </a:rPr>
              <a:t>(</a:t>
            </a:r>
            <a:r>
              <a:rPr lang="id-ID" dirty="0">
                <a:latin typeface="Adobe Myungjo Std M" panose="02020600000000000000" pitchFamily="18" charset="-128"/>
                <a:ea typeface="Adobe Myungjo Std M" panose="02020600000000000000" pitchFamily="18" charset="-128"/>
              </a:rPr>
              <a:t>201851021)</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Jenny Siti Rahmawati		</a:t>
            </a:r>
            <a:r>
              <a:rPr lang="id-ID" dirty="0" smtClean="0">
                <a:latin typeface="Adobe Myungjo Std M" panose="02020600000000000000" pitchFamily="18" charset="-128"/>
                <a:ea typeface="Adobe Myungjo Std M" panose="02020600000000000000" pitchFamily="18" charset="-128"/>
              </a:rPr>
              <a:t>	(</a:t>
            </a:r>
            <a:r>
              <a:rPr lang="id-ID" dirty="0">
                <a:latin typeface="Adobe Myungjo Std M" panose="02020600000000000000" pitchFamily="18" charset="-128"/>
                <a:ea typeface="Adobe Myungjo Std M" panose="02020600000000000000" pitchFamily="18" charset="-128"/>
              </a:rPr>
              <a:t>201851028)</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smtClean="0">
                <a:latin typeface="Adobe Myungjo Std M" panose="02020600000000000000" pitchFamily="18" charset="-128"/>
                <a:ea typeface="Adobe Myungjo Std M" panose="02020600000000000000" pitchFamily="18" charset="-128"/>
              </a:rPr>
              <a:t>Sulistyan </a:t>
            </a:r>
            <a:r>
              <a:rPr lang="id-ID" dirty="0">
                <a:latin typeface="Adobe Myungjo Std M" panose="02020600000000000000" pitchFamily="18" charset="-128"/>
                <a:ea typeface="Adobe Myungjo Std M" panose="02020600000000000000" pitchFamily="18" charset="-128"/>
              </a:rPr>
              <a:t>Catur Nugroho		(201851035)</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Azka Amal			</a:t>
            </a:r>
            <a:r>
              <a:rPr lang="id-ID" dirty="0" smtClean="0">
                <a:latin typeface="Adobe Myungjo Std M" panose="02020600000000000000" pitchFamily="18" charset="-128"/>
                <a:ea typeface="Adobe Myungjo Std M" panose="02020600000000000000" pitchFamily="18" charset="-128"/>
              </a:rPr>
              <a:t>	(</a:t>
            </a:r>
            <a:r>
              <a:rPr lang="id-ID" dirty="0">
                <a:latin typeface="Adobe Myungjo Std M" panose="02020600000000000000" pitchFamily="18" charset="-128"/>
                <a:ea typeface="Adobe Myungjo Std M" panose="02020600000000000000" pitchFamily="18" charset="-128"/>
              </a:rPr>
              <a:t>201851042)</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a:latin typeface="Adobe Myungjo Std M" panose="02020600000000000000" pitchFamily="18" charset="-128"/>
                <a:ea typeface="Adobe Myungjo Std M" panose="02020600000000000000" pitchFamily="18" charset="-128"/>
              </a:rPr>
              <a:t>Muhammad </a:t>
            </a:r>
            <a:r>
              <a:rPr lang="id-ID" dirty="0" smtClean="0">
                <a:latin typeface="Adobe Myungjo Std M" panose="02020600000000000000" pitchFamily="18" charset="-128"/>
                <a:ea typeface="Adobe Myungjo Std M" panose="02020600000000000000" pitchFamily="18" charset="-128"/>
              </a:rPr>
              <a:t>Minwaldani</a:t>
            </a:r>
            <a:r>
              <a:rPr lang="id-ID" dirty="0">
                <a:latin typeface="Adobe Myungjo Std M" panose="02020600000000000000" pitchFamily="18" charset="-128"/>
                <a:ea typeface="Adobe Myungjo Std M" panose="02020600000000000000" pitchFamily="18" charset="-128"/>
              </a:rPr>
              <a:t>		(201851049)</a:t>
            </a:r>
            <a:endParaRPr lang="en-US" dirty="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dirty="0" smtClean="0">
                <a:latin typeface="Adobe Myungjo Std M" panose="02020600000000000000" pitchFamily="18" charset="-128"/>
                <a:ea typeface="Adobe Myungjo Std M" panose="02020600000000000000" pitchFamily="18" charset="-128"/>
              </a:rPr>
              <a:t>Moh Lukman </a:t>
            </a:r>
            <a:r>
              <a:rPr lang="id-ID" dirty="0">
                <a:latin typeface="Adobe Myungjo Std M" panose="02020600000000000000" pitchFamily="18" charset="-128"/>
                <a:ea typeface="Adobe Myungjo Std M" panose="02020600000000000000" pitchFamily="18" charset="-128"/>
              </a:rPr>
              <a:t>Hakim			(201851050)</a:t>
            </a:r>
            <a:endParaRPr lang="en-US" dirty="0">
              <a:latin typeface="Adobe Myungjo Std M" panose="02020600000000000000" pitchFamily="18" charset="-128"/>
              <a:ea typeface="Adobe Myungjo Std M" panose="02020600000000000000" pitchFamily="18" charset="-128"/>
            </a:endParaRPr>
          </a:p>
          <a:p>
            <a:pPr marL="342900" indent="-342900">
              <a:buFont typeface="+mj-lt"/>
              <a:buAutoNum type="arabicPeriod"/>
            </a:pPr>
            <a:endParaRPr lang="en-US"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45106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style.rotation</p:attrName>
                                        </p:attrNameLst>
                                      </p:cBhvr>
                                      <p:tavLst>
                                        <p:tav tm="0">
                                          <p:val>
                                            <p:fltVal val="90"/>
                                          </p:val>
                                        </p:tav>
                                        <p:tav tm="100000">
                                          <p:val>
                                            <p:fltVal val="0"/>
                                          </p:val>
                                        </p:tav>
                                      </p:tavLst>
                                    </p:anim>
                                    <p:animEffect transition="in" filter="fade">
                                      <p:cBhvr>
                                        <p:cTn id="29" dur="1000"/>
                                        <p:tgtEl>
                                          <p:spTgt spid="13"/>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P spid="13" grpId="0" animBg="1"/>
      <p:bldP spid="14"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89" y="734735"/>
            <a:ext cx="9377459" cy="461665"/>
          </a:xfrm>
          <a:prstGeom prst="rect">
            <a:avLst/>
          </a:prstGeom>
          <a:noFill/>
        </p:spPr>
        <p:txBody>
          <a:bodyPr wrap="square" rtlCol="0">
            <a:spAutoFit/>
          </a:bodyPr>
          <a:lstStyle/>
          <a:p>
            <a:pPr lvl="0"/>
            <a:r>
              <a:rPr lang="id-ID" sz="2400" dirty="0" smtClean="0">
                <a:latin typeface="Times New Roman" panose="02020603050405020304" pitchFamily="18" charset="0"/>
                <a:cs typeface="Times New Roman" panose="02020603050405020304" pitchFamily="18" charset="0"/>
              </a:rPr>
              <a:t>6. kesimpulan</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289" y="1828800"/>
            <a:ext cx="10165249" cy="4678204"/>
          </a:xfrm>
          <a:prstGeom prst="rect">
            <a:avLst/>
          </a:prstGeom>
          <a:noFill/>
        </p:spPr>
        <p:txBody>
          <a:bodyPr wrap="square" rtlCol="0">
            <a:spAutoFit/>
          </a:bodyPr>
          <a:lstStyle/>
          <a:p>
            <a:r>
              <a:rPr lang="id-ID" sz="2000" dirty="0">
                <a:latin typeface="Adobe Myungjo Std M" panose="02020600000000000000" pitchFamily="18" charset="-128"/>
                <a:ea typeface="Adobe Myungjo Std M" panose="02020600000000000000" pitchFamily="18" charset="-128"/>
              </a:rPr>
              <a:t>Dari pembahasan di atas, kita telah menemukan letak perbedaan daftar pustaka dan catatan kaki, di mana letak perbedaan tersebut antara lain</a:t>
            </a:r>
            <a:r>
              <a:rPr lang="id-ID" sz="2000" dirty="0" smtClean="0">
                <a:latin typeface="Adobe Myungjo Std M" panose="02020600000000000000" pitchFamily="18" charset="-128"/>
                <a:ea typeface="Adobe Myungjo Std M" panose="02020600000000000000" pitchFamily="18" charset="-128"/>
              </a:rPr>
              <a:t>:</a:t>
            </a:r>
          </a:p>
          <a:p>
            <a:endParaRPr lang="en-US" sz="2000" dirty="0">
              <a:latin typeface="Adobe Myungjo Std M" panose="02020600000000000000" pitchFamily="18" charset="-128"/>
              <a:ea typeface="Adobe Myungjo Std M" panose="02020600000000000000" pitchFamily="18" charset="-128"/>
            </a:endParaRPr>
          </a:p>
          <a:p>
            <a:r>
              <a:rPr lang="id-ID" sz="2000" b="1" dirty="0">
                <a:latin typeface="Adobe Myungjo Std M" panose="02020600000000000000" pitchFamily="18" charset="-128"/>
                <a:ea typeface="Adobe Myungjo Std M" panose="02020600000000000000" pitchFamily="18" charset="-128"/>
              </a:rPr>
              <a:t>1. Letak Penulisannya</a:t>
            </a:r>
            <a:endParaRPr lang="en-US" sz="2000" dirty="0">
              <a:latin typeface="Adobe Myungjo Std M" panose="02020600000000000000" pitchFamily="18" charset="-128"/>
              <a:ea typeface="Adobe Myungjo Std M" panose="02020600000000000000" pitchFamily="18" charset="-128"/>
            </a:endParaRPr>
          </a:p>
          <a:p>
            <a:r>
              <a:rPr lang="id-ID" sz="2000" dirty="0">
                <a:latin typeface="Adobe Myungjo Std M" panose="02020600000000000000" pitchFamily="18" charset="-128"/>
                <a:ea typeface="Adobe Myungjo Std M" panose="02020600000000000000" pitchFamily="18" charset="-128"/>
              </a:rPr>
              <a:t>Dalam penulisannya, daftar pustaka diletakkan di akhir karangan atau di halaman paling belakang halaman. Semetara itu, catatan kaki diletakkan di bagian paling bawah suatu karangan</a:t>
            </a:r>
            <a:r>
              <a:rPr lang="id-ID" sz="2000" dirty="0" smtClean="0">
                <a:latin typeface="Adobe Myungjo Std M" panose="02020600000000000000" pitchFamily="18" charset="-128"/>
                <a:ea typeface="Adobe Myungjo Std M" panose="02020600000000000000" pitchFamily="18" charset="-128"/>
              </a:rPr>
              <a:t>.</a:t>
            </a:r>
          </a:p>
          <a:p>
            <a:endParaRPr lang="en-US" sz="2000" dirty="0">
              <a:latin typeface="Adobe Myungjo Std M" panose="02020600000000000000" pitchFamily="18" charset="-128"/>
              <a:ea typeface="Adobe Myungjo Std M" panose="02020600000000000000" pitchFamily="18" charset="-128"/>
            </a:endParaRPr>
          </a:p>
          <a:p>
            <a:r>
              <a:rPr lang="id-ID" sz="2000" b="1" dirty="0">
                <a:latin typeface="Adobe Myungjo Std M" panose="02020600000000000000" pitchFamily="18" charset="-128"/>
                <a:ea typeface="Adobe Myungjo Std M" panose="02020600000000000000" pitchFamily="18" charset="-128"/>
              </a:rPr>
              <a:t>2. Nama Pengarangnya</a:t>
            </a:r>
            <a:endParaRPr lang="en-US" sz="2000" dirty="0">
              <a:latin typeface="Adobe Myungjo Std M" panose="02020600000000000000" pitchFamily="18" charset="-128"/>
              <a:ea typeface="Adobe Myungjo Std M" panose="02020600000000000000" pitchFamily="18" charset="-128"/>
            </a:endParaRPr>
          </a:p>
          <a:p>
            <a:r>
              <a:rPr lang="id-ID" sz="2000" dirty="0">
                <a:latin typeface="Adobe Myungjo Std M" panose="02020600000000000000" pitchFamily="18" charset="-128"/>
                <a:ea typeface="Adobe Myungjo Std M" panose="02020600000000000000" pitchFamily="18" charset="-128"/>
              </a:rPr>
              <a:t>Pada daftar pustaka, nama pengangar mesti ditulis dengan mendahulukan nama belakang si pengarang, barulah setelah itu nama depannya dituliskan. Hal ini berbeda dengan catatan kaki yang di mana nama pengarang ditulis seperti biasa, dengan nama depan pengarang di awal dan nama belakangnya diletakkan di akhir.</a:t>
            </a:r>
            <a:endParaRPr lang="en-US" sz="2000" dirty="0">
              <a:latin typeface="Adobe Myungjo Std M" panose="02020600000000000000" pitchFamily="18" charset="-128"/>
              <a:ea typeface="Adobe Myungjo Std M" panose="02020600000000000000" pitchFamily="18" charset="-128"/>
            </a:endParaRPr>
          </a:p>
          <a:p>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333369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7433" y="2743201"/>
            <a:ext cx="6443003" cy="1446550"/>
          </a:xfrm>
          <a:prstGeom prst="rect">
            <a:avLst/>
          </a:prstGeom>
          <a:noFill/>
        </p:spPr>
        <p:txBody>
          <a:bodyPr wrap="square" rtlCol="0">
            <a:spAutoFit/>
          </a:bodyPr>
          <a:lstStyle/>
          <a:p>
            <a:pPr algn="ctr"/>
            <a:r>
              <a:rPr lang="id-ID" sz="8800" dirty="0" smtClean="0">
                <a:latin typeface="Brush Script MT" panose="03060802040406070304" pitchFamily="66" charset="0"/>
              </a:rPr>
              <a:t>Terima kasih</a:t>
            </a:r>
            <a:endParaRPr lang="en-US" sz="8800" dirty="0">
              <a:latin typeface="Brush Script MT" panose="03060802040406070304" pitchFamily="66" charset="0"/>
            </a:endParaRPr>
          </a:p>
        </p:txBody>
      </p:sp>
    </p:spTree>
    <p:extLst>
      <p:ext uri="{BB962C8B-B14F-4D97-AF65-F5344CB8AC3E}">
        <p14:creationId xmlns:p14="http://schemas.microsoft.com/office/powerpoint/2010/main" val="587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316" y="624109"/>
            <a:ext cx="9624296" cy="2338031"/>
          </a:xfrm>
        </p:spPr>
        <p:txBody>
          <a:bodyPr>
            <a:normAutofit fontScale="90000"/>
          </a:bodyPr>
          <a:lstStyle/>
          <a:p>
            <a:r>
              <a:rPr lang="id-ID" sz="2000" dirty="0" smtClean="0"/>
              <a:t>Miftah dari kelompok  2</a:t>
            </a:r>
            <a:br>
              <a:rPr lang="id-ID" sz="2000" dirty="0" smtClean="0"/>
            </a:br>
            <a:r>
              <a:rPr lang="id-ID" sz="2000" dirty="0" smtClean="0"/>
              <a:t>perbedaan spesifik catatan kaki dan daftar pustaka  selain nama pengarang.</a:t>
            </a:r>
            <a:br>
              <a:rPr lang="id-ID" sz="2000" dirty="0" smtClean="0"/>
            </a:br>
            <a:r>
              <a:rPr lang="id-ID" sz="2000" dirty="0" smtClean="0"/>
              <a:t/>
            </a:r>
            <a:br>
              <a:rPr lang="id-ID" sz="2000" dirty="0" smtClean="0"/>
            </a:br>
            <a:r>
              <a:rPr lang="id-ID" sz="2000" dirty="0" smtClean="0"/>
              <a:t>Khalimatus sa’diyah</a:t>
            </a:r>
            <a:br>
              <a:rPr lang="id-ID" sz="2000" dirty="0" smtClean="0"/>
            </a:br>
            <a:r>
              <a:rPr lang="id-ID" sz="2000" dirty="0" smtClean="0"/>
              <a:t>hukumnya kalau tidak lengkap dalam penulisan catatan kaki </a:t>
            </a:r>
            <a:br>
              <a:rPr lang="id-ID" sz="2000" dirty="0" smtClean="0"/>
            </a:br>
            <a:r>
              <a:rPr lang="id-ID" sz="2000" dirty="0" smtClean="0"/>
              <a:t/>
            </a:r>
            <a:br>
              <a:rPr lang="id-ID" sz="2000" dirty="0" smtClean="0"/>
            </a:br>
            <a:r>
              <a:rPr lang="id-ID" sz="2000" dirty="0" smtClean="0"/>
              <a:t>rifal budi yuliano</a:t>
            </a:r>
            <a:br>
              <a:rPr lang="id-ID" sz="2000" dirty="0" smtClean="0"/>
            </a:br>
            <a:r>
              <a:rPr lang="id-ID" sz="2000" dirty="0" smtClean="0"/>
              <a:t>dijelaskan dan dicontohkan penulisan sistematis penulisan nomor 8</a:t>
            </a:r>
            <a:br>
              <a:rPr lang="id-ID" sz="2000" dirty="0" smtClean="0"/>
            </a:br>
            <a:r>
              <a:rPr lang="id-ID" sz="2000" dirty="0" smtClean="0"/>
              <a:t>penulisannya : op.cit </a:t>
            </a:r>
            <a:br>
              <a:rPr lang="id-ID" sz="2000" dirty="0" smtClean="0"/>
            </a:br>
            <a:r>
              <a:rPr lang="id-ID" sz="2000" dirty="0" smtClean="0"/>
              <a:t>1. pa musuf eneste, terbit 2002,</a:t>
            </a:r>
            <a:r>
              <a:rPr lang="id-ID" sz="2000" i="1" u="sng" dirty="0" smtClean="0"/>
              <a:t>proses kreatif</a:t>
            </a:r>
            <a:r>
              <a:rPr lang="id-ID" sz="2000" dirty="0" smtClean="0"/>
              <a:t>, jakarta , gramedia, halaman 20</a:t>
            </a:r>
            <a:br>
              <a:rPr lang="id-ID" sz="2000" dirty="0" smtClean="0"/>
            </a:br>
            <a:r>
              <a:rPr lang="id-ID" sz="2000" dirty="0" smtClean="0"/>
              <a:t>2. heri tugiyono, 2004, </a:t>
            </a:r>
            <a:r>
              <a:rPr lang="id-ID" sz="2000" i="1" u="sng" dirty="0" smtClean="0"/>
              <a:t>pelestarian sumber daya alam, </a:t>
            </a:r>
            <a:r>
              <a:rPr lang="id-ID" sz="2000" dirty="0" smtClean="0"/>
              <a:t>malang, UMPRESS, halaman 28</a:t>
            </a:r>
            <a:br>
              <a:rPr lang="id-ID" sz="2000" dirty="0" smtClean="0"/>
            </a:br>
            <a:r>
              <a:rPr lang="id-ID" sz="2000" dirty="0" smtClean="0"/>
              <a:t>3. pa yusuf eneste, op.cit ,halaman 23 .</a:t>
            </a:r>
            <a:endParaRPr lang="en-US" sz="2000" dirty="0"/>
          </a:p>
        </p:txBody>
      </p:sp>
    </p:spTree>
    <p:extLst>
      <p:ext uri="{BB962C8B-B14F-4D97-AF65-F5344CB8AC3E}">
        <p14:creationId xmlns:p14="http://schemas.microsoft.com/office/powerpoint/2010/main" val="3669033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2874464"/>
          </a:xfrm>
        </p:spPr>
        <p:txBody>
          <a:bodyPr>
            <a:normAutofit/>
          </a:bodyPr>
          <a:lstStyle/>
          <a:p>
            <a:pPr lvl="1" algn="l" defTabSz="457200" rtl="0">
              <a:spcBef>
                <a:spcPct val="0"/>
              </a:spcBef>
            </a:pPr>
            <a:r>
              <a:rPr lang="id-ID" sz="2000" dirty="0" smtClean="0">
                <a:solidFill>
                  <a:schemeClr val="tx1"/>
                </a:solidFill>
              </a:rPr>
              <a:t>Sri puji astuti</a:t>
            </a:r>
            <a:br>
              <a:rPr lang="id-ID" sz="2000" dirty="0" smtClean="0">
                <a:solidFill>
                  <a:schemeClr val="tx1"/>
                </a:solidFill>
              </a:rPr>
            </a:br>
            <a:r>
              <a:rPr lang="id-ID" sz="2000" dirty="0" smtClean="0">
                <a:solidFill>
                  <a:schemeClr val="tx1"/>
                </a:solidFill>
              </a:rPr>
              <a:t>Pengguanan penomoran </a:t>
            </a:r>
            <a:r>
              <a:rPr lang="id-ID" sz="2400" dirty="0">
                <a:solidFill>
                  <a:schemeClr val="tx1"/>
                </a:solidFill>
                <a:latin typeface="Adobe Myungjo Std M" panose="02020600000000000000" pitchFamily="18" charset="-128"/>
                <a:ea typeface="Adobe Myungjo Std M" panose="02020600000000000000" pitchFamily="18" charset="-128"/>
              </a:rPr>
              <a:t>(¹), (²), dan (³</a:t>
            </a:r>
            <a:r>
              <a:rPr lang="id-ID" sz="2400" dirty="0" smtClean="0">
                <a:solidFill>
                  <a:schemeClr val="tx1"/>
                </a:solidFill>
                <a:latin typeface="Adobe Myungjo Std M" panose="02020600000000000000" pitchFamily="18" charset="-128"/>
                <a:ea typeface="Adobe Myungjo Std M" panose="02020600000000000000" pitchFamily="18" charset="-128"/>
              </a:rPr>
              <a:t>).</a:t>
            </a:r>
            <a:br>
              <a:rPr lang="id-ID" sz="2400" dirty="0" smtClean="0">
                <a:solidFill>
                  <a:schemeClr val="tx1"/>
                </a:solidFill>
                <a:latin typeface="Adobe Myungjo Std M" panose="02020600000000000000" pitchFamily="18" charset="-128"/>
                <a:ea typeface="Adobe Myungjo Std M" panose="02020600000000000000" pitchFamily="18" charset="-128"/>
              </a:rPr>
            </a:br>
            <a:r>
              <a:rPr lang="id-ID" sz="2400" dirty="0" smtClean="0">
                <a:solidFill>
                  <a:schemeClr val="tx1"/>
                </a:solidFill>
                <a:latin typeface="Adobe Myungjo Std M" panose="02020600000000000000" pitchFamily="18" charset="-128"/>
                <a:ea typeface="Adobe Myungjo Std M" panose="02020600000000000000" pitchFamily="18" charset="-128"/>
              </a:rPr>
              <a:t/>
            </a:r>
            <a:br>
              <a:rPr lang="id-ID" sz="2400" dirty="0" smtClean="0">
                <a:solidFill>
                  <a:schemeClr val="tx1"/>
                </a:solidFill>
                <a:latin typeface="Adobe Myungjo Std M" panose="02020600000000000000" pitchFamily="18" charset="-128"/>
                <a:ea typeface="Adobe Myungjo Std M" panose="02020600000000000000" pitchFamily="18" charset="-128"/>
              </a:rPr>
            </a:br>
            <a:r>
              <a:rPr lang="id-ID" sz="2400" dirty="0" smtClean="0">
                <a:solidFill>
                  <a:schemeClr val="tx1"/>
                </a:solidFill>
                <a:latin typeface="Adobe Myungjo Std M" panose="02020600000000000000" pitchFamily="18" charset="-128"/>
                <a:ea typeface="Adobe Myungjo Std M" panose="02020600000000000000" pitchFamily="18" charset="-128"/>
              </a:rPr>
              <a:t>Mohammad arifin</a:t>
            </a:r>
            <a:r>
              <a:rPr lang="en-US" sz="2400" dirty="0">
                <a:solidFill>
                  <a:schemeClr val="tx1"/>
                </a:solidFill>
                <a:latin typeface="Adobe Myungjo Std M" panose="02020600000000000000" pitchFamily="18" charset="-128"/>
                <a:ea typeface="Adobe Myungjo Std M" panose="02020600000000000000" pitchFamily="18" charset="-128"/>
              </a:rPr>
              <a:t/>
            </a:r>
            <a:br>
              <a:rPr lang="en-US" sz="2400" dirty="0">
                <a:solidFill>
                  <a:schemeClr val="tx1"/>
                </a:solidFill>
                <a:latin typeface="Adobe Myungjo Std M" panose="02020600000000000000" pitchFamily="18" charset="-128"/>
                <a:ea typeface="Adobe Myungjo Std M" panose="02020600000000000000" pitchFamily="18" charset="-128"/>
              </a:rPr>
            </a:br>
            <a:r>
              <a:rPr lang="id-ID" sz="2400" dirty="0" smtClean="0">
                <a:solidFill>
                  <a:schemeClr val="tx1"/>
                </a:solidFill>
                <a:latin typeface="Adobe Myungjo Std M" panose="02020600000000000000" pitchFamily="18" charset="-128"/>
                <a:ea typeface="Adobe Myungjo Std M" panose="02020600000000000000" pitchFamily="18" charset="-128"/>
              </a:rPr>
              <a:t>Kenapa dalam karya ilmiah ada catatan kaki</a:t>
            </a:r>
            <a:r>
              <a:rPr lang="id-ID" sz="2400" smtClean="0">
                <a:solidFill>
                  <a:schemeClr val="tx1"/>
                </a:solidFill>
                <a:latin typeface="Adobe Myungjo Std M" panose="02020600000000000000" pitchFamily="18" charset="-128"/>
                <a:ea typeface="Adobe Myungjo Std M" panose="02020600000000000000" pitchFamily="18" charset="-128"/>
              </a:rPr>
              <a:t/>
            </a:r>
            <a:br>
              <a:rPr lang="id-ID" sz="2400" smtClean="0">
                <a:solidFill>
                  <a:schemeClr val="tx1"/>
                </a:solidFill>
                <a:latin typeface="Adobe Myungjo Std M" panose="02020600000000000000" pitchFamily="18" charset="-128"/>
                <a:ea typeface="Adobe Myungjo Std M" panose="02020600000000000000" pitchFamily="18" charset="-128"/>
              </a:rPr>
            </a:br>
            <a:r>
              <a:rPr lang="id-ID" sz="2400" smtClean="0">
                <a:solidFill>
                  <a:schemeClr val="tx1"/>
                </a:solidFill>
                <a:latin typeface="Adobe Myungjo Std M" panose="02020600000000000000" pitchFamily="18" charset="-128"/>
                <a:ea typeface="Adobe Myungjo Std M" panose="02020600000000000000" pitchFamily="18" charset="-128"/>
              </a:rPr>
              <a:t/>
            </a:r>
            <a:br>
              <a:rPr lang="id-ID" sz="2400" smtClean="0">
                <a:solidFill>
                  <a:schemeClr val="tx1"/>
                </a:solidFill>
                <a:latin typeface="Adobe Myungjo Std M" panose="02020600000000000000" pitchFamily="18" charset="-128"/>
                <a:ea typeface="Adobe Myungjo Std M" panose="02020600000000000000" pitchFamily="18" charset="-128"/>
              </a:rPr>
            </a:br>
            <a:endParaRPr lang="en-US" sz="2000" dirty="0">
              <a:solidFill>
                <a:schemeClr val="tx1"/>
              </a:solidFill>
            </a:endParaRPr>
          </a:p>
        </p:txBody>
      </p:sp>
    </p:spTree>
    <p:extLst>
      <p:ext uri="{BB962C8B-B14F-4D97-AF65-F5344CB8AC3E}">
        <p14:creationId xmlns:p14="http://schemas.microsoft.com/office/powerpoint/2010/main" val="285440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90" y="734735"/>
            <a:ext cx="4495968" cy="830997"/>
          </a:xfrm>
          <a:prstGeom prst="rect">
            <a:avLst/>
          </a:prstGeom>
          <a:noFill/>
        </p:spPr>
        <p:txBody>
          <a:bodyPr wrap="square" rtlCol="0">
            <a:spAutoFit/>
          </a:bodyPr>
          <a:lstStyle/>
          <a:p>
            <a:pPr marL="457200" indent="-457200">
              <a:buAutoNum type="arabicPeriod"/>
            </a:pPr>
            <a:r>
              <a:rPr lang="id-ID" sz="2400" dirty="0" smtClean="0">
                <a:latin typeface="Times New Roman" panose="02020603050405020304" pitchFamily="18" charset="0"/>
                <a:cs typeface="Times New Roman" panose="02020603050405020304" pitchFamily="18" charset="0"/>
              </a:rPr>
              <a:t>Pengertian Catatan Kaki</a:t>
            </a:r>
          </a:p>
          <a:p>
            <a:endParaRPr lang="id-ID" sz="24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792290" y="1617785"/>
            <a:ext cx="10052707" cy="707886"/>
          </a:xfrm>
          <a:prstGeom prst="rect">
            <a:avLst/>
          </a:prstGeom>
          <a:noFill/>
        </p:spPr>
        <p:txBody>
          <a:bodyPr wrap="square" rtlCol="0">
            <a:spAutoFit/>
          </a:bodyPr>
          <a:lstStyle/>
          <a:p>
            <a:pPr algn="just"/>
            <a:r>
              <a:rPr lang="id-ID" sz="2000" dirty="0" smtClean="0">
                <a:latin typeface="Adobe Myungjo Std M" panose="02020600000000000000" pitchFamily="18" charset="-128"/>
                <a:ea typeface="Adobe Myungjo Std M" panose="02020600000000000000" pitchFamily="18" charset="-128"/>
              </a:rPr>
              <a:t>	Catatan </a:t>
            </a:r>
            <a:r>
              <a:rPr lang="id-ID" sz="2000" dirty="0">
                <a:latin typeface="Adobe Myungjo Std M" panose="02020600000000000000" pitchFamily="18" charset="-128"/>
                <a:ea typeface="Adobe Myungjo Std M" panose="02020600000000000000" pitchFamily="18" charset="-128"/>
              </a:rPr>
              <a:t>kaki adalah daftar keterangan khusus yang ditulis di bagian bawah setiap lembaran atau akhir bab </a:t>
            </a:r>
            <a:r>
              <a:rPr lang="id-ID" sz="2000" dirty="0" smtClean="0">
                <a:latin typeface="Adobe Myungjo Std M" panose="02020600000000000000" pitchFamily="18" charset="-128"/>
                <a:ea typeface="Adobe Myungjo Std M" panose="02020600000000000000" pitchFamily="18" charset="-128"/>
              </a:rPr>
              <a:t>karangan ilmiah.</a:t>
            </a:r>
          </a:p>
        </p:txBody>
      </p:sp>
      <p:sp>
        <p:nvSpPr>
          <p:cNvPr id="10" name="TextBox 9"/>
          <p:cNvSpPr txBox="1"/>
          <p:nvPr/>
        </p:nvSpPr>
        <p:spPr>
          <a:xfrm>
            <a:off x="1792290" y="2325671"/>
            <a:ext cx="9988061" cy="3785652"/>
          </a:xfrm>
          <a:prstGeom prst="rect">
            <a:avLst/>
          </a:prstGeom>
          <a:noFill/>
        </p:spPr>
        <p:txBody>
          <a:bodyPr wrap="square" rtlCol="0">
            <a:spAutoFit/>
          </a:bodyPr>
          <a:lstStyle/>
          <a:p>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Berikut ini beberapa fungsi dari catatan kaki yang diantaranya seperti</a:t>
            </a:r>
            <a:r>
              <a:rPr lang="id-ID" sz="2000" dirty="0" smtClean="0">
                <a:latin typeface="Adobe Myungjo Std M" panose="02020600000000000000" pitchFamily="18" charset="-128"/>
                <a:ea typeface="Adobe Myungjo Std M" panose="02020600000000000000" pitchFamily="18" charset="-128"/>
                <a:cs typeface="Times New Roman" panose="02020603050405020304" pitchFamily="18" charset="0"/>
              </a:rPr>
              <a:t>:</a:t>
            </a:r>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Catatan kaki berfungsi untuk memberikan keterangan dan penjelasan tentang sumber dari kutipan penyusunan daftar bacaan pada karya ilmiah supaya dapat dimengerti oleh pembaca</a:t>
            </a:r>
            <a:r>
              <a:rPr lang="id-ID" sz="2000" dirty="0" smtClean="0">
                <a:latin typeface="Adobe Myungjo Std M" panose="02020600000000000000" pitchFamily="18" charset="-128"/>
                <a:ea typeface="Adobe Myungjo Std M" panose="02020600000000000000" pitchFamily="18" charset="-128"/>
                <a:cs typeface="Times New Roman" panose="02020603050405020304" pitchFamily="18" charset="0"/>
              </a:rPr>
              <a:t>.</a:t>
            </a:r>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untuk menghargai sumber kutipan yang dikutip, supaya pembaca karya ilmiah mengetahui sumber kutipan yang digunakan</a:t>
            </a:r>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Dan untuk menunjukan refrensi lain supaya pembaca karya ilmiah dapat mengetahui ulasan yang lebih jelas mengenai istilah yang digunakan.</a:t>
            </a:r>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Catatan kaki biasa digunakan untuk memberikan keterangan dan komentar, menjelaskan sumber kutipan atau sebagai pedoman penyusunan daftar bacaan/</a:t>
            </a: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hlinkClick r:id="rId2" tooltip="Bibliografi"/>
              </a:rPr>
              <a:t>bibliografi</a:t>
            </a:r>
            <a:r>
              <a:rPr lang="id-ID" sz="2000" dirty="0">
                <a:latin typeface="Adobe Myungjo Std M" panose="02020600000000000000" pitchFamily="18" charset="-128"/>
                <a:ea typeface="Adobe Myungjo Std M" panose="02020600000000000000" pitchFamily="18" charset="-128"/>
                <a:cs typeface="Times New Roman" panose="02020603050405020304" pitchFamily="18" charset="0"/>
              </a:rPr>
              <a:t>.</a:t>
            </a:r>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a:p>
            <a:endParaRPr lang="en-US" sz="2000" dirty="0">
              <a:latin typeface="Adobe Myungjo Std M" panose="02020600000000000000" pitchFamily="18" charset="-128"/>
              <a:ea typeface="Adobe Myungjo Std M" panose="02020600000000000000" pitchFamily="18" charset="-128"/>
              <a:cs typeface="Times New Roman" panose="02020603050405020304" pitchFamily="18" charset="0"/>
            </a:endParaRPr>
          </a:p>
        </p:txBody>
      </p:sp>
    </p:spTree>
    <p:extLst>
      <p:ext uri="{BB962C8B-B14F-4D97-AF65-F5344CB8AC3E}">
        <p14:creationId xmlns:p14="http://schemas.microsoft.com/office/powerpoint/2010/main" val="418586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92290" y="734735"/>
            <a:ext cx="4495968" cy="830997"/>
          </a:xfrm>
          <a:prstGeom prst="rect">
            <a:avLst/>
          </a:prstGeom>
          <a:noFill/>
        </p:spPr>
        <p:txBody>
          <a:bodyPr wrap="square" rtlCol="0">
            <a:spAutoFit/>
          </a:bodyPr>
          <a:lstStyle/>
          <a:p>
            <a:pPr lvl="0"/>
            <a:r>
              <a:rPr lang="id-ID" sz="2400" dirty="0">
                <a:latin typeface="Times New Roman" panose="02020603050405020304" pitchFamily="18" charset="0"/>
                <a:cs typeface="Times New Roman" panose="02020603050405020304" pitchFamily="18" charset="0"/>
              </a:rPr>
              <a:t>2</a:t>
            </a:r>
            <a:r>
              <a:rPr lang="id-ID" sz="2400" dirty="0" smtClean="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Sistematis Penulisan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92290" y="1744394"/>
            <a:ext cx="10249655" cy="4093428"/>
          </a:xfrm>
          <a:prstGeom prst="rect">
            <a:avLst/>
          </a:prstGeom>
          <a:noFill/>
        </p:spPr>
        <p:txBody>
          <a:bodyPr wrap="square" rtlCol="0">
            <a:spAutoFit/>
          </a:bodyPr>
          <a:lstStyle/>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Empat belas karakter dari margin kiri dan berjarak empat spasi dari teks.</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Catatan kaki diketik berspasi satu.</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Diberi nomor.</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Jika catatan kakinya lebih dari satu baris maka baris kedua dan selanjutnya dimulai seperti margin teks biasa (tepat pada margin kiri).</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Jika catatan kakinya lebih dari satu maka jarak antara satu catatan dengan catatan yang lainnya adalah sama dengan jarak spasi teks.</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Jarak baris terakhir catatan kaki tetap 3 cm dari pinggir kertas bagian bawah.</a:t>
            </a:r>
            <a:endParaRPr lang="en-US" sz="2000" dirty="0">
              <a:latin typeface="Adobe Myungjo Std M" panose="02020600000000000000" pitchFamily="18" charset="-128"/>
              <a:ea typeface="Adobe Myungjo Std M" panose="02020600000000000000" pitchFamily="18" charset="-128"/>
            </a:endParaRPr>
          </a:p>
          <a:p>
            <a:pPr marL="342900" lvl="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Jika keterangan yang sama menjadi berurutan (misalnya keterangan nomor 2 sama dengan nomor 3, cukup tuliskan kata ibid daripada mengulang-ulang keterangan catatan kaki</a:t>
            </a:r>
            <a:r>
              <a:rPr lang="id-ID" sz="2000" dirty="0" smtClean="0">
                <a:latin typeface="Adobe Myungjo Std M" panose="02020600000000000000" pitchFamily="18" charset="-128"/>
                <a:ea typeface="Adobe Myungjo Std M" panose="02020600000000000000" pitchFamily="18" charset="-128"/>
              </a:rPr>
              <a:t>.</a:t>
            </a:r>
          </a:p>
          <a:p>
            <a:pPr marL="342900"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Jika ada keterangan yang sama tetapi tidak berurutan, berikan keterangan op.cit., lih [x] [x] merupakan nomor keterangan sebelumnya</a:t>
            </a:r>
            <a:r>
              <a:rPr lang="id-ID" sz="2000" dirty="0" smtClean="0">
                <a:latin typeface="Adobe Myungjo Std M" panose="02020600000000000000" pitchFamily="18" charset="-128"/>
                <a:ea typeface="Adobe Myungjo Std M" panose="02020600000000000000" pitchFamily="18" charset="-128"/>
              </a:rPr>
              <a:t>.</a:t>
            </a:r>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167074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90" y="734735"/>
            <a:ext cx="4495968" cy="830997"/>
          </a:xfrm>
          <a:prstGeom prst="rect">
            <a:avLst/>
          </a:prstGeom>
          <a:noFill/>
        </p:spPr>
        <p:txBody>
          <a:bodyPr wrap="square" rtlCol="0">
            <a:spAutoFit/>
          </a:bodyPr>
          <a:lstStyle/>
          <a:p>
            <a:pPr lvl="0"/>
            <a:r>
              <a:rPr lang="id-ID" sz="2400" dirty="0">
                <a:latin typeface="Times New Roman" panose="02020603050405020304" pitchFamily="18" charset="0"/>
                <a:cs typeface="Times New Roman" panose="02020603050405020304" pitchFamily="18" charset="0"/>
              </a:rPr>
              <a:t>2</a:t>
            </a:r>
            <a:r>
              <a:rPr lang="id-ID" sz="2400" dirty="0" smtClean="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Sistematis Penulisan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291" y="1842868"/>
            <a:ext cx="10277790" cy="3477875"/>
          </a:xfrm>
          <a:prstGeom prst="rect">
            <a:avLst/>
          </a:prstGeom>
          <a:noFill/>
        </p:spPr>
        <p:txBody>
          <a:bodyPr wrap="square" rtlCol="0">
            <a:spAutoFit/>
          </a:bodyPr>
          <a:lstStyle/>
          <a:p>
            <a:pPr marL="457200" lvl="0" indent="-457200" algn="just">
              <a:buFont typeface="+mj-lt"/>
              <a:buAutoNum type="arabicPeriod" startAt="9"/>
            </a:pPr>
            <a:r>
              <a:rPr lang="id-ID" sz="2000" dirty="0">
                <a:latin typeface="Adobe Myungjo Std M" panose="02020600000000000000" pitchFamily="18" charset="-128"/>
                <a:ea typeface="Adobe Myungjo Std M" panose="02020600000000000000" pitchFamily="18" charset="-128"/>
              </a:rPr>
              <a:t>Jika keterangan seperti opcit tetapi isinya keterangan tentang artikel, gunakan loc.cit.</a:t>
            </a:r>
            <a:endParaRPr lang="en-US" sz="2000" dirty="0">
              <a:latin typeface="Adobe Myungjo Std M" panose="02020600000000000000" pitchFamily="18" charset="-128"/>
              <a:ea typeface="Adobe Myungjo Std M" panose="02020600000000000000" pitchFamily="18" charset="-128"/>
            </a:endParaRPr>
          </a:p>
          <a:p>
            <a:pPr marL="457200" lvl="0" indent="-457200" algn="just">
              <a:buFont typeface="+mj-lt"/>
              <a:buAutoNum type="arabicPeriod" startAt="9"/>
            </a:pPr>
            <a:r>
              <a:rPr lang="id-ID" sz="2000" dirty="0">
                <a:latin typeface="Adobe Myungjo Std M" panose="02020600000000000000" pitchFamily="18" charset="-128"/>
                <a:ea typeface="Adobe Myungjo Std M" panose="02020600000000000000" pitchFamily="18" charset="-128"/>
              </a:rPr>
              <a:t>Untuk keterangan mengenai referensi artikel atau buku tertentu, penulisannya mirip daftar pustaka, tetapi nama pengarang tidak dibalik.</a:t>
            </a:r>
            <a:endParaRPr lang="en-US" sz="2000" dirty="0">
              <a:latin typeface="Adobe Myungjo Std M" panose="02020600000000000000" pitchFamily="18" charset="-128"/>
              <a:ea typeface="Adobe Myungjo Std M" panose="02020600000000000000" pitchFamily="18" charset="-128"/>
            </a:endParaRPr>
          </a:p>
          <a:p>
            <a:pPr marL="457200" lvl="0" indent="-457200" algn="just">
              <a:buFont typeface="+mj-lt"/>
              <a:buAutoNum type="arabicPeriod" startAt="9"/>
            </a:pPr>
            <a:r>
              <a:rPr lang="id-ID" sz="2000" dirty="0">
                <a:latin typeface="Adobe Myungjo Std M" panose="02020600000000000000" pitchFamily="18" charset="-128"/>
                <a:ea typeface="Adobe Myungjo Std M" panose="02020600000000000000" pitchFamily="18" charset="-128"/>
              </a:rPr>
              <a:t>Jika nama pengarang dua sampai tiga orang, maka harus ditulis semuanya. Sedangkan jika nama pengarangnya lebih dari tiga orang maka tulis saja nama pengarang yang pertama lalu dibelakangnya ditulis et.al., atau dkk.</a:t>
            </a:r>
            <a:endParaRPr lang="en-US" sz="2000" dirty="0">
              <a:latin typeface="Adobe Myungjo Std M" panose="02020600000000000000" pitchFamily="18" charset="-128"/>
              <a:ea typeface="Adobe Myungjo Std M" panose="02020600000000000000" pitchFamily="18" charset="-128"/>
            </a:endParaRPr>
          </a:p>
          <a:p>
            <a:pPr marL="457200" lvl="0" indent="-457200" algn="just">
              <a:buFont typeface="+mj-lt"/>
              <a:buAutoNum type="arabicPeriod" startAt="9"/>
            </a:pPr>
            <a:r>
              <a:rPr lang="id-ID" sz="2000" dirty="0">
                <a:latin typeface="Adobe Myungjo Std M" panose="02020600000000000000" pitchFamily="18" charset="-128"/>
                <a:ea typeface="Adobe Myungjo Std M" panose="02020600000000000000" pitchFamily="18" charset="-128"/>
              </a:rPr>
              <a:t>Nama pengarang harus ditulis sesuai nama aslinya, pangkat dan gelar tidak perlu ditulis.</a:t>
            </a:r>
            <a:endParaRPr lang="en-US" sz="2000" dirty="0">
              <a:latin typeface="Adobe Myungjo Std M" panose="02020600000000000000" pitchFamily="18" charset="-128"/>
              <a:ea typeface="Adobe Myungjo Std M" panose="02020600000000000000" pitchFamily="18" charset="-128"/>
            </a:endParaRPr>
          </a:p>
          <a:p>
            <a:pPr marL="457200" lvl="0" indent="-457200" algn="just">
              <a:buFont typeface="+mj-lt"/>
              <a:buAutoNum type="arabicPeriod" startAt="9"/>
            </a:pPr>
            <a:r>
              <a:rPr lang="id-ID" sz="2000" dirty="0">
                <a:latin typeface="Adobe Myungjo Std M" panose="02020600000000000000" pitchFamily="18" charset="-128"/>
                <a:ea typeface="Adobe Myungjo Std M" panose="02020600000000000000" pitchFamily="18" charset="-128"/>
              </a:rPr>
              <a:t>Judul buku atau sumber harus diberi garis bawah, jika diketik dengan komputer maka harus dicetak miring</a:t>
            </a:r>
            <a:r>
              <a:rPr lang="id-ID" sz="2000" dirty="0" smtClean="0">
                <a:latin typeface="Adobe Myungjo Std M" panose="02020600000000000000" pitchFamily="18" charset="-128"/>
                <a:ea typeface="Adobe Myungjo Std M" panose="02020600000000000000" pitchFamily="18" charset="-128"/>
              </a:rPr>
              <a:t>.</a:t>
            </a:r>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17777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90" y="734735"/>
            <a:ext cx="4495968" cy="830997"/>
          </a:xfrm>
          <a:prstGeom prst="rect">
            <a:avLst/>
          </a:prstGeom>
          <a:noFill/>
        </p:spPr>
        <p:txBody>
          <a:bodyPr wrap="square" rtlCol="0">
            <a:spAutoFit/>
          </a:bodyPr>
          <a:lstStyle/>
          <a:p>
            <a:pPr lvl="0"/>
            <a:r>
              <a:rPr lang="id-ID" sz="2400" dirty="0" smtClean="0">
                <a:latin typeface="Times New Roman" panose="02020603050405020304" pitchFamily="18" charset="0"/>
                <a:cs typeface="Times New Roman" panose="02020603050405020304" pitchFamily="18" charset="0"/>
              </a:rPr>
              <a:t>3. Istilah Dalam Catatan Kaki</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92290" y="1592729"/>
            <a:ext cx="10094910" cy="4062651"/>
          </a:xfrm>
          <a:prstGeom prst="rect">
            <a:avLst/>
          </a:prstGeom>
          <a:noFill/>
        </p:spPr>
        <p:txBody>
          <a:bodyPr wrap="square" rtlCol="0">
            <a:spAutoFit/>
          </a:bodyPr>
          <a:lstStyle/>
          <a:p>
            <a:pPr marL="342900" indent="-342900">
              <a:buFont typeface="+mj-lt"/>
              <a:buAutoNum type="arabicPeriod"/>
            </a:pPr>
            <a:r>
              <a:rPr lang="id-ID" sz="2000" dirty="0">
                <a:latin typeface="Adobe Myungjo Std M" panose="02020600000000000000" pitchFamily="18" charset="-128"/>
                <a:ea typeface="Adobe Myungjo Std M" panose="02020600000000000000" pitchFamily="18" charset="-128"/>
              </a:rPr>
              <a:t>Ibid. digunakan ketika catatan kaki yang satu dengan yang lainnya berketerangan sama tanpa diselingi oleh catatan </a:t>
            </a:r>
            <a:r>
              <a:rPr lang="id-ID" sz="2000" dirty="0" smtClean="0">
                <a:latin typeface="Adobe Myungjo Std M" panose="02020600000000000000" pitchFamily="18" charset="-128"/>
                <a:ea typeface="Adobe Myungjo Std M" panose="02020600000000000000" pitchFamily="18" charset="-128"/>
              </a:rPr>
              <a:t>lain dan berada </a:t>
            </a:r>
            <a:r>
              <a:rPr lang="id-ID" sz="2000" dirty="0">
                <a:latin typeface="Adobe Myungjo Std M" panose="02020600000000000000" pitchFamily="18" charset="-128"/>
                <a:ea typeface="Adobe Myungjo Std M" panose="02020600000000000000" pitchFamily="18" charset="-128"/>
              </a:rPr>
              <a:t>pada satu halaman, maka cukup dengan menulis istilah Ibid</a:t>
            </a:r>
            <a:r>
              <a:rPr lang="id-ID" sz="2000" dirty="0" smtClean="0">
                <a:latin typeface="Adobe Myungjo Std M" panose="02020600000000000000" pitchFamily="18" charset="-128"/>
                <a:ea typeface="Adobe Myungjo Std M" panose="02020600000000000000" pitchFamily="18" charset="-128"/>
              </a:rPr>
              <a:t>. </a:t>
            </a:r>
            <a:r>
              <a:rPr lang="id-ID" sz="2000" dirty="0">
                <a:latin typeface="Adobe Myungjo Std M" panose="02020600000000000000" pitchFamily="18" charset="-128"/>
                <a:ea typeface="Adobe Myungjo Std M" panose="02020600000000000000" pitchFamily="18" charset="-128"/>
              </a:rPr>
              <a:t>Tapi jika terdapat pada beberapa halaman maka penulisannya: </a:t>
            </a:r>
            <a:r>
              <a:rPr lang="id-ID" sz="2000" i="1" dirty="0">
                <a:latin typeface="Adobe Myungjo Std M" panose="02020600000000000000" pitchFamily="18" charset="-128"/>
                <a:ea typeface="Adobe Myungjo Std M" panose="02020600000000000000" pitchFamily="18" charset="-128"/>
              </a:rPr>
              <a:t>Ibid</a:t>
            </a:r>
            <a:r>
              <a:rPr lang="id-ID" sz="2000" dirty="0">
                <a:latin typeface="Adobe Myungjo Std M" panose="02020600000000000000" pitchFamily="18" charset="-128"/>
                <a:ea typeface="Adobe Myungjo Std M" panose="02020600000000000000" pitchFamily="18" charset="-128"/>
              </a:rPr>
              <a:t>, no halaman</a:t>
            </a:r>
            <a:r>
              <a:rPr lang="id-ID" sz="2000" dirty="0" smtClean="0">
                <a:latin typeface="Adobe Myungjo Std M" panose="02020600000000000000" pitchFamily="18" charset="-128"/>
                <a:ea typeface="Adobe Myungjo Std M" panose="02020600000000000000" pitchFamily="18" charset="-128"/>
              </a:rPr>
              <a:t>.</a:t>
            </a:r>
          </a:p>
          <a:p>
            <a:pPr marL="342900" indent="-342900">
              <a:buFont typeface="+mj-lt"/>
              <a:buAutoNum type="arabicPeriod"/>
            </a:pPr>
            <a:endParaRPr lang="id-ID" sz="2000" dirty="0" smtClean="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rPr>
              <a:t>Op.cit. digunakan ketika mengutip dari dua sumber yang sama akan tetapi ditulis pada catatan kaki yang tidak berurutan dan letaknya pada halaman berbeda</a:t>
            </a:r>
            <a:r>
              <a:rPr lang="id-ID" sz="2000" dirty="0" smtClean="0">
                <a:latin typeface="Adobe Myungjo Std M" panose="02020600000000000000" pitchFamily="18" charset="-128"/>
                <a:ea typeface="Adobe Myungjo Std M" panose="02020600000000000000" pitchFamily="18" charset="-128"/>
              </a:rPr>
              <a:t>. </a:t>
            </a:r>
            <a:r>
              <a:rPr lang="id-ID" sz="2000" dirty="0">
                <a:latin typeface="Adobe Myungjo Std M" panose="02020600000000000000" pitchFamily="18" charset="-128"/>
                <a:ea typeface="Adobe Myungjo Std M" panose="02020600000000000000" pitchFamily="18" charset="-128"/>
              </a:rPr>
              <a:t>Adapun cara penulisannya: Nama Penulis, op.cit., no halaman</a:t>
            </a:r>
            <a:endParaRPr lang="en-US" sz="2000" dirty="0">
              <a:latin typeface="Adobe Myungjo Std M" panose="02020600000000000000" pitchFamily="18" charset="-128"/>
              <a:ea typeface="Adobe Myungjo Std M" panose="02020600000000000000" pitchFamily="18" charset="-128"/>
            </a:endParaRPr>
          </a:p>
          <a:p>
            <a:pPr marL="342900" indent="-342900">
              <a:buFont typeface="+mj-lt"/>
              <a:buAutoNum type="arabicPeriod"/>
            </a:pPr>
            <a:endParaRPr lang="id-ID" sz="2000" dirty="0" smtClean="0">
              <a:latin typeface="Adobe Myungjo Std M" panose="02020600000000000000" pitchFamily="18" charset="-128"/>
              <a:ea typeface="Adobe Myungjo Std M" panose="02020600000000000000" pitchFamily="18" charset="-128"/>
            </a:endParaRPr>
          </a:p>
          <a:p>
            <a:pPr marL="342900" lvl="0" indent="-342900">
              <a:buFont typeface="+mj-lt"/>
              <a:buAutoNum type="arabicPeriod"/>
            </a:pPr>
            <a:r>
              <a:rPr lang="id-ID" sz="2000" dirty="0">
                <a:latin typeface="Adobe Myungjo Std M" panose="02020600000000000000" pitchFamily="18" charset="-128"/>
                <a:ea typeface="Adobe Myungjo Std M" panose="02020600000000000000" pitchFamily="18" charset="-128"/>
              </a:rPr>
              <a:t>Loc.cit. digunakan sama seperti yang diatas, tapi digunakan pada halaman yang sama yang telah disisipi oleh refrensi yang lain dari halaman yang sama. Adapun cara penulisannya seperti: Nama Penulis loc.it</a:t>
            </a:r>
            <a:endParaRPr lang="en-US" sz="2000" dirty="0">
              <a:latin typeface="Adobe Myungjo Std M" panose="02020600000000000000" pitchFamily="18" charset="-128"/>
              <a:ea typeface="Adobe Myungjo Std M" panose="02020600000000000000" pitchFamily="18" charset="-128"/>
            </a:endParaRPr>
          </a:p>
          <a:p>
            <a:pPr marL="342900" indent="-342900">
              <a:buFont typeface="+mj-lt"/>
              <a:buAutoNum type="arabicPeriod"/>
            </a:pPr>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382289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90" y="734735"/>
            <a:ext cx="4495968" cy="830997"/>
          </a:xfrm>
          <a:prstGeom prst="rect">
            <a:avLst/>
          </a:prstGeom>
          <a:noFill/>
        </p:spPr>
        <p:txBody>
          <a:bodyPr wrap="square" rtlCol="0">
            <a:spAutoFit/>
          </a:bodyPr>
          <a:lstStyle/>
          <a:p>
            <a:pPr lvl="0"/>
            <a:r>
              <a:rPr lang="id-ID" sz="2400" dirty="0">
                <a:latin typeface="Times New Roman" panose="02020603050405020304" pitchFamily="18" charset="0"/>
                <a:cs typeface="Times New Roman" panose="02020603050405020304" pitchFamily="18" charset="0"/>
              </a:rPr>
              <a:t>4</a:t>
            </a:r>
            <a:r>
              <a:rPr lang="id-ID" sz="2400" dirty="0" smtClean="0">
                <a:latin typeface="Times New Roman" panose="02020603050405020304" pitchFamily="18" charset="0"/>
                <a:cs typeface="Times New Roman" panose="02020603050405020304" pitchFamily="18" charset="0"/>
              </a:rPr>
              <a:t>. Bebarapa Contoh Catatan Kaki</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50086" y="1592729"/>
            <a:ext cx="10207451" cy="5016758"/>
          </a:xfrm>
          <a:prstGeom prst="rect">
            <a:avLst/>
          </a:prstGeom>
          <a:noFill/>
        </p:spPr>
        <p:txBody>
          <a:bodyPr wrap="square" rtlCol="0">
            <a:spAutoFit/>
          </a:bodyPr>
          <a:lstStyle/>
          <a:p>
            <a:pPr marL="342900" lvl="0" indent="-342900">
              <a:buFont typeface="+mj-lt"/>
              <a:buAutoNum type="arabicPeriod"/>
            </a:pPr>
            <a:r>
              <a:rPr lang="id-ID" sz="2000" b="1" dirty="0">
                <a:latin typeface="Adobe Myungjo Std M" panose="02020600000000000000" pitchFamily="18" charset="-128"/>
                <a:ea typeface="Adobe Myungjo Std M" panose="02020600000000000000" pitchFamily="18" charset="-128"/>
              </a:rPr>
              <a:t>Jika diambil atau bersumber dari buku</a:t>
            </a:r>
            <a:endParaRPr lang="en-US" sz="2000" dirty="0">
              <a:latin typeface="Adobe Myungjo Std M" panose="02020600000000000000" pitchFamily="18" charset="-128"/>
              <a:ea typeface="Adobe Myungjo Std M" panose="02020600000000000000" pitchFamily="18" charset="-128"/>
            </a:endParaRPr>
          </a:p>
          <a:p>
            <a:pPr marL="800100" lvl="1" indent="-342900">
              <a:buFont typeface="+mj-lt"/>
              <a:buAutoNum type="alphaLcParenR"/>
            </a:pPr>
            <a:r>
              <a:rPr lang="id-ID" sz="2000" dirty="0">
                <a:latin typeface="Adobe Myungjo Std M" panose="02020600000000000000" pitchFamily="18" charset="-128"/>
                <a:ea typeface="Adobe Myungjo Std M" panose="02020600000000000000" pitchFamily="18" charset="-128"/>
              </a:rPr>
              <a:t>Dede Nami, 2011, </a:t>
            </a:r>
            <a:r>
              <a:rPr lang="id-ID" sz="2000" i="1" dirty="0">
                <a:latin typeface="Adobe Myungjo Std M" panose="02020600000000000000" pitchFamily="18" charset="-128"/>
                <a:ea typeface="Adobe Myungjo Std M" panose="02020600000000000000" pitchFamily="18" charset="-128"/>
              </a:rPr>
              <a:t>Cara menulis karya ilmiah</a:t>
            </a:r>
            <a:r>
              <a:rPr lang="id-ID" sz="2000" dirty="0">
                <a:latin typeface="Adobe Myungjo Std M" panose="02020600000000000000" pitchFamily="18" charset="-128"/>
                <a:ea typeface="Adobe Myungjo Std M" panose="02020600000000000000" pitchFamily="18" charset="-128"/>
              </a:rPr>
              <a:t>, Pustaka Pagi, Bandung, hlm. 21.</a:t>
            </a:r>
            <a:endParaRPr lang="en-US" sz="2000" dirty="0">
              <a:latin typeface="Adobe Myungjo Std M" panose="02020600000000000000" pitchFamily="18" charset="-128"/>
              <a:ea typeface="Adobe Myungjo Std M" panose="02020600000000000000" pitchFamily="18" charset="-128"/>
            </a:endParaRPr>
          </a:p>
          <a:p>
            <a:pPr marL="800100" lvl="1" indent="-342900">
              <a:buFont typeface="+mj-lt"/>
              <a:buAutoNum type="alphaLcParenR"/>
            </a:pPr>
            <a:r>
              <a:rPr lang="id-ID" sz="2000" dirty="0">
                <a:latin typeface="Adobe Myungjo Std M" panose="02020600000000000000" pitchFamily="18" charset="-128"/>
                <a:ea typeface="Adobe Myungjo Std M" panose="02020600000000000000" pitchFamily="18" charset="-128"/>
              </a:rPr>
              <a:t>Dodo Nama, 2012,</a:t>
            </a:r>
            <a:r>
              <a:rPr lang="id-ID" sz="2000" i="1" dirty="0">
                <a:latin typeface="Adobe Myungjo Std M" panose="02020600000000000000" pitchFamily="18" charset="-128"/>
                <a:ea typeface="Adobe Myungjo Std M" panose="02020600000000000000" pitchFamily="18" charset="-128"/>
              </a:rPr>
              <a:t>Tata Cara Menulis Karya Ilmiah Bagi Pemula</a:t>
            </a:r>
            <a:r>
              <a:rPr lang="id-ID" sz="2000" dirty="0">
                <a:latin typeface="Adobe Myungjo Std M" panose="02020600000000000000" pitchFamily="18" charset="-128"/>
                <a:ea typeface="Adobe Myungjo Std M" panose="02020600000000000000" pitchFamily="18" charset="-128"/>
              </a:rPr>
              <a:t>, Pustaka Siang, Bandung, hlm. 19.</a:t>
            </a:r>
            <a:endParaRPr lang="en-US" sz="2000" dirty="0">
              <a:latin typeface="Adobe Myungjo Std M" panose="02020600000000000000" pitchFamily="18" charset="-128"/>
              <a:ea typeface="Adobe Myungjo Std M" panose="02020600000000000000" pitchFamily="18" charset="-128"/>
            </a:endParaRPr>
          </a:p>
          <a:p>
            <a:pPr marL="800100" lvl="1" indent="-342900">
              <a:buFont typeface="+mj-lt"/>
              <a:buAutoNum type="alphaLcParenR"/>
            </a:pPr>
            <a:r>
              <a:rPr lang="id-ID" sz="2000" dirty="0">
                <a:latin typeface="Adobe Myungjo Std M" panose="02020600000000000000" pitchFamily="18" charset="-128"/>
                <a:ea typeface="Adobe Myungjo Std M" panose="02020600000000000000" pitchFamily="18" charset="-128"/>
              </a:rPr>
              <a:t>Ibid, halaman 16</a:t>
            </a:r>
            <a:endParaRPr lang="en-US" sz="2000" dirty="0">
              <a:latin typeface="Adobe Myungjo Std M" panose="02020600000000000000" pitchFamily="18" charset="-128"/>
              <a:ea typeface="Adobe Myungjo Std M" panose="02020600000000000000" pitchFamily="18" charset="-128"/>
            </a:endParaRPr>
          </a:p>
          <a:p>
            <a:pPr marL="800100" lvl="1" indent="-342900">
              <a:buFont typeface="+mj-lt"/>
              <a:buAutoNum type="alphaLcParenR"/>
            </a:pPr>
            <a:r>
              <a:rPr lang="id-ID" sz="2000" dirty="0">
                <a:latin typeface="Adobe Myungjo Std M" panose="02020600000000000000" pitchFamily="18" charset="-128"/>
                <a:ea typeface="Adobe Myungjo Std M" panose="02020600000000000000" pitchFamily="18" charset="-128"/>
              </a:rPr>
              <a:t> [1] Ferdian, 2010, “tindakan kecil orang-orang besar”, RumbiPress, hal.23</a:t>
            </a:r>
            <a:br>
              <a:rPr lang="id-ID" sz="2000" dirty="0">
                <a:latin typeface="Adobe Myungjo Std M" panose="02020600000000000000" pitchFamily="18" charset="-128"/>
                <a:ea typeface="Adobe Myungjo Std M" panose="02020600000000000000" pitchFamily="18" charset="-128"/>
              </a:rPr>
            </a:br>
            <a:r>
              <a:rPr lang="id-ID" sz="2000" dirty="0">
                <a:latin typeface="Adobe Myungjo Std M" panose="02020600000000000000" pitchFamily="18" charset="-128"/>
                <a:ea typeface="Adobe Myungjo Std M" panose="02020600000000000000" pitchFamily="18" charset="-128"/>
              </a:rPr>
              <a:t> [2]Ibid</a:t>
            </a:r>
            <a:br>
              <a:rPr lang="id-ID" sz="2000" dirty="0">
                <a:latin typeface="Adobe Myungjo Std M" panose="02020600000000000000" pitchFamily="18" charset="-128"/>
                <a:ea typeface="Adobe Myungjo Std M" panose="02020600000000000000" pitchFamily="18" charset="-128"/>
              </a:rPr>
            </a:br>
            <a:r>
              <a:rPr lang="id-ID" sz="2000" dirty="0">
                <a:latin typeface="Adobe Myungjo Std M" panose="02020600000000000000" pitchFamily="18" charset="-128"/>
                <a:ea typeface="Adobe Myungjo Std M" panose="02020600000000000000" pitchFamily="18" charset="-128"/>
              </a:rPr>
              <a:t> [3]ibid, halaman 29</a:t>
            </a:r>
            <a:r>
              <a:rPr lang="id-ID" sz="2000" dirty="0" smtClean="0">
                <a:latin typeface="Adobe Myungjo Std M" panose="02020600000000000000" pitchFamily="18" charset="-128"/>
                <a:ea typeface="Adobe Myungjo Std M" panose="02020600000000000000" pitchFamily="18" charset="-128"/>
              </a:rPr>
              <a:t>.</a:t>
            </a:r>
          </a:p>
          <a:p>
            <a:pPr lvl="1"/>
            <a:endParaRPr lang="en-US" sz="2000" dirty="0">
              <a:latin typeface="Adobe Myungjo Std M" panose="02020600000000000000" pitchFamily="18" charset="-128"/>
              <a:ea typeface="Adobe Myungjo Std M" panose="02020600000000000000" pitchFamily="18" charset="-128"/>
            </a:endParaRPr>
          </a:p>
          <a:p>
            <a:pPr lvl="1" algn="just"/>
            <a:r>
              <a:rPr lang="id-ID" sz="2000" dirty="0">
                <a:latin typeface="Adobe Myungjo Std M" panose="02020600000000000000" pitchFamily="18" charset="-128"/>
                <a:ea typeface="Adobe Myungjo Std M" panose="02020600000000000000" pitchFamily="18" charset="-128"/>
              </a:rPr>
              <a:t>Referensi dari catatan kaki no. 2 adalah sama dengan no. 1</a:t>
            </a:r>
            <a:br>
              <a:rPr lang="id-ID" sz="2000" dirty="0">
                <a:latin typeface="Adobe Myungjo Std M" panose="02020600000000000000" pitchFamily="18" charset="-128"/>
                <a:ea typeface="Adobe Myungjo Std M" panose="02020600000000000000" pitchFamily="18" charset="-128"/>
              </a:rPr>
            </a:br>
            <a:r>
              <a:rPr lang="id-ID" sz="2000" dirty="0">
                <a:latin typeface="Adobe Myungjo Std M" panose="02020600000000000000" pitchFamily="18" charset="-128"/>
                <a:ea typeface="Adobe Myungjo Std M" panose="02020600000000000000" pitchFamily="18" charset="-128"/>
              </a:rPr>
              <a:t>(Ferdian, “tindakan kecil orang-orang besar” pada hal 23), sedangkan referensi no 3 menunjukkan sumber yang sama tetapi hal yang berbeda, halaman 29. Sumber dari </a:t>
            </a:r>
            <a:r>
              <a:rPr lang="id-ID" sz="2000" b="1" dirty="0">
                <a:latin typeface="Adobe Myungjo Std M" panose="02020600000000000000" pitchFamily="18" charset="-128"/>
                <a:ea typeface="Adobe Myungjo Std M" panose="02020600000000000000" pitchFamily="18" charset="-128"/>
              </a:rPr>
              <a:t>ibid</a:t>
            </a:r>
            <a:r>
              <a:rPr lang="id-ID" sz="2000" dirty="0">
                <a:latin typeface="Adobe Myungjo Std M" panose="02020600000000000000" pitchFamily="18" charset="-128"/>
                <a:ea typeface="Adobe Myungjo Std M" panose="02020600000000000000" pitchFamily="18" charset="-128"/>
              </a:rPr>
              <a:t> adalah tepat pada no sebelumnya</a:t>
            </a:r>
            <a:r>
              <a:rPr lang="id-ID" sz="2000" dirty="0" smtClean="0">
                <a:latin typeface="Adobe Myungjo Std M" panose="02020600000000000000" pitchFamily="18" charset="-128"/>
                <a:ea typeface="Adobe Myungjo Std M" panose="02020600000000000000" pitchFamily="18" charset="-128"/>
              </a:rPr>
              <a:t>.</a:t>
            </a:r>
            <a:endParaRPr lang="en-US" sz="2000" dirty="0">
              <a:latin typeface="Adobe Myungjo Std M" panose="02020600000000000000" pitchFamily="18" charset="-128"/>
              <a:ea typeface="Adobe Myungjo Std M" panose="02020600000000000000" pitchFamily="18" charset="-128"/>
            </a:endParaRPr>
          </a:p>
          <a:p>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4908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90" y="734735"/>
            <a:ext cx="4495968" cy="830997"/>
          </a:xfrm>
          <a:prstGeom prst="rect">
            <a:avLst/>
          </a:prstGeom>
          <a:noFill/>
        </p:spPr>
        <p:txBody>
          <a:bodyPr wrap="square" rtlCol="0">
            <a:spAutoFit/>
          </a:bodyPr>
          <a:lstStyle/>
          <a:p>
            <a:pPr lvl="0"/>
            <a:r>
              <a:rPr lang="id-ID" sz="2400" dirty="0">
                <a:latin typeface="Times New Roman" panose="02020603050405020304" pitchFamily="18" charset="0"/>
                <a:cs typeface="Times New Roman" panose="02020603050405020304" pitchFamily="18" charset="0"/>
              </a:rPr>
              <a:t>4</a:t>
            </a:r>
            <a:r>
              <a:rPr lang="id-ID" sz="2400" dirty="0" smtClean="0">
                <a:latin typeface="Times New Roman" panose="02020603050405020304" pitchFamily="18" charset="0"/>
                <a:cs typeface="Times New Roman" panose="02020603050405020304" pitchFamily="18" charset="0"/>
              </a:rPr>
              <a:t>. Bebarapa Contoh Catatan Kaki</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290" y="1592729"/>
            <a:ext cx="9447796" cy="1754326"/>
          </a:xfrm>
          <a:prstGeom prst="rect">
            <a:avLst/>
          </a:prstGeom>
          <a:noFill/>
        </p:spPr>
        <p:txBody>
          <a:bodyPr wrap="square" rtlCol="0">
            <a:spAutoFit/>
          </a:bodyPr>
          <a:lstStyle/>
          <a:p>
            <a:pPr marL="342900" indent="-342900">
              <a:buFont typeface="+mj-lt"/>
              <a:buAutoNum type="arabicPeriod" startAt="2"/>
            </a:pPr>
            <a:r>
              <a:rPr lang="id-ID" b="1" dirty="0"/>
              <a:t>Jika diambil secara online atau bersumber dari </a:t>
            </a:r>
            <a:r>
              <a:rPr lang="id-ID" b="1" dirty="0" smtClean="0"/>
              <a:t>internet</a:t>
            </a:r>
          </a:p>
          <a:p>
            <a:endParaRPr lang="id-ID" b="1" dirty="0" smtClean="0"/>
          </a:p>
          <a:p>
            <a:pPr lvl="1"/>
            <a:r>
              <a:rPr lang="id-ID" dirty="0" smtClean="0"/>
              <a:t>Akbar </a:t>
            </a:r>
            <a:r>
              <a:rPr lang="id-ID" dirty="0"/>
              <a:t>Rizal, “Menulis Karya Ilmiah”, Pustaka Mentari Gelap, diakses dari http://www.nama-situs-webnya. com/2015/04/materi-pengantar-manajemen-bisnis.html, pada tanggal 22 April 2016 pukul 14.30.</a:t>
            </a:r>
            <a:endParaRPr lang="en-US" dirty="0"/>
          </a:p>
          <a:p>
            <a:pPr lvl="1"/>
            <a:endParaRPr lang="en-US" dirty="0"/>
          </a:p>
        </p:txBody>
      </p:sp>
    </p:spTree>
    <p:extLst>
      <p:ext uri="{BB962C8B-B14F-4D97-AF65-F5344CB8AC3E}">
        <p14:creationId xmlns:p14="http://schemas.microsoft.com/office/powerpoint/2010/main" val="206993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89" y="734735"/>
            <a:ext cx="9377459" cy="461665"/>
          </a:xfrm>
          <a:prstGeom prst="rect">
            <a:avLst/>
          </a:prstGeom>
          <a:noFill/>
        </p:spPr>
        <p:txBody>
          <a:bodyPr wrap="square" rtlCol="0">
            <a:spAutoFit/>
          </a:bodyPr>
          <a:lstStyle/>
          <a:p>
            <a:pPr lvl="0"/>
            <a:r>
              <a:rPr lang="id-ID" sz="2400" dirty="0" smtClean="0">
                <a:latin typeface="Times New Roman" panose="02020603050405020304" pitchFamily="18" charset="0"/>
                <a:cs typeface="Times New Roman" panose="02020603050405020304" pitchFamily="18" charset="0"/>
              </a:rPr>
              <a:t>5. </a:t>
            </a:r>
            <a:r>
              <a:rPr lang="id-ID" sz="2400" dirty="0">
                <a:latin typeface="Times New Roman" panose="02020603050405020304" pitchFamily="18" charset="0"/>
                <a:cs typeface="Times New Roman" panose="02020603050405020304" pitchFamily="18" charset="0"/>
              </a:rPr>
              <a:t>Perbedaan Daftar Pustaka dan Catatan Kaki dalam Bahasa Indonesia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289" y="1519311"/>
            <a:ext cx="10207453" cy="5078313"/>
          </a:xfrm>
          <a:prstGeom prst="rect">
            <a:avLst/>
          </a:prstGeom>
          <a:noFill/>
        </p:spPr>
        <p:txBody>
          <a:bodyPr wrap="square" rtlCol="0">
            <a:spAutoFit/>
          </a:bodyPr>
          <a:lstStyle/>
          <a:p>
            <a:pPr algn="just"/>
            <a:r>
              <a:rPr lang="id-ID" dirty="0">
                <a:latin typeface="Adobe Myungjo Std M" panose="02020600000000000000" pitchFamily="18" charset="-128"/>
                <a:ea typeface="Adobe Myungjo Std M" panose="02020600000000000000" pitchFamily="18" charset="-128"/>
              </a:rPr>
              <a:t>Daftar pustaka dan catatan kaki sangatlah penting dalam penulisan </a:t>
            </a:r>
            <a:r>
              <a:rPr lang="id-ID" dirty="0">
                <a:latin typeface="Adobe Myungjo Std M" panose="02020600000000000000" pitchFamily="18" charset="-128"/>
                <a:ea typeface="Adobe Myungjo Std M" panose="02020600000000000000" pitchFamily="18" charset="-128"/>
                <a:hlinkClick r:id="rId2"/>
              </a:rPr>
              <a:t>jenis-jenis karangan ilmiah</a:t>
            </a:r>
            <a:r>
              <a:rPr lang="id-ID" dirty="0">
                <a:latin typeface="Adobe Myungjo Std M" panose="02020600000000000000" pitchFamily="18" charset="-128"/>
                <a:ea typeface="Adobe Myungjo Std M" panose="02020600000000000000" pitchFamily="18" charset="-128"/>
              </a:rPr>
              <a:t> bahkan </a:t>
            </a:r>
            <a:r>
              <a:rPr lang="id-ID" dirty="0">
                <a:latin typeface="Adobe Myungjo Std M" panose="02020600000000000000" pitchFamily="18" charset="-128"/>
                <a:ea typeface="Adobe Myungjo Std M" panose="02020600000000000000" pitchFamily="18" charset="-128"/>
                <a:hlinkClick r:id="rId3"/>
              </a:rPr>
              <a:t>jenis-jenis karangan semi ilmiah</a:t>
            </a:r>
            <a:r>
              <a:rPr lang="id-ID" dirty="0" smtClean="0">
                <a:latin typeface="Adobe Myungjo Std M" panose="02020600000000000000" pitchFamily="18" charset="-128"/>
                <a:ea typeface="Adobe Myungjo Std M" panose="02020600000000000000" pitchFamily="18" charset="-128"/>
              </a:rPr>
              <a:t>. </a:t>
            </a:r>
            <a:r>
              <a:rPr lang="id-ID" dirty="0">
                <a:latin typeface="Adobe Myungjo Std M" panose="02020600000000000000" pitchFamily="18" charset="-128"/>
                <a:ea typeface="Adobe Myungjo Std M" panose="02020600000000000000" pitchFamily="18" charset="-128"/>
              </a:rPr>
              <a:t>Sebelum kita mengetahui perbedaan keduanya, terlebih dahulu kita akan bahas pengertian dan ciri-ciri diantara keduanya, di mana pembahasan tersebut adalah sebagai berikut!</a:t>
            </a:r>
            <a:endParaRPr lang="en-US" dirty="0">
              <a:latin typeface="Adobe Myungjo Std M" panose="02020600000000000000" pitchFamily="18" charset="-128"/>
              <a:ea typeface="Adobe Myungjo Std M" panose="02020600000000000000" pitchFamily="18" charset="-128"/>
            </a:endParaRPr>
          </a:p>
          <a:p>
            <a:pPr algn="just"/>
            <a:endParaRPr lang="id-ID" dirty="0" smtClean="0">
              <a:latin typeface="Adobe Myungjo Std M" panose="02020600000000000000" pitchFamily="18" charset="-128"/>
              <a:ea typeface="Adobe Myungjo Std M" panose="02020600000000000000" pitchFamily="18" charset="-128"/>
            </a:endParaRPr>
          </a:p>
          <a:p>
            <a:pPr algn="just"/>
            <a:r>
              <a:rPr lang="id-ID" b="1" dirty="0">
                <a:latin typeface="Adobe Myungjo Std M" panose="02020600000000000000" pitchFamily="18" charset="-128"/>
                <a:ea typeface="Adobe Myungjo Std M" panose="02020600000000000000" pitchFamily="18" charset="-128"/>
              </a:rPr>
              <a:t>1. Daftar Pustaka</a:t>
            </a:r>
            <a:endParaRPr lang="en-US" dirty="0">
              <a:latin typeface="Adobe Myungjo Std M" panose="02020600000000000000" pitchFamily="18" charset="-128"/>
              <a:ea typeface="Adobe Myungjo Std M" panose="02020600000000000000" pitchFamily="18" charset="-128"/>
            </a:endParaRPr>
          </a:p>
          <a:p>
            <a:pPr algn="just"/>
            <a:r>
              <a:rPr lang="id-ID" dirty="0" smtClean="0">
                <a:latin typeface="Adobe Myungjo Std M" panose="02020600000000000000" pitchFamily="18" charset="-128"/>
                <a:ea typeface="Adobe Myungjo Std M" panose="02020600000000000000" pitchFamily="18" charset="-128"/>
              </a:rPr>
              <a:t>	Daftar </a:t>
            </a:r>
            <a:r>
              <a:rPr lang="id-ID" dirty="0">
                <a:latin typeface="Adobe Myungjo Std M" panose="02020600000000000000" pitchFamily="18" charset="-128"/>
                <a:ea typeface="Adobe Myungjo Std M" panose="02020600000000000000" pitchFamily="18" charset="-128"/>
              </a:rPr>
              <a:t>pustaka merupakan suatu daftar yang berisi buku, makalah, jurnal, dan lain sebagainya yang isinya dikutip langsung ataupun tidak langsung ke dalam suatu karangan</a:t>
            </a:r>
            <a:r>
              <a:rPr lang="id-ID" dirty="0" smtClean="0">
                <a:latin typeface="Adobe Myungjo Std M" panose="02020600000000000000" pitchFamily="18" charset="-128"/>
                <a:ea typeface="Adobe Myungjo Std M" panose="02020600000000000000" pitchFamily="18" charset="-128"/>
              </a:rPr>
              <a:t>. Berikut ciri-cirinya :</a:t>
            </a: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Biasanya ditulis di bagian belakang atau akhir sebuah karangan.</a:t>
            </a:r>
            <a:endParaRPr lang="en-US"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Unsur-unsurnya terdiri atas nama pengarang, tahun penerbitan, judul, nama penerbit, dan halaman yang dikutip.</a:t>
            </a:r>
            <a:endParaRPr lang="en-US"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Nama pengarang yang berjumlah satu orang mesti ditulis nama belakangnya terlebih dahulu, baru kemudian ditulis nama depannya.</a:t>
            </a:r>
            <a:endParaRPr lang="en-US"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Judul dan subjudul karangan yang dikutip mesti dicetak miring penulisannya.</a:t>
            </a:r>
            <a:endParaRPr lang="en-US"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Ukuran hurufnya sama dengan ukuran pada huruf teks pada umumnya.</a:t>
            </a:r>
            <a:endParaRPr lang="en-US"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dirty="0">
                <a:latin typeface="Adobe Myungjo Std M" panose="02020600000000000000" pitchFamily="18" charset="-128"/>
                <a:ea typeface="Adobe Myungjo Std M" panose="02020600000000000000" pitchFamily="18" charset="-128"/>
              </a:rPr>
              <a:t>Jika daftar pustakanya lebih dari satu sumber, maka mesti ditulis secara berurutan berdasarkan abjad nama </a:t>
            </a:r>
            <a:r>
              <a:rPr lang="id-ID" dirty="0" smtClean="0">
                <a:latin typeface="Adobe Myungjo Std M" panose="02020600000000000000" pitchFamily="18" charset="-128"/>
                <a:ea typeface="Adobe Myungjo Std M" panose="02020600000000000000" pitchFamily="18" charset="-128"/>
              </a:rPr>
              <a:t>pengarangnya.</a:t>
            </a:r>
            <a:endParaRPr lang="en-US"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4701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5705" y="633047"/>
            <a:ext cx="4356295" cy="660690"/>
          </a:xfrm>
          <a:prstGeom prst="rect">
            <a:avLst/>
          </a:prstGeom>
          <a:gradFill>
            <a:gsLst>
              <a:gs pos="0">
                <a:schemeClr val="bg2">
                  <a:tint val="90000"/>
                  <a:lumMod val="120000"/>
                  <a:alpha val="21000"/>
                </a:schemeClr>
              </a:gs>
              <a:gs pos="74000">
                <a:schemeClr val="bg2">
                  <a:shade val="98000"/>
                  <a:satMod val="120000"/>
                  <a:lumMod val="98000"/>
                </a:schemeClr>
              </a:gs>
            </a:gsLst>
            <a:lin ang="5400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792291" y="707738"/>
            <a:ext cx="10399710" cy="515661"/>
          </a:xfrm>
          <a:prstGeom prst="rect">
            <a:avLst/>
          </a:prstGeom>
          <a:gradFill>
            <a:gsLst>
              <a:gs pos="0">
                <a:schemeClr val="bg2">
                  <a:tint val="90000"/>
                  <a:lumMod val="120000"/>
                </a:schemeClr>
              </a:gs>
              <a:gs pos="100000">
                <a:schemeClr val="bg2">
                  <a:shade val="98000"/>
                  <a:satMod val="120000"/>
                  <a:lumMod val="9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92289" y="734735"/>
            <a:ext cx="9377459" cy="461665"/>
          </a:xfrm>
          <a:prstGeom prst="rect">
            <a:avLst/>
          </a:prstGeom>
          <a:noFill/>
        </p:spPr>
        <p:txBody>
          <a:bodyPr wrap="square" rtlCol="0">
            <a:spAutoFit/>
          </a:bodyPr>
          <a:lstStyle/>
          <a:p>
            <a:pPr lvl="0"/>
            <a:r>
              <a:rPr lang="id-ID" sz="2400" dirty="0" smtClean="0">
                <a:latin typeface="Times New Roman" panose="02020603050405020304" pitchFamily="18" charset="0"/>
                <a:cs typeface="Times New Roman" panose="02020603050405020304" pitchFamily="18" charset="0"/>
              </a:rPr>
              <a:t>5. </a:t>
            </a:r>
            <a:r>
              <a:rPr lang="id-ID" sz="2400" dirty="0">
                <a:latin typeface="Times New Roman" panose="02020603050405020304" pitchFamily="18" charset="0"/>
                <a:cs typeface="Times New Roman" panose="02020603050405020304" pitchFamily="18" charset="0"/>
              </a:rPr>
              <a:t>Perbedaan Daftar Pustaka dan Catatan Kaki dalam Bahasa Indonesia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92289" y="1519310"/>
            <a:ext cx="10235588" cy="5293757"/>
          </a:xfrm>
          <a:prstGeom prst="rect">
            <a:avLst/>
          </a:prstGeom>
          <a:noFill/>
        </p:spPr>
        <p:txBody>
          <a:bodyPr wrap="square" rtlCol="0">
            <a:spAutoFit/>
          </a:bodyPr>
          <a:lstStyle/>
          <a:p>
            <a:pPr algn="just"/>
            <a:r>
              <a:rPr lang="id-ID" sz="2000" dirty="0">
                <a:latin typeface="Adobe Myungjo Std M" panose="02020600000000000000" pitchFamily="18" charset="-128"/>
                <a:ea typeface="Adobe Myungjo Std M" panose="02020600000000000000" pitchFamily="18" charset="-128"/>
              </a:rPr>
              <a:t>2. Catatan Kaki</a:t>
            </a:r>
            <a:endParaRPr lang="en-US" sz="2000" dirty="0">
              <a:latin typeface="Adobe Myungjo Std M" panose="02020600000000000000" pitchFamily="18" charset="-128"/>
              <a:ea typeface="Adobe Myungjo Std M" panose="02020600000000000000" pitchFamily="18" charset="-128"/>
            </a:endParaRPr>
          </a:p>
          <a:p>
            <a:pPr algn="just"/>
            <a:r>
              <a:rPr lang="id-ID" sz="2000" dirty="0" smtClean="0">
                <a:latin typeface="Adobe Myungjo Std M" panose="02020600000000000000" pitchFamily="18" charset="-128"/>
                <a:ea typeface="Adobe Myungjo Std M" panose="02020600000000000000" pitchFamily="18" charset="-128"/>
              </a:rPr>
              <a:t>	Catatan </a:t>
            </a:r>
            <a:r>
              <a:rPr lang="id-ID" sz="2000" dirty="0">
                <a:latin typeface="Adobe Myungjo Std M" panose="02020600000000000000" pitchFamily="18" charset="-128"/>
                <a:ea typeface="Adobe Myungjo Std M" panose="02020600000000000000" pitchFamily="18" charset="-128"/>
              </a:rPr>
              <a:t>kaki merupakan suatu catatan dari teks yang dikutip yang biasanya diletakkan di bawah karangan</a:t>
            </a:r>
            <a:r>
              <a:rPr lang="id-ID" sz="2000" dirty="0" smtClean="0">
                <a:latin typeface="Adobe Myungjo Std M" panose="02020600000000000000" pitchFamily="18" charset="-128"/>
                <a:ea typeface="Adobe Myungjo Std M" panose="02020600000000000000" pitchFamily="18" charset="-128"/>
              </a:rPr>
              <a:t>. Yang terkandung di </a:t>
            </a:r>
            <a:r>
              <a:rPr lang="id-ID" sz="2000" dirty="0">
                <a:latin typeface="Adobe Myungjo Std M" panose="02020600000000000000" pitchFamily="18" charset="-128"/>
                <a:ea typeface="Adobe Myungjo Std M" panose="02020600000000000000" pitchFamily="18" charset="-128"/>
              </a:rPr>
              <a:t>dalam karangan ilmiah dan semi ilmiah</a:t>
            </a:r>
            <a:r>
              <a:rPr lang="id-ID" sz="2000" dirty="0" smtClean="0">
                <a:latin typeface="Adobe Myungjo Std M" panose="02020600000000000000" pitchFamily="18" charset="-128"/>
                <a:ea typeface="Adobe Myungjo Std M" panose="02020600000000000000" pitchFamily="18" charset="-128"/>
              </a:rPr>
              <a:t>, bahkan </a:t>
            </a:r>
            <a:r>
              <a:rPr lang="id-ID" sz="2000" dirty="0">
                <a:latin typeface="Adobe Myungjo Std M" panose="02020600000000000000" pitchFamily="18" charset="-128"/>
                <a:ea typeface="Adobe Myungjo Std M" panose="02020600000000000000" pitchFamily="18" charset="-128"/>
              </a:rPr>
              <a:t>terkadang bisa ditemukan pada beberapa </a:t>
            </a:r>
            <a:r>
              <a:rPr lang="id-ID" sz="2000" dirty="0">
                <a:latin typeface="Adobe Myungjo Std M" panose="02020600000000000000" pitchFamily="18" charset="-128"/>
                <a:ea typeface="Adobe Myungjo Std M" panose="02020600000000000000" pitchFamily="18" charset="-128"/>
                <a:hlinkClick r:id="rId2"/>
              </a:rPr>
              <a:t>jenis-jenis karangan non ilmiah</a:t>
            </a:r>
            <a:r>
              <a:rPr lang="id-ID" sz="2000" dirty="0" smtClean="0">
                <a:latin typeface="Adobe Myungjo Std M" panose="02020600000000000000" pitchFamily="18" charset="-128"/>
                <a:ea typeface="Adobe Myungjo Std M" panose="02020600000000000000" pitchFamily="18" charset="-128"/>
              </a:rPr>
              <a:t>,</a:t>
            </a:r>
            <a:r>
              <a:rPr lang="id-ID" sz="2000" dirty="0">
                <a:latin typeface="Adobe Myungjo Std M" panose="02020600000000000000" pitchFamily="18" charset="-128"/>
                <a:ea typeface="Adobe Myungjo Std M" panose="02020600000000000000" pitchFamily="18" charset="-128"/>
              </a:rPr>
              <a:t> seperti </a:t>
            </a:r>
            <a:r>
              <a:rPr lang="id-ID" sz="2000" dirty="0">
                <a:latin typeface="Adobe Myungjo Std M" panose="02020600000000000000" pitchFamily="18" charset="-128"/>
                <a:ea typeface="Adobe Myungjo Std M" panose="02020600000000000000" pitchFamily="18" charset="-128"/>
                <a:hlinkClick r:id="rId3"/>
              </a:rPr>
              <a:t>jenis-jenis novel</a:t>
            </a:r>
            <a:r>
              <a:rPr lang="id-ID" sz="2000" dirty="0">
                <a:latin typeface="Adobe Myungjo Std M" panose="02020600000000000000" pitchFamily="18" charset="-128"/>
                <a:ea typeface="Adobe Myungjo Std M" panose="02020600000000000000" pitchFamily="18" charset="-128"/>
              </a:rPr>
              <a:t>, </a:t>
            </a:r>
            <a:r>
              <a:rPr lang="id-ID" sz="2000" dirty="0">
                <a:latin typeface="Adobe Myungjo Std M" panose="02020600000000000000" pitchFamily="18" charset="-128"/>
                <a:ea typeface="Adobe Myungjo Std M" panose="02020600000000000000" pitchFamily="18" charset="-128"/>
                <a:hlinkClick r:id="rId4"/>
              </a:rPr>
              <a:t>macam-macam cerpen</a:t>
            </a:r>
            <a:r>
              <a:rPr lang="id-ID" sz="2000" dirty="0">
                <a:latin typeface="Adobe Myungjo Std M" panose="02020600000000000000" pitchFamily="18" charset="-128"/>
                <a:ea typeface="Adobe Myungjo Std M" panose="02020600000000000000" pitchFamily="18" charset="-128"/>
              </a:rPr>
              <a:t>, dan </a:t>
            </a:r>
            <a:r>
              <a:rPr lang="id-ID" sz="2000" dirty="0">
                <a:latin typeface="Adobe Myungjo Std M" panose="02020600000000000000" pitchFamily="18" charset="-128"/>
                <a:ea typeface="Adobe Myungjo Std M" panose="02020600000000000000" pitchFamily="18" charset="-128"/>
                <a:hlinkClick r:id="rId5"/>
              </a:rPr>
              <a:t>jenis-jenis esai</a:t>
            </a:r>
            <a:r>
              <a:rPr lang="id-ID" sz="2000" dirty="0">
                <a:latin typeface="Adobe Myungjo Std M" panose="02020600000000000000" pitchFamily="18" charset="-128"/>
                <a:ea typeface="Adobe Myungjo Std M" panose="02020600000000000000" pitchFamily="18" charset="-128"/>
              </a:rPr>
              <a:t>. </a:t>
            </a:r>
            <a:r>
              <a:rPr lang="id-ID" sz="2000" dirty="0" smtClean="0">
                <a:latin typeface="Adobe Myungjo Std M" panose="02020600000000000000" pitchFamily="18" charset="-128"/>
                <a:ea typeface="Adobe Myungjo Std M" panose="02020600000000000000" pitchFamily="18" charset="-128"/>
              </a:rPr>
              <a:t>Berikut ciri-cirinya :</a:t>
            </a:r>
            <a:endParaRPr lang="en-US" sz="2000" dirty="0" smtClean="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sz="2000" dirty="0" smtClean="0">
                <a:latin typeface="Adobe Myungjo Std M" panose="02020600000000000000" pitchFamily="18" charset="-128"/>
                <a:ea typeface="Adobe Myungjo Std M" panose="02020600000000000000" pitchFamily="18" charset="-128"/>
              </a:rPr>
              <a:t>Diletakkan di bagian paling bawah suatu karangan.</a:t>
            </a:r>
            <a:endParaRPr lang="en-US" sz="2000" dirty="0" smtClean="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sz="2000" dirty="0" smtClean="0">
                <a:latin typeface="Adobe Myungjo Std M" panose="02020600000000000000" pitchFamily="18" charset="-128"/>
                <a:ea typeface="Adobe Myungjo Std M" panose="02020600000000000000" pitchFamily="18" charset="-128"/>
              </a:rPr>
              <a:t>Ukuran </a:t>
            </a:r>
            <a:r>
              <a:rPr lang="id-ID" sz="2000" dirty="0">
                <a:latin typeface="Adobe Myungjo Std M" panose="02020600000000000000" pitchFamily="18" charset="-128"/>
                <a:ea typeface="Adobe Myungjo Std M" panose="02020600000000000000" pitchFamily="18" charset="-128"/>
              </a:rPr>
              <a:t>tulisannya lebih kecil dari teks yang ditulis.</a:t>
            </a:r>
            <a:endParaRPr lang="en-US" sz="2000"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Unsur-unsur yang dikandungnya sama dengan yang terkandung dalam daftar pustaka.</a:t>
            </a:r>
            <a:endParaRPr lang="en-US" sz="2000"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Khusus untuk penulisan nama pengarang, nama pengarang yang dikutip dalam catatan kaki ditulis seperti biasa, di mana nama pengarag ditulis nama depannya dulu lalu kemudian disusul dengan nama belakangnya.</a:t>
            </a:r>
            <a:endParaRPr lang="en-US" sz="2000" dirty="0">
              <a:latin typeface="Adobe Myungjo Std M" panose="02020600000000000000" pitchFamily="18" charset="-128"/>
              <a:ea typeface="Adobe Myungjo Std M" panose="02020600000000000000" pitchFamily="18" charset="-128"/>
            </a:endParaRPr>
          </a:p>
          <a:p>
            <a:pPr marL="800100" lvl="1" indent="-342900" algn="just">
              <a:buFont typeface="+mj-lt"/>
              <a:buAutoNum type="arabicPeriod"/>
            </a:pPr>
            <a:r>
              <a:rPr lang="id-ID" sz="2000" dirty="0">
                <a:latin typeface="Adobe Myungjo Std M" panose="02020600000000000000" pitchFamily="18" charset="-128"/>
                <a:ea typeface="Adobe Myungjo Std M" panose="02020600000000000000" pitchFamily="18" charset="-128"/>
              </a:rPr>
              <a:t>Ditulis menggunakan nomo di samping kirinya, di mana ukuran nomor tersebut berukuran lebih kecil dari ukuran huruf pada catatan kaki. Contohnya : (¹), (²), dan (³).</a:t>
            </a:r>
            <a:endParaRPr lang="en-US" sz="2000" dirty="0">
              <a:latin typeface="Adobe Myungjo Std M" panose="02020600000000000000" pitchFamily="18" charset="-128"/>
              <a:ea typeface="Adobe Myungjo Std M" panose="02020600000000000000" pitchFamily="18" charset="-128"/>
            </a:endParaRPr>
          </a:p>
          <a:p>
            <a:pPr algn="just"/>
            <a:endParaRPr lang="en-US" sz="2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5439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185</TotalTime>
  <Words>456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Myungjo Std M</vt:lpstr>
      <vt:lpstr>Arial</vt:lpstr>
      <vt:lpstr>Brush Script MT</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Miftah dari kelompok  2 perbedaan spesifik catatan kaki dan daftar pustaka  selain nama pengarang.  Khalimatus sa’diyah hukumnya kalau tidak lengkap dalam penulisan catatan kaki   rifal budi yuliano dijelaskan dan dicontohkan penulisan sistematis penulisan nomor 8 penulisannya : op.cit  1. pa musuf eneste, terbit 2002,proses kreatif, jakarta , gramedia, halaman 20 2. heri tugiyono, 2004, pelestarian sumber daya alam, malang, UMPRESS, halaman 28 3. pa yusuf eneste, op.cit ,halaman 23 .</vt:lpstr>
      <vt:lpstr>Sri puji astuti Pengguanan penomoran (¹), (²), dan (³).  Mohammad arifin Kenapa dalam karya ilmiah ada catatan kaki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cp:revision>
  <dcterms:created xsi:type="dcterms:W3CDTF">2018-12-01T11:54:13Z</dcterms:created>
  <dcterms:modified xsi:type="dcterms:W3CDTF">2018-12-10T07:58:37Z</dcterms:modified>
</cp:coreProperties>
</file>