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notesMasterIdLst>
    <p:notesMasterId r:id="rId18"/>
  </p:notesMasterIdLst>
  <p:sldIdLst>
    <p:sldId id="436" r:id="rId2"/>
    <p:sldId id="440" r:id="rId3"/>
    <p:sldId id="441" r:id="rId4"/>
    <p:sldId id="442" r:id="rId5"/>
    <p:sldId id="443" r:id="rId6"/>
    <p:sldId id="421" r:id="rId7"/>
    <p:sldId id="437" r:id="rId8"/>
    <p:sldId id="423" r:id="rId9"/>
    <p:sldId id="438" r:id="rId10"/>
    <p:sldId id="424" r:id="rId11"/>
    <p:sldId id="426" r:id="rId12"/>
    <p:sldId id="427" r:id="rId13"/>
    <p:sldId id="429" r:id="rId14"/>
    <p:sldId id="430" r:id="rId15"/>
    <p:sldId id="432" r:id="rId16"/>
    <p:sldId id="439" r:id="rId1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00"/>
    <a:srgbClr val="0000FF"/>
    <a:srgbClr val="F69E86"/>
    <a:srgbClr val="00FFFF"/>
    <a:srgbClr val="080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7" autoAdjust="0"/>
  </p:normalViewPr>
  <p:slideViewPr>
    <p:cSldViewPr>
      <p:cViewPr varScale="1">
        <p:scale>
          <a:sx n="86" d="100"/>
          <a:sy n="86" d="100"/>
        </p:scale>
        <p:origin x="15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6E8D049-5CF8-48E3-8AD1-ED9A70A8FB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16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8D049-5CF8-48E3-8AD1-ED9A70A8FB99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F1F9E2-0ECD-49FB-8B8F-42A27E7742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6B26A-861F-45C3-9D6C-3BF9A41B6F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1588F-E879-4511-9E67-51979340AE5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A6E87-FB4C-424E-B966-5A9A596007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EE3B0E-0456-40A8-BC3C-BE76A0CC8A0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6B256-EAAA-4247-8D67-CF48620C113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C838F-1332-480C-83D5-48477604A0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545AF6-7516-4AD7-B3E5-863F650FBC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A99B5-D796-412A-9B10-B0173A6790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4DC7402-7920-4ACB-B0DC-8926D1DF0A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FFEC1DF-665C-4497-A5D1-C6E0C35DBDE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iki/194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9" y="1928802"/>
            <a:ext cx="8229600" cy="2500330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Pancasila Era Kemerdekaan, Orde Baru, Orde Lama, dan Era Reformasi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0035" y="1714489"/>
            <a:ext cx="8143932" cy="421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•"/>
              <a:defRPr/>
            </a:pPr>
            <a:r>
              <a:rPr lang="es-ES" sz="2000" dirty="0" err="1">
                <a:latin typeface="+mn-lt"/>
              </a:rPr>
              <a:t>Republik</a:t>
            </a:r>
            <a:r>
              <a:rPr lang="es-ES" sz="2000" dirty="0">
                <a:latin typeface="+mn-lt"/>
              </a:rPr>
              <a:t> Indonesia </a:t>
            </a:r>
            <a:r>
              <a:rPr lang="es-ES" sz="2000" dirty="0" err="1">
                <a:latin typeface="+mn-lt"/>
              </a:rPr>
              <a:t>Serikat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err="1">
                <a:latin typeface="+mn-lt"/>
              </a:rPr>
              <a:t>dibubarkan</a:t>
            </a:r>
            <a:r>
              <a:rPr lang="es-ES" sz="2000" dirty="0">
                <a:latin typeface="+mn-lt"/>
              </a:rPr>
              <a:t> pada 17 </a:t>
            </a:r>
            <a:r>
              <a:rPr lang="es-ES" sz="2000" dirty="0" err="1">
                <a:latin typeface="+mn-lt"/>
              </a:rPr>
              <a:t>Agustus</a:t>
            </a:r>
            <a:r>
              <a:rPr lang="es-ES" sz="2000" dirty="0">
                <a:latin typeface="+mn-lt"/>
              </a:rPr>
              <a:t> 1950</a:t>
            </a:r>
            <a:endParaRPr lang="id-ID" sz="2000" dirty="0">
              <a:latin typeface="+mn-lt"/>
            </a:endParaRP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•"/>
              <a:defRPr/>
            </a:pPr>
            <a:r>
              <a:rPr lang="id-ID" sz="2000" dirty="0">
                <a:latin typeface="+mn-lt"/>
              </a:rPr>
              <a:t>Berlaku UUDS Tahun 1950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•"/>
              <a:defRPr/>
            </a:pPr>
            <a:r>
              <a:rPr lang="id-ID" sz="2000" dirty="0">
                <a:latin typeface="+mn-lt"/>
              </a:rPr>
              <a:t>Dibentuk Badan Konstituante untuk menggantikan UUDS 50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•"/>
              <a:defRPr/>
            </a:pPr>
            <a:r>
              <a:rPr lang="en-US" sz="2000" dirty="0" err="1">
                <a:latin typeface="+mn-lt"/>
              </a:rPr>
              <a:t>Ada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dua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pandangan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besar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terhadap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Dasar</a:t>
            </a:r>
            <a:r>
              <a:rPr lang="en-US" sz="2000" dirty="0">
                <a:latin typeface="+mn-lt"/>
              </a:rPr>
              <a:t> Negara yang </a:t>
            </a:r>
            <a:r>
              <a:rPr lang="en-US" sz="2000" dirty="0" err="1">
                <a:latin typeface="+mn-lt"/>
              </a:rPr>
              <a:t>berpengaruh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terhadap</a:t>
            </a:r>
            <a:r>
              <a:rPr lang="en-US" sz="2000" dirty="0">
                <a:latin typeface="+mn-lt"/>
              </a:rPr>
              <a:t> </a:t>
            </a:r>
            <a:r>
              <a:rPr lang="id-ID" sz="2000" dirty="0">
                <a:latin typeface="+mn-lt"/>
              </a:rPr>
              <a:t>Badan Konstituante</a:t>
            </a:r>
            <a:r>
              <a:rPr lang="en-US" sz="2000" dirty="0">
                <a:latin typeface="+mn-lt"/>
              </a:rPr>
              <a:t>:</a:t>
            </a:r>
            <a:endParaRPr lang="id-ID" sz="2000" dirty="0">
              <a:latin typeface="+mn-lt"/>
            </a:endParaRP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defRPr/>
            </a:pPr>
            <a:r>
              <a:rPr lang="id-ID" sz="2000" dirty="0">
                <a:latin typeface="+mn-lt"/>
              </a:rPr>
              <a:t>	</a:t>
            </a:r>
            <a:r>
              <a:rPr lang="en-US" sz="1600" dirty="0">
                <a:latin typeface="+mn-lt"/>
              </a:rPr>
              <a:t>a. </a:t>
            </a:r>
            <a:r>
              <a:rPr lang="en-US" sz="1600" dirty="0" err="1">
                <a:latin typeface="+mn-lt"/>
              </a:rPr>
              <a:t>Kembali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Undang</a:t>
            </a:r>
            <a:r>
              <a:rPr lang="en-US" sz="1600" dirty="0">
                <a:latin typeface="+mn-lt"/>
              </a:rPr>
              <a:t>- </a:t>
            </a:r>
            <a:r>
              <a:rPr lang="en-US" sz="1600" dirty="0" err="1">
                <a:latin typeface="+mn-lt"/>
              </a:rPr>
              <a:t>Undang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Dasar</a:t>
            </a:r>
            <a:r>
              <a:rPr lang="en-US" sz="1600" dirty="0">
                <a:latin typeface="+mn-lt"/>
              </a:rPr>
              <a:t> 1945” </a:t>
            </a:r>
            <a:r>
              <a:rPr lang="en-US" sz="1600" dirty="0" err="1">
                <a:latin typeface="+mn-lt"/>
              </a:rPr>
              <a:t>dengan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Pancasila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sebagaimana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dirumuskan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dalam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Piagam</a:t>
            </a:r>
            <a:r>
              <a:rPr lang="en-US" sz="1600" dirty="0">
                <a:latin typeface="+mn-lt"/>
              </a:rPr>
              <a:t> Jakarta </a:t>
            </a:r>
            <a:r>
              <a:rPr lang="en-US" sz="1600" dirty="0" err="1">
                <a:latin typeface="+mn-lt"/>
              </a:rPr>
              <a:t>sebagai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Dasar</a:t>
            </a:r>
            <a:r>
              <a:rPr lang="en-US" sz="1600" dirty="0">
                <a:latin typeface="+mn-lt"/>
              </a:rPr>
              <a:t> Negara.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defRPr/>
            </a:pPr>
            <a:r>
              <a:rPr lang="id-ID" sz="1600" dirty="0">
                <a:latin typeface="+mn-lt"/>
              </a:rPr>
              <a:t>	</a:t>
            </a:r>
            <a:r>
              <a:rPr lang="en-US" sz="1600" dirty="0">
                <a:latin typeface="+mn-lt"/>
              </a:rPr>
              <a:t>b. </a:t>
            </a:r>
            <a:r>
              <a:rPr lang="en-US" sz="1600" dirty="0" err="1">
                <a:latin typeface="+mn-lt"/>
              </a:rPr>
              <a:t>Kembali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Undang-Undang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Dasar</a:t>
            </a:r>
            <a:r>
              <a:rPr lang="en-US" sz="1600" dirty="0">
                <a:latin typeface="+mn-lt"/>
              </a:rPr>
              <a:t> 1945”, </a:t>
            </a:r>
            <a:r>
              <a:rPr lang="en-US" sz="1600" dirty="0" err="1">
                <a:latin typeface="+mn-lt"/>
              </a:rPr>
              <a:t>tanpa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cadangan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artinya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dengan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Pancasila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seperti</a:t>
            </a:r>
            <a:r>
              <a:rPr lang="en-US" sz="1600" dirty="0">
                <a:latin typeface="+mn-lt"/>
              </a:rPr>
              <a:t> yang </a:t>
            </a:r>
            <a:r>
              <a:rPr lang="en-US" sz="1600" dirty="0" err="1">
                <a:latin typeface="+mn-lt"/>
              </a:rPr>
              <a:t>dirumuskan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dalam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Pembukaan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Undang-Undang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Dasar</a:t>
            </a:r>
            <a:r>
              <a:rPr lang="en-US" sz="1600" dirty="0">
                <a:latin typeface="+mn-lt"/>
              </a:rPr>
              <a:t> yang </a:t>
            </a:r>
            <a:r>
              <a:rPr lang="en-US" sz="1600" dirty="0" err="1">
                <a:latin typeface="+mn-lt"/>
              </a:rPr>
              <a:t>disahkan</a:t>
            </a:r>
            <a:r>
              <a:rPr lang="en-US" sz="1600" dirty="0">
                <a:latin typeface="+mn-lt"/>
              </a:rPr>
              <a:t> PPKI 18 </a:t>
            </a:r>
            <a:r>
              <a:rPr lang="en-US" sz="1600" dirty="0" err="1">
                <a:latin typeface="+mn-lt"/>
              </a:rPr>
              <a:t>Agustus</a:t>
            </a:r>
            <a:r>
              <a:rPr lang="en-US" sz="1600" dirty="0">
                <a:latin typeface="+mn-lt"/>
              </a:rPr>
              <a:t> 1945</a:t>
            </a:r>
            <a:endParaRPr lang="id-ID" sz="1600" dirty="0">
              <a:latin typeface="+mn-lt"/>
            </a:endParaRP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•"/>
              <a:defRPr/>
            </a:pPr>
            <a:r>
              <a:rPr lang="en-US" sz="2000" dirty="0" err="1">
                <a:latin typeface="+mn-lt"/>
              </a:rPr>
              <a:t>Kedua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usulan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tersebut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tidak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mencapai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kuorum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keputusan</a:t>
            </a:r>
            <a:r>
              <a:rPr lang="id-ID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sidang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konstituante</a:t>
            </a:r>
            <a:r>
              <a:rPr lang="id-ID" sz="2000" dirty="0">
                <a:latin typeface="+mn-lt"/>
              </a:rPr>
              <a:t>.</a:t>
            </a:r>
            <a:endParaRPr lang="en-US" sz="2000" b="1" kern="0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59" y="653194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/>
              <a:t>PANCASILA ERA ORDE LAMA</a:t>
            </a:r>
          </a:p>
        </p:txBody>
      </p:sp>
    </p:spTree>
    <p:extLst>
      <p:ext uri="{BB962C8B-B14F-4D97-AF65-F5344CB8AC3E}">
        <p14:creationId xmlns:p14="http://schemas.microsoft.com/office/powerpoint/2010/main" val="14963380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0035" y="1357274"/>
            <a:ext cx="8143932" cy="492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000" dirty="0" err="1"/>
              <a:t>Konstituante</a:t>
            </a:r>
            <a:r>
              <a:rPr lang="en-US" sz="2000" dirty="0"/>
              <a:t> </a:t>
            </a:r>
            <a:r>
              <a:rPr lang="en-US" sz="2000" dirty="0" err="1"/>
              <a:t>menemui</a:t>
            </a:r>
            <a:r>
              <a:rPr lang="en-US" sz="2000" dirty="0"/>
              <a:t> </a:t>
            </a:r>
            <a:r>
              <a:rPr lang="en-US" sz="2000" dirty="0" err="1"/>
              <a:t>jalan</a:t>
            </a:r>
            <a:r>
              <a:rPr lang="en-US" sz="2000" dirty="0"/>
              <a:t> </a:t>
            </a:r>
            <a:r>
              <a:rPr lang="en-US" sz="2000" dirty="0" err="1"/>
              <a:t>buntu</a:t>
            </a:r>
            <a:r>
              <a:rPr lang="en-US" sz="2000" dirty="0"/>
              <a:t> </a:t>
            </a:r>
            <a:r>
              <a:rPr lang="id-ID" sz="2000" dirty="0"/>
              <a:t>hingga</a:t>
            </a:r>
            <a:r>
              <a:rPr lang="en-US" sz="2000" dirty="0"/>
              <a:t> </a:t>
            </a:r>
            <a:r>
              <a:rPr lang="en-US" sz="2000" dirty="0" err="1"/>
              <a:t>bulan</a:t>
            </a:r>
            <a:r>
              <a:rPr lang="en-US" sz="2000" dirty="0"/>
              <a:t> </a:t>
            </a:r>
            <a:r>
              <a:rPr lang="en-US" sz="2000" dirty="0" err="1"/>
              <a:t>Juni</a:t>
            </a:r>
            <a:r>
              <a:rPr lang="en-US" sz="2000" dirty="0"/>
              <a:t> 1959. 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000" dirty="0" err="1"/>
              <a:t>Presiden</a:t>
            </a:r>
            <a:r>
              <a:rPr lang="en-US" sz="2000" dirty="0"/>
              <a:t> </a:t>
            </a:r>
            <a:r>
              <a:rPr lang="sv-SE" sz="2000" dirty="0"/>
              <a:t>Soekarno turun tangan dengan sebuah Dekrit Presiden </a:t>
            </a:r>
            <a:r>
              <a:rPr lang="en-US" sz="2000" dirty="0"/>
              <a:t>yang </a:t>
            </a:r>
            <a:r>
              <a:rPr lang="en-US" sz="2000" dirty="0" err="1"/>
              <a:t>disetujui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kabinet</a:t>
            </a:r>
            <a:r>
              <a:rPr lang="en-US" sz="2000" dirty="0"/>
              <a:t> </a:t>
            </a:r>
            <a:r>
              <a:rPr lang="en-US" sz="2000" dirty="0" err="1"/>
              <a:t>tanggal</a:t>
            </a:r>
            <a:r>
              <a:rPr lang="en-US" sz="2000" dirty="0"/>
              <a:t> 3 </a:t>
            </a:r>
            <a:r>
              <a:rPr lang="en-US" sz="2000" dirty="0" err="1"/>
              <a:t>Juli</a:t>
            </a:r>
            <a:r>
              <a:rPr lang="en-US" sz="2000" dirty="0"/>
              <a:t> 1959, yang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dirumuskan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Istana Bogor </a:t>
            </a:r>
            <a:r>
              <a:rPr lang="en-US" sz="2000" dirty="0" err="1"/>
              <a:t>pada</a:t>
            </a:r>
            <a:r>
              <a:rPr lang="en-US" sz="2000" dirty="0"/>
              <a:t> 4 </a:t>
            </a:r>
            <a:r>
              <a:rPr lang="en-US" sz="2000" dirty="0" err="1"/>
              <a:t>Juli</a:t>
            </a:r>
            <a:r>
              <a:rPr lang="en-US" sz="2000" dirty="0"/>
              <a:t> 1959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diumumkan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resmi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presiden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it-IT" sz="2000" dirty="0"/>
              <a:t>5 Juli 1959 pukul 17.00 di depan Istana Merdeka.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000" dirty="0" err="1"/>
              <a:t>Dekrit</a:t>
            </a:r>
            <a:r>
              <a:rPr lang="en-US" sz="2000" dirty="0"/>
              <a:t> </a:t>
            </a:r>
            <a:r>
              <a:rPr lang="en-US" sz="2000" dirty="0" err="1"/>
              <a:t>Presiden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:</a:t>
            </a:r>
            <a:endParaRPr lang="id-ID" sz="2000" dirty="0"/>
          </a:p>
          <a:p>
            <a:pPr marL="360363"/>
            <a:r>
              <a:rPr lang="en-US" sz="2000" dirty="0"/>
              <a:t>1. </a:t>
            </a:r>
            <a:r>
              <a:rPr lang="en-US" sz="2000" dirty="0" err="1"/>
              <a:t>Pembubaran</a:t>
            </a:r>
            <a:r>
              <a:rPr lang="en-US" sz="2000" dirty="0"/>
              <a:t> </a:t>
            </a:r>
            <a:r>
              <a:rPr lang="en-US" sz="2000" dirty="0" err="1"/>
              <a:t>konstituante</a:t>
            </a:r>
            <a:r>
              <a:rPr lang="en-US" sz="2000" dirty="0"/>
              <a:t>;</a:t>
            </a:r>
          </a:p>
          <a:p>
            <a:pPr marL="360363"/>
            <a:r>
              <a:rPr lang="de-DE" sz="2000" dirty="0"/>
              <a:t>2. Undang-Undang Dasar 1945 kembali berlaku; dan</a:t>
            </a:r>
          </a:p>
          <a:p>
            <a:pPr marL="360363"/>
            <a:r>
              <a:rPr lang="en-US" sz="2000" dirty="0"/>
              <a:t>3. </a:t>
            </a:r>
            <a:r>
              <a:rPr lang="en-US" sz="2000" dirty="0" err="1"/>
              <a:t>Pembentukan</a:t>
            </a:r>
            <a:r>
              <a:rPr lang="en-US" sz="2000" dirty="0"/>
              <a:t> MPRS.</a:t>
            </a:r>
            <a:endParaRPr lang="id-ID" sz="2000" dirty="0"/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id-ID" sz="2000" dirty="0"/>
              <a:t>Penyimpangan Orla terhadap Pancasila dengan dicetuskannya Nasakom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id-ID" sz="2000" dirty="0"/>
              <a:t>Pengangkatan Presiden seumur hidup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id-ID" sz="2000" dirty="0"/>
              <a:t>Pembubaran DPR oleh Presiden</a:t>
            </a:r>
            <a:endParaRPr lang="en-US" sz="2000" dirty="0"/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defRPr/>
            </a:pPr>
            <a:endParaRPr lang="id-ID" sz="2400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57159" y="857232"/>
            <a:ext cx="8229600" cy="42862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b="1" dirty="0"/>
              <a:t>PANCASILA ERA ORDE LAMA</a:t>
            </a:r>
          </a:p>
        </p:txBody>
      </p:sp>
    </p:spTree>
    <p:extLst>
      <p:ext uri="{BB962C8B-B14F-4D97-AF65-F5344CB8AC3E}">
        <p14:creationId xmlns:p14="http://schemas.microsoft.com/office/powerpoint/2010/main" val="14963380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0035" y="1214422"/>
            <a:ext cx="814393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id-ID" sz="2200" dirty="0">
                <a:latin typeface="+mn-lt"/>
              </a:rPr>
              <a:t>Orde baru bercita-cita melaksanakan Pancasila dan UUD 1945 secara Murni dan Konsekwen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200" dirty="0" err="1">
                <a:latin typeface="+mn-lt"/>
              </a:rPr>
              <a:t>Pada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tanggal</a:t>
            </a:r>
            <a:r>
              <a:rPr lang="en-US" sz="2200" dirty="0">
                <a:latin typeface="+mn-lt"/>
              </a:rPr>
              <a:t> 22 </a:t>
            </a:r>
            <a:r>
              <a:rPr lang="en-US" sz="2200" dirty="0" err="1">
                <a:latin typeface="+mn-lt"/>
              </a:rPr>
              <a:t>Maret</a:t>
            </a:r>
            <a:r>
              <a:rPr lang="en-US" sz="2200" dirty="0">
                <a:latin typeface="+mn-lt"/>
              </a:rPr>
              <a:t> 1978 </a:t>
            </a:r>
            <a:r>
              <a:rPr lang="en-US" sz="2200" dirty="0" err="1">
                <a:latin typeface="+mn-lt"/>
              </a:rPr>
              <a:t>ditetapkan</a:t>
            </a:r>
            <a:r>
              <a:rPr lang="en-US" sz="2200" dirty="0">
                <a:latin typeface="+mn-lt"/>
              </a:rPr>
              <a:t> </a:t>
            </a:r>
            <a:r>
              <a:rPr lang="nb-NO" sz="2200" dirty="0">
                <a:latin typeface="+mn-lt"/>
              </a:rPr>
              <a:t>TAP MPR Nomor II/MPR/1978 tentang </a:t>
            </a:r>
            <a:r>
              <a:rPr lang="sv-SE" sz="2200" dirty="0">
                <a:latin typeface="+mn-lt"/>
              </a:rPr>
              <a:t>Pedoman Penghayatan dan Pengamalan Pancasila </a:t>
            </a:r>
            <a:r>
              <a:rPr lang="en-US" sz="2200" dirty="0">
                <a:latin typeface="+mn-lt"/>
              </a:rPr>
              <a:t>(</a:t>
            </a:r>
            <a:r>
              <a:rPr lang="en-US" sz="2200" i="1" dirty="0" err="1">
                <a:latin typeface="+mn-lt"/>
              </a:rPr>
              <a:t>Ekaprasetya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i="1" dirty="0" err="1">
                <a:latin typeface="+mn-lt"/>
              </a:rPr>
              <a:t>Pancakarsa</a:t>
            </a:r>
            <a:r>
              <a:rPr lang="en-US" sz="2200" i="1" dirty="0">
                <a:latin typeface="+mn-lt"/>
              </a:rPr>
              <a:t>), </a:t>
            </a:r>
            <a:r>
              <a:rPr lang="en-US" sz="2200" dirty="0">
                <a:latin typeface="+mn-lt"/>
              </a:rPr>
              <a:t>yang </a:t>
            </a:r>
            <a:r>
              <a:rPr lang="en-US" sz="2200" dirty="0" err="1">
                <a:latin typeface="+mn-lt"/>
              </a:rPr>
              <a:t>meliputi</a:t>
            </a:r>
            <a:r>
              <a:rPr lang="en-US" sz="2200" dirty="0">
                <a:latin typeface="+mn-lt"/>
              </a:rPr>
              <a:t> 36 </a:t>
            </a:r>
            <a:r>
              <a:rPr lang="en-US" sz="2200" dirty="0" err="1">
                <a:latin typeface="+mn-lt"/>
              </a:rPr>
              <a:t>butir</a:t>
            </a:r>
            <a:r>
              <a:rPr lang="en-US" sz="2200" dirty="0">
                <a:latin typeface="+mn-lt"/>
              </a:rPr>
              <a:t>.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200" i="1" dirty="0" err="1">
                <a:latin typeface="+mn-lt"/>
              </a:rPr>
              <a:t>Pasal</a:t>
            </a:r>
            <a:r>
              <a:rPr lang="en-US" sz="2200" i="1" dirty="0">
                <a:latin typeface="+mn-lt"/>
              </a:rPr>
              <a:t> 4 </a:t>
            </a:r>
            <a:r>
              <a:rPr lang="en-US" sz="2200" dirty="0" err="1">
                <a:latin typeface="+mn-lt"/>
              </a:rPr>
              <a:t>menjelaskan</a:t>
            </a:r>
            <a:r>
              <a:rPr lang="en-US" sz="2200" dirty="0">
                <a:latin typeface="+mn-lt"/>
              </a:rPr>
              <a:t> :</a:t>
            </a:r>
            <a:r>
              <a:rPr lang="id-ID" sz="2200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“</a:t>
            </a:r>
            <a:r>
              <a:rPr lang="en-US" sz="2200" dirty="0" err="1">
                <a:latin typeface="+mn-lt"/>
              </a:rPr>
              <a:t>Pedoman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Penghayatan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dan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Pengamalan</a:t>
            </a:r>
            <a:r>
              <a:rPr lang="en-US" sz="2200" dirty="0">
                <a:latin typeface="+mn-lt"/>
              </a:rPr>
              <a:t> </a:t>
            </a:r>
            <a:r>
              <a:rPr lang="fi-FI" sz="2200" dirty="0">
                <a:latin typeface="+mn-lt"/>
              </a:rPr>
              <a:t>pancasila (P4) merupakan penuntun dan pegangan </a:t>
            </a:r>
            <a:r>
              <a:rPr lang="en-US" sz="2200" dirty="0" err="1">
                <a:latin typeface="+mn-lt"/>
              </a:rPr>
              <a:t>hidup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dalam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kehidupan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bermasyarakat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berbangsa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dan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bernegara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bagi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setiap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warga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negara</a:t>
            </a:r>
            <a:r>
              <a:rPr lang="en-US" sz="2200" dirty="0">
                <a:latin typeface="+mn-lt"/>
              </a:rPr>
              <a:t> Indonesia, </a:t>
            </a:r>
            <a:r>
              <a:rPr lang="en-US" sz="2200" dirty="0" err="1">
                <a:latin typeface="+mn-lt"/>
              </a:rPr>
              <a:t>setiap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penyelenggara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negara</a:t>
            </a:r>
            <a:r>
              <a:rPr lang="en-US" sz="2200" dirty="0">
                <a:latin typeface="+mn-lt"/>
              </a:rPr>
              <a:t> </a:t>
            </a:r>
            <a:r>
              <a:rPr lang="pt-BR" sz="2200" dirty="0">
                <a:latin typeface="+mn-lt"/>
              </a:rPr>
              <a:t>serta setiap lembaga kenegaraan dan lembaga </a:t>
            </a:r>
            <a:r>
              <a:rPr lang="fi-FI" sz="2200" dirty="0">
                <a:latin typeface="+mn-lt"/>
              </a:rPr>
              <a:t>kemasyarakatan, baik Pusat maupun di Daerah </a:t>
            </a:r>
            <a:r>
              <a:rPr lang="nl-NL" sz="2200" dirty="0">
                <a:latin typeface="+mn-lt"/>
              </a:rPr>
              <a:t>dan dilaksanakan secara bulat dan utuh”.</a:t>
            </a:r>
            <a:endParaRPr lang="id-ID" sz="2200" dirty="0">
              <a:latin typeface="+mn-lt"/>
            </a:endParaRP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200" dirty="0" err="1">
                <a:latin typeface="+mn-lt"/>
              </a:rPr>
              <a:t>Nilai-nilai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Pancasila</a:t>
            </a:r>
            <a:r>
              <a:rPr lang="en-US" sz="2200" dirty="0">
                <a:latin typeface="+mn-lt"/>
              </a:rPr>
              <a:t> yang </a:t>
            </a:r>
            <a:r>
              <a:rPr lang="en-US" sz="2200" dirty="0" err="1">
                <a:latin typeface="+mn-lt"/>
              </a:rPr>
              <a:t>terdiri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atas</a:t>
            </a:r>
            <a:r>
              <a:rPr lang="en-US" sz="2200" dirty="0">
                <a:latin typeface="+mn-lt"/>
              </a:rPr>
              <a:t> 36 </a:t>
            </a:r>
            <a:r>
              <a:rPr lang="en-US" sz="2200" dirty="0" err="1">
                <a:latin typeface="+mn-lt"/>
              </a:rPr>
              <a:t>butir</a:t>
            </a:r>
            <a:r>
              <a:rPr lang="en-US" sz="2200" dirty="0">
                <a:latin typeface="+mn-lt"/>
              </a:rPr>
              <a:t>, </a:t>
            </a:r>
            <a:r>
              <a:rPr lang="fi-FI" sz="2200" dirty="0">
                <a:latin typeface="+mn-lt"/>
              </a:rPr>
              <a:t>Pada 1994 disarikan/dijabarkan </a:t>
            </a:r>
            <a:r>
              <a:rPr lang="en-US" sz="2200" dirty="0" err="1">
                <a:latin typeface="+mn-lt"/>
              </a:rPr>
              <a:t>kembali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oleh</a:t>
            </a:r>
            <a:r>
              <a:rPr lang="en-US" sz="2200" dirty="0">
                <a:latin typeface="+mn-lt"/>
              </a:rPr>
              <a:t> BP-7 </a:t>
            </a:r>
            <a:r>
              <a:rPr lang="en-US" sz="2200" dirty="0" err="1">
                <a:latin typeface="+mn-lt"/>
              </a:rPr>
              <a:t>Pusat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menjadi</a:t>
            </a:r>
            <a:r>
              <a:rPr lang="en-US" sz="2200" dirty="0">
                <a:latin typeface="+mn-lt"/>
              </a:rPr>
              <a:t> 45 </a:t>
            </a:r>
            <a:r>
              <a:rPr lang="en-US" sz="2200" dirty="0" err="1">
                <a:latin typeface="+mn-lt"/>
              </a:rPr>
              <a:t>butir</a:t>
            </a:r>
            <a:r>
              <a:rPr lang="en-US" sz="2200" dirty="0">
                <a:latin typeface="+mn-lt"/>
              </a:rPr>
              <a:t> P4. </a:t>
            </a:r>
            <a:endParaRPr lang="id-ID" sz="2200" dirty="0">
              <a:latin typeface="+mn-lt"/>
            </a:endParaRP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endParaRPr lang="id-ID" sz="2000" dirty="0"/>
          </a:p>
          <a:p>
            <a:pPr marL="360363" algn="just"/>
            <a:endParaRPr lang="en-US" sz="2000" b="1" kern="0" dirty="0">
              <a:latin typeface="+mn-lt"/>
            </a:endParaRP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57159" y="714356"/>
            <a:ext cx="8229600" cy="500066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b="1" dirty="0"/>
              <a:t>PANCASILA ERA ORDE BARU</a:t>
            </a:r>
          </a:p>
        </p:txBody>
      </p:sp>
    </p:spTree>
    <p:extLst>
      <p:ext uri="{BB962C8B-B14F-4D97-AF65-F5344CB8AC3E}">
        <p14:creationId xmlns:p14="http://schemas.microsoft.com/office/powerpoint/2010/main" val="149633808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71473" y="1428737"/>
            <a:ext cx="8143932" cy="471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id-ID" sz="2000" dirty="0">
                <a:latin typeface="+mn-lt"/>
              </a:rPr>
              <a:t>P4 merupakan hasil tafsir tunggal Orde Baru terhadap Pancasila 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id-ID" sz="2000" dirty="0">
                <a:latin typeface="+mn-lt"/>
              </a:rPr>
              <a:t>Hasil tafsir sepihak Orde Baru</a:t>
            </a:r>
            <a:r>
              <a:rPr lang="en-US" sz="2000" dirty="0">
                <a:latin typeface="+mn-lt"/>
              </a:rPr>
              <a:t> </a:t>
            </a:r>
            <a:r>
              <a:rPr lang="id-ID" sz="2000" dirty="0">
                <a:latin typeface="+mn-lt"/>
              </a:rPr>
              <a:t>terhadap </a:t>
            </a:r>
            <a:r>
              <a:rPr lang="en-US" sz="2000" dirty="0" err="1">
                <a:latin typeface="+mn-lt"/>
              </a:rPr>
              <a:t>Pancasila</a:t>
            </a:r>
            <a:r>
              <a:rPr lang="id-ID" sz="2000" dirty="0">
                <a:latin typeface="+mn-lt"/>
              </a:rPr>
              <a:t>, dijadikan </a:t>
            </a:r>
            <a:r>
              <a:rPr lang="en-US" sz="2000" dirty="0" err="1">
                <a:latin typeface="+mn-lt"/>
              </a:rPr>
              <a:t>ideologi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tunggal</a:t>
            </a:r>
            <a:r>
              <a:rPr lang="en-US" sz="2000" dirty="0">
                <a:latin typeface="+mn-lt"/>
              </a:rPr>
              <a:t> </a:t>
            </a:r>
            <a:r>
              <a:rPr lang="fi-FI" sz="2000" dirty="0">
                <a:latin typeface="+mn-lt"/>
              </a:rPr>
              <a:t>dan satu-satunya sumber nilai serta kebenaran</a:t>
            </a:r>
            <a:r>
              <a:rPr lang="id-ID" sz="2000" dirty="0">
                <a:latin typeface="+mn-lt"/>
              </a:rPr>
              <a:t>.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000" dirty="0" err="1">
                <a:latin typeface="+mn-lt"/>
              </a:rPr>
              <a:t>Nilai-nilai</a:t>
            </a:r>
            <a:r>
              <a:rPr lang="en-US" sz="2000" dirty="0">
                <a:latin typeface="+mn-lt"/>
              </a:rPr>
              <a:t> </a:t>
            </a:r>
            <a:r>
              <a:rPr lang="id-ID" sz="2000" dirty="0">
                <a:latin typeface="+mn-lt"/>
              </a:rPr>
              <a:t>hasil tafsiran orde baru </a:t>
            </a:r>
            <a:r>
              <a:rPr lang="en-US" sz="2000" dirty="0" err="1">
                <a:latin typeface="+mn-lt"/>
              </a:rPr>
              <a:t>selalu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ditanam</a:t>
            </a:r>
            <a:r>
              <a:rPr lang="id-ID" sz="2000" dirty="0">
                <a:latin typeface="+mn-lt"/>
              </a:rPr>
              <a:t>kan</a:t>
            </a:r>
            <a:r>
              <a:rPr lang="en-US" sz="2000" dirty="0">
                <a:latin typeface="+mn-lt"/>
              </a:rPr>
              <a:t> </a:t>
            </a:r>
            <a:r>
              <a:rPr lang="id-ID" sz="2000" dirty="0">
                <a:latin typeface="+mn-lt"/>
              </a:rPr>
              <a:t>dalam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benak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masyarakat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melalui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doktrinasi</a:t>
            </a:r>
            <a:r>
              <a:rPr lang="id-ID" sz="2000" dirty="0">
                <a:latin typeface="+mn-lt"/>
              </a:rPr>
              <a:t>.</a:t>
            </a:r>
            <a:endParaRPr lang="en-US" sz="2000" b="1" kern="0" dirty="0">
              <a:latin typeface="+mn-lt"/>
            </a:endParaRP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id-ID" sz="2000" dirty="0">
                <a:latin typeface="+mn-lt"/>
              </a:rPr>
              <a:t>Warga negara yang berbeda tafsir, tidak sepemahaman, dan tidak melaksanakan hasil tafsir sepihak Orde Baru dianggap melanggar ideologi dan dasar negara.</a:t>
            </a:r>
            <a:endParaRPr lang="fi-FI" sz="2000" dirty="0">
              <a:latin typeface="+mn-lt"/>
            </a:endParaRP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id-ID" sz="2000" dirty="0">
                <a:latin typeface="+mn-lt"/>
              </a:rPr>
              <a:t>Melalui berbagai legitimasi hukum, </a:t>
            </a:r>
            <a:r>
              <a:rPr lang="en-US" sz="2000" dirty="0" err="1">
                <a:latin typeface="+mn-lt"/>
              </a:rPr>
              <a:t>Orde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Baru</a:t>
            </a:r>
            <a:r>
              <a:rPr lang="id-ID" sz="2000" dirty="0">
                <a:latin typeface="+mn-lt"/>
              </a:rPr>
              <a:t> menjadikan </a:t>
            </a:r>
            <a:r>
              <a:rPr lang="en-US" sz="2000" dirty="0" err="1">
                <a:latin typeface="+mn-lt"/>
              </a:rPr>
              <a:t>Pancasila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sebagai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alat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legitimasi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politik</a:t>
            </a:r>
            <a:r>
              <a:rPr lang="en-US" sz="2000" dirty="0">
                <a:latin typeface="+mn-lt"/>
              </a:rPr>
              <a:t>. </a:t>
            </a:r>
            <a:endParaRPr lang="id-ID" sz="2000" dirty="0">
              <a:latin typeface="+mn-lt"/>
            </a:endParaRP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id-ID" sz="2000" dirty="0">
                <a:latin typeface="+mn-lt"/>
              </a:rPr>
              <a:t>Menjadikan Pancasila dan UUD 1945 sebagai tameng pelanggaran HAM dan pelanggaran hukum lainnya.</a:t>
            </a:r>
            <a:endParaRPr lang="en-US" sz="2000" dirty="0">
              <a:latin typeface="+mn-lt"/>
            </a:endParaRP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id-ID" sz="2000" dirty="0">
                <a:latin typeface="+mn-lt"/>
              </a:rPr>
              <a:t>Menjadikan seolah Pancasila </a:t>
            </a:r>
            <a:r>
              <a:rPr lang="en-US" sz="2000" dirty="0" err="1">
                <a:latin typeface="+mn-lt"/>
              </a:rPr>
              <a:t>selalu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identik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dengan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rezim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Orde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Baru</a:t>
            </a:r>
            <a:r>
              <a:rPr lang="en-US" sz="2000" dirty="0">
                <a:latin typeface="+mn-lt"/>
              </a:rPr>
              <a:t>.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57159" y="714356"/>
            <a:ext cx="8229600" cy="500066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b="1" dirty="0"/>
              <a:t>PANCASILA ERA ORDE BARU</a:t>
            </a:r>
          </a:p>
        </p:txBody>
      </p:sp>
    </p:spTree>
    <p:extLst>
      <p:ext uri="{BB962C8B-B14F-4D97-AF65-F5344CB8AC3E}">
        <p14:creationId xmlns:p14="http://schemas.microsoft.com/office/powerpoint/2010/main" val="149633808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7159" y="1214422"/>
            <a:ext cx="8143932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000" dirty="0" err="1">
                <a:latin typeface="+mn-lt"/>
              </a:rPr>
              <a:t>Puncak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dari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Rezim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Orde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Baru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ditandai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dengan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hancurnya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ekonomi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nasional</a:t>
            </a:r>
            <a:r>
              <a:rPr lang="en-US" sz="2000" dirty="0">
                <a:latin typeface="+mn-lt"/>
              </a:rPr>
              <a:t>, yang </a:t>
            </a:r>
            <a:r>
              <a:rPr lang="en-US" sz="2000" dirty="0" err="1">
                <a:latin typeface="+mn-lt"/>
              </a:rPr>
              <a:t>kemudian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melahirkan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Gerakan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Reformasi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segala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bidang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politik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ekonomi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hukum</a:t>
            </a:r>
            <a:endParaRPr lang="en-US" sz="2000" dirty="0">
              <a:latin typeface="+mn-lt"/>
            </a:endParaRP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000" dirty="0">
                <a:latin typeface="+mn-lt"/>
              </a:rPr>
              <a:t>Era </a:t>
            </a:r>
            <a:r>
              <a:rPr lang="en-US" sz="2000" dirty="0" err="1">
                <a:latin typeface="+mn-lt"/>
              </a:rPr>
              <a:t>Reformasi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memunculkan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fobia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terhadap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Pancasila</a:t>
            </a:r>
            <a:r>
              <a:rPr lang="en-US" sz="2000" dirty="0">
                <a:latin typeface="+mn-lt"/>
              </a:rPr>
              <a:t>.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000" dirty="0">
                <a:latin typeface="+mn-lt"/>
              </a:rPr>
              <a:t>S</a:t>
            </a:r>
            <a:r>
              <a:rPr lang="id-ID" sz="2000" dirty="0">
                <a:latin typeface="+mn-lt"/>
              </a:rPr>
              <a:t>egala hal yang berbau Pancasila seolah harus dihindari karena merepresentasikan Orde Baru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id-ID" sz="2000" dirty="0">
                <a:latin typeface="+mn-lt"/>
              </a:rPr>
              <a:t>Segala kesalahan Orde Baru dilimpahkan kepada Pancasila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id-ID" sz="2000" dirty="0">
                <a:latin typeface="+mn-lt"/>
              </a:rPr>
              <a:t>Adanya fobia terhadapa Pancasila sebagai jiwa bangsa melahirkan berbagai konflik yang mengancam disintegrasi bangsa pada masa awal Reformasi . Misal konflik Ambon, Poso, Sambas dan Sampit, GAM, Ninja Banyuwangi, dll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000" dirty="0" err="1">
                <a:latin typeface="+mn-lt"/>
              </a:rPr>
              <a:t>Diskursus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tentang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Pancasila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kembali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menghangat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meluas</a:t>
            </a:r>
            <a:r>
              <a:rPr lang="en-US" sz="2000" dirty="0">
                <a:latin typeface="+mn-lt"/>
              </a:rPr>
              <a:t> </a:t>
            </a:r>
            <a:r>
              <a:rPr lang="id-ID" sz="2000" dirty="0">
                <a:latin typeface="+mn-lt"/>
              </a:rPr>
              <a:t>mulai tahun </a:t>
            </a:r>
            <a:r>
              <a:rPr lang="en-US" sz="2000" dirty="0">
                <a:latin typeface="+mn-lt"/>
              </a:rPr>
              <a:t>2006.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000" dirty="0" err="1">
                <a:latin typeface="+mn-lt"/>
              </a:rPr>
              <a:t>Sekretariat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Wapres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Republik</a:t>
            </a:r>
            <a:r>
              <a:rPr lang="en-US" sz="2000" dirty="0">
                <a:latin typeface="+mn-lt"/>
              </a:rPr>
              <a:t> </a:t>
            </a:r>
            <a:r>
              <a:rPr lang="it-IT" sz="2000" dirty="0">
                <a:latin typeface="+mn-lt"/>
              </a:rPr>
              <a:t>Indonesia, pada tahun 2008/2009 secara intensif </a:t>
            </a:r>
            <a:r>
              <a:rPr lang="fi-FI" sz="2000" dirty="0">
                <a:latin typeface="+mn-lt"/>
              </a:rPr>
              <a:t>melakukan diskusi-diskusi untuk merevitalisasi </a:t>
            </a:r>
            <a:r>
              <a:rPr lang="id-ID" sz="2000" dirty="0">
                <a:latin typeface="+mn-lt"/>
              </a:rPr>
              <a:t>dan </a:t>
            </a:r>
            <a:r>
              <a:rPr lang="fi-FI" sz="2000" dirty="0">
                <a:latin typeface="+mn-lt"/>
              </a:rPr>
              <a:t>sosialisasi </a:t>
            </a:r>
            <a:r>
              <a:rPr lang="en-US" sz="2000" dirty="0" err="1">
                <a:latin typeface="+mn-lt"/>
              </a:rPr>
              <a:t>nilai-nilai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Pancasila</a:t>
            </a:r>
            <a:r>
              <a:rPr lang="en-US" sz="2000" dirty="0">
                <a:latin typeface="+mn-lt"/>
              </a:rPr>
              <a:t>.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endParaRPr lang="en-US" sz="2000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57159" y="714356"/>
            <a:ext cx="8229600" cy="42862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b="1" dirty="0"/>
              <a:t>PANCASILA ERA REFORMASI</a:t>
            </a:r>
          </a:p>
        </p:txBody>
      </p:sp>
    </p:spTree>
    <p:extLst>
      <p:ext uri="{BB962C8B-B14F-4D97-AF65-F5344CB8AC3E}">
        <p14:creationId xmlns:p14="http://schemas.microsoft.com/office/powerpoint/2010/main" val="14963380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8597" y="1500174"/>
            <a:ext cx="842968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000" dirty="0" err="1">
                <a:latin typeface="+mn-lt"/>
              </a:rPr>
              <a:t>Tahun</a:t>
            </a:r>
            <a:r>
              <a:rPr lang="en-US" sz="2000" dirty="0">
                <a:latin typeface="+mn-lt"/>
              </a:rPr>
              <a:t> 2009 </a:t>
            </a:r>
            <a:r>
              <a:rPr lang="en-US" sz="2000" dirty="0" err="1">
                <a:latin typeface="+mn-lt"/>
              </a:rPr>
              <a:t>Dirjen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Dikti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membentuk</a:t>
            </a:r>
            <a:r>
              <a:rPr lang="en-US" sz="2000" dirty="0">
                <a:latin typeface="+mn-lt"/>
              </a:rPr>
              <a:t> Tim </a:t>
            </a:r>
            <a:r>
              <a:rPr lang="en-US" sz="2000" dirty="0" err="1">
                <a:latin typeface="+mn-lt"/>
              </a:rPr>
              <a:t>Pengkajian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Pendidikan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Pancasila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Perguruan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Tinggi</a:t>
            </a:r>
            <a:endParaRPr lang="id-ID" sz="2000" dirty="0">
              <a:latin typeface="+mn-lt"/>
            </a:endParaRP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000" dirty="0">
                <a:latin typeface="+mn-lt"/>
              </a:rPr>
              <a:t>D</a:t>
            </a:r>
            <a:r>
              <a:rPr lang="id-ID" sz="2000" dirty="0">
                <a:latin typeface="+mn-lt"/>
              </a:rPr>
              <a:t>i perguruan tinggi pendidikan Pancasila kembali disajikan sebagai bagian mata kuliah pengembang kepribadian.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000" dirty="0">
                <a:latin typeface="+mn-lt"/>
              </a:rPr>
              <a:t>MPR-RI </a:t>
            </a:r>
            <a:r>
              <a:rPr lang="en-US" sz="2000" dirty="0" err="1">
                <a:latin typeface="+mn-lt"/>
              </a:rPr>
              <a:t>melakukan</a:t>
            </a:r>
            <a:r>
              <a:rPr lang="en-US" sz="2000" dirty="0">
                <a:latin typeface="+mn-lt"/>
              </a:rPr>
              <a:t> </a:t>
            </a:r>
            <a:r>
              <a:rPr lang="fi-FI" sz="2000" dirty="0">
                <a:latin typeface="+mn-lt"/>
              </a:rPr>
              <a:t>kegiatan sosialisasi nilai-nilai Pancasila yang dikenal </a:t>
            </a:r>
            <a:r>
              <a:rPr lang="en-US" sz="2000" dirty="0" err="1">
                <a:latin typeface="+mn-lt"/>
              </a:rPr>
              <a:t>dengan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sebutan</a:t>
            </a:r>
            <a:r>
              <a:rPr lang="en-US" sz="2000" dirty="0">
                <a:latin typeface="+mn-lt"/>
              </a:rPr>
              <a:t> “</a:t>
            </a:r>
            <a:r>
              <a:rPr lang="en-US" sz="2000" dirty="0" err="1">
                <a:latin typeface="+mn-lt"/>
              </a:rPr>
              <a:t>Empat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Pilar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Kebangsaan</a:t>
            </a:r>
            <a:r>
              <a:rPr lang="en-US" sz="2000" dirty="0">
                <a:latin typeface="+mn-lt"/>
              </a:rPr>
              <a:t>”, yang </a:t>
            </a:r>
            <a:r>
              <a:rPr lang="en-US" sz="2000" dirty="0" err="1">
                <a:latin typeface="+mn-lt"/>
              </a:rPr>
              <a:t>terdiri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dari</a:t>
            </a:r>
            <a:r>
              <a:rPr lang="en-US" sz="2000" dirty="0">
                <a:latin typeface="+mn-lt"/>
              </a:rPr>
              <a:t>: </a:t>
            </a:r>
            <a:r>
              <a:rPr lang="en-US" sz="2000" dirty="0" err="1">
                <a:latin typeface="+mn-lt"/>
              </a:rPr>
              <a:t>Pancasila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Undang-Undang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Dasar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tahun</a:t>
            </a:r>
            <a:r>
              <a:rPr lang="en-US" sz="2000" dirty="0">
                <a:latin typeface="+mn-lt"/>
              </a:rPr>
              <a:t> 1945, Negara </a:t>
            </a:r>
            <a:r>
              <a:rPr lang="en-US" sz="2000" dirty="0" err="1">
                <a:latin typeface="+mn-lt"/>
              </a:rPr>
              <a:t>Kesatuan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Republik</a:t>
            </a:r>
            <a:r>
              <a:rPr lang="en-US" sz="2000" dirty="0">
                <a:latin typeface="+mn-lt"/>
              </a:rPr>
              <a:t> Indonesia </a:t>
            </a:r>
            <a:r>
              <a:rPr lang="en-US" sz="2000" dirty="0" err="1">
                <a:latin typeface="+mn-lt"/>
              </a:rPr>
              <a:t>dan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Bhinneka</a:t>
            </a:r>
            <a:r>
              <a:rPr lang="en-US" sz="2000" dirty="0">
                <a:latin typeface="+mn-lt"/>
              </a:rPr>
              <a:t> Tunggal </a:t>
            </a:r>
            <a:r>
              <a:rPr lang="en-US" sz="2000" dirty="0" err="1">
                <a:latin typeface="+mn-lt"/>
              </a:rPr>
              <a:t>Ika</a:t>
            </a:r>
            <a:r>
              <a:rPr lang="en-US" sz="2000" dirty="0">
                <a:latin typeface="+mn-lt"/>
              </a:rPr>
              <a:t>.</a:t>
            </a:r>
            <a:endParaRPr lang="id-ID" sz="2000" dirty="0">
              <a:latin typeface="+mn-lt"/>
            </a:endParaRP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id-ID" sz="2000" dirty="0">
                <a:latin typeface="+mn-lt"/>
              </a:rPr>
              <a:t>Menetapkan Pancasila sebagai sumber dari segala sumber  hukum negara (Pasal 2 UU No. 12 Tahun 2011).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id-ID" sz="2000" dirty="0">
                <a:latin typeface="+mn-lt"/>
              </a:rPr>
              <a:t>Sosialisasi dan pengamalan kembali nilai-nilai Pancasila berlahan dan pasti meredakan konflik yang terjadi pada awal Reformasi.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endParaRPr lang="en-US" sz="2400" dirty="0"/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endParaRPr lang="en-US" sz="2400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57159" y="785794"/>
            <a:ext cx="8229600" cy="500066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b="1" dirty="0"/>
              <a:t>PANCASILA ERA REFORMASI</a:t>
            </a:r>
          </a:p>
        </p:txBody>
      </p:sp>
    </p:spTree>
    <p:extLst>
      <p:ext uri="{BB962C8B-B14F-4D97-AF65-F5344CB8AC3E}">
        <p14:creationId xmlns:p14="http://schemas.microsoft.com/office/powerpoint/2010/main" val="149633808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019800" cy="590550"/>
          </a:xfrm>
        </p:spPr>
        <p:txBody>
          <a:bodyPr>
            <a:normAutofit/>
          </a:bodyPr>
          <a:lstStyle/>
          <a:p>
            <a:pPr algn="ctr"/>
            <a:r>
              <a:rPr lang="id-ID" sz="3200" b="1">
                <a:solidFill>
                  <a:schemeClr val="tx1"/>
                </a:solidFill>
              </a:rPr>
              <a:t>Apa pendapat Anda?</a:t>
            </a:r>
          </a:p>
        </p:txBody>
      </p:sp>
      <p:pic>
        <p:nvPicPr>
          <p:cNvPr id="37891" name="Picture 2" descr="C:\Users\Rukiyati\Downloads\kartun pr pre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1295400"/>
            <a:ext cx="7010400" cy="502920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80" y="938946"/>
            <a:ext cx="8229600" cy="63266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Jawablah Pertanyaan berikut?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286280"/>
          </a:xfrm>
        </p:spPr>
        <p:txBody>
          <a:bodyPr>
            <a:normAutofit/>
          </a:bodyPr>
          <a:lstStyle/>
          <a:p>
            <a:r>
              <a:rPr lang="id-ID" dirty="0"/>
              <a:t>Kenapa kelompok pemuda mendesak Sukarno-Hatta pada peristiwa Rangasdengklok untuk memproklamirkan kemerdekaan Indonesia segera, apa dasar pertimbangannya?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8229600" cy="4389120"/>
          </a:xfrm>
        </p:spPr>
        <p:txBody>
          <a:bodyPr/>
          <a:lstStyle/>
          <a:p>
            <a:r>
              <a:rPr lang="id-ID" dirty="0"/>
              <a:t>Apakah kemerdekaan Indonesia hasil pemberian Jepang?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389120"/>
          </a:xfrm>
        </p:spPr>
        <p:txBody>
          <a:bodyPr/>
          <a:lstStyle/>
          <a:p>
            <a:r>
              <a:rPr lang="id-ID" dirty="0"/>
              <a:t>Orde Lama adalah sebuah masa pemerintahan siapa, mulai dan berakhir kapan?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389120"/>
          </a:xfrm>
        </p:spPr>
        <p:txBody>
          <a:bodyPr/>
          <a:lstStyle/>
          <a:p>
            <a:r>
              <a:rPr lang="id-ID" dirty="0"/>
              <a:t>Apakah pada masa Orde Lama dan Orde Baru terjadi pelanggaran terhadap Pancasila?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8596" y="1500174"/>
            <a:ext cx="842968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•"/>
              <a:defRPr/>
            </a:pPr>
            <a:r>
              <a:rPr lang="en-US" sz="2200" dirty="0">
                <a:latin typeface="+mn-lt"/>
              </a:rPr>
              <a:t>P</a:t>
            </a:r>
            <a:r>
              <a:rPr lang="pt-BR" sz="2200" dirty="0">
                <a:latin typeface="+mn-lt"/>
              </a:rPr>
              <a:t>ada tanggal 6 Agustus 1945 bom atom dijatuhkan di </a:t>
            </a:r>
            <a:r>
              <a:rPr lang="fi-FI" sz="2200" dirty="0">
                <a:latin typeface="+mn-lt"/>
              </a:rPr>
              <a:t>kota Hiroshima</a:t>
            </a:r>
            <a:endParaRPr lang="id-ID" sz="2200" dirty="0">
              <a:latin typeface="+mn-lt"/>
            </a:endParaRP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•"/>
              <a:defRPr/>
            </a:pPr>
            <a:r>
              <a:rPr lang="en-US" sz="2200" dirty="0" err="1">
                <a:latin typeface="+mn-lt"/>
              </a:rPr>
              <a:t>Sehari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kemudian</a:t>
            </a:r>
            <a:r>
              <a:rPr lang="en-US" sz="2200" dirty="0">
                <a:latin typeface="+mn-lt"/>
              </a:rPr>
              <a:t> </a:t>
            </a:r>
            <a:r>
              <a:rPr lang="id-ID" sz="2200" dirty="0">
                <a:latin typeface="+mn-lt"/>
              </a:rPr>
              <a:t>7</a:t>
            </a:r>
            <a:r>
              <a:rPr lang="pt-BR" sz="2200" dirty="0">
                <a:latin typeface="+mn-lt"/>
              </a:rPr>
              <a:t> Agustus 1945 </a:t>
            </a:r>
            <a:r>
              <a:rPr lang="en-US" sz="2200" dirty="0">
                <a:latin typeface="+mn-lt"/>
              </a:rPr>
              <a:t>BPUPK </a:t>
            </a:r>
            <a:r>
              <a:rPr lang="en-US" sz="2200" dirty="0" err="1">
                <a:latin typeface="+mn-lt"/>
              </a:rPr>
              <a:t>berganti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nama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menjadi</a:t>
            </a:r>
            <a:r>
              <a:rPr lang="en-US" sz="2200" dirty="0">
                <a:latin typeface="+mn-lt"/>
              </a:rPr>
              <a:t> PPKI </a:t>
            </a:r>
            <a:r>
              <a:rPr lang="id-ID" sz="2200" dirty="0">
                <a:latin typeface="+mn-lt"/>
              </a:rPr>
              <a:t>(Dokuritsu Junbi Cosakai)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•"/>
              <a:defRPr/>
            </a:pPr>
            <a:r>
              <a:rPr lang="id-ID" sz="2200" dirty="0">
                <a:latin typeface="+mn-lt"/>
              </a:rPr>
              <a:t>Pada tanggal 9 Agustus1945, bom atom kedua dijatuhkan di atas Nagasaki sehingga menyebabkan Jepang menyerah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•"/>
              <a:defRPr/>
            </a:pPr>
            <a:r>
              <a:rPr lang="id-ID" sz="2200" dirty="0">
                <a:latin typeface="+mn-lt"/>
              </a:rPr>
              <a:t>Soekarno, Hatta dan Radjiman Wedyodiningrat sebagai ketua BPUPK diterbangkan ke Dalat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•"/>
              <a:defRPr/>
            </a:pPr>
            <a:r>
              <a:rPr lang="sv-SE" sz="2200" dirty="0">
                <a:latin typeface="+mn-lt"/>
              </a:rPr>
              <a:t>Dikabarkan bahwa pasukan Jepang sedang di ambang kekalahan dan akan memberikan kemerdekaan kepada Indonesia</a:t>
            </a:r>
            <a:endParaRPr lang="id-ID" sz="2200" dirty="0">
              <a:latin typeface="+mn-lt"/>
            </a:endParaRP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•"/>
              <a:defRPr/>
            </a:pPr>
            <a:r>
              <a:rPr lang="id-ID" sz="2200" dirty="0">
                <a:latin typeface="+mn-lt"/>
              </a:rPr>
              <a:t>Tanggal 10 Agustus1945, Sutan Syahrir telah mendengar berita lewat radio bahwa Jepang telah menyerah kepada Sekutu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7159" y="714356"/>
            <a:ext cx="8229600" cy="571504"/>
          </a:xfrm>
        </p:spPr>
        <p:txBody>
          <a:bodyPr>
            <a:normAutofit fontScale="90000"/>
          </a:bodyPr>
          <a:lstStyle/>
          <a:p>
            <a:pPr algn="ctr"/>
            <a:r>
              <a:rPr lang="id-ID" sz="3600" b="1" dirty="0"/>
              <a:t>PANCASILA ERA KEMERDEKAAN</a:t>
            </a:r>
          </a:p>
        </p:txBody>
      </p:sp>
    </p:spTree>
    <p:extLst>
      <p:ext uri="{BB962C8B-B14F-4D97-AF65-F5344CB8AC3E}">
        <p14:creationId xmlns:p14="http://schemas.microsoft.com/office/powerpoint/2010/main" val="14963380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285720" y="785794"/>
            <a:ext cx="8229600" cy="42862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3600" b="1" dirty="0"/>
              <a:t>PANCASILA ERA KEMERDEKAAN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71277"/>
            <a:ext cx="8229600" cy="4815243"/>
          </a:xfrm>
        </p:spPr>
        <p:txBody>
          <a:bodyPr>
            <a:normAutofit/>
          </a:bodyPr>
          <a:lstStyle/>
          <a:p>
            <a:r>
              <a:rPr lang="id-ID" sz="2200" dirty="0"/>
              <a:t>Pada tanggal 12 Agustus 1945, Jepang melalui Marsekal Terauchi Jepang akan segera memberikan kemerdekaan kepada Indonesia, menginginkan kemerdekaan Indonesia pada tanggal 24 Agustus.</a:t>
            </a:r>
            <a:endParaRPr lang="en-US" sz="2200" dirty="0"/>
          </a:p>
          <a:p>
            <a:r>
              <a:rPr lang="id-ID" sz="2200" dirty="0"/>
              <a:t>Dua hari kemudian, saat Soekarno, Hatta dan Radjiman kembali ke tanah air dari Dalat, Sutan Syahrir mendesak agar Soekarno segera memproklamasikan kemerdekaan</a:t>
            </a:r>
          </a:p>
          <a:p>
            <a:r>
              <a:rPr lang="id-ID" sz="2200" dirty="0"/>
              <a:t>Sukarno tetap bertindak hati-hati</a:t>
            </a:r>
          </a:p>
          <a:p>
            <a:r>
              <a:rPr lang="id-ID" sz="2200" dirty="0"/>
              <a:t>Pada tanggal 14 Agustus 1945 Jepang secara resmi menyerah kepada Sekutu di kapal USS Missouri</a:t>
            </a:r>
          </a:p>
          <a:p>
            <a:r>
              <a:rPr lang="id-ID" sz="2200" dirty="0"/>
              <a:t>Pada dini hari tanggal 16 Agustus 1945, Golongan muda membawa Soekarno (bersama Fatmawati dan Guntur yang baru berusia 9 bulan) dan Hatta, ke Rengasdengklok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0033" y="1571612"/>
            <a:ext cx="7929619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•"/>
              <a:defRPr/>
            </a:pPr>
            <a:r>
              <a:rPr lang="en-US" sz="2200" dirty="0" err="1">
                <a:latin typeface="+mn-lt"/>
              </a:rPr>
              <a:t>Merealisasikan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tekad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kemerdekaan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pada</a:t>
            </a:r>
            <a:r>
              <a:rPr lang="en-US" sz="2200" dirty="0">
                <a:latin typeface="+mn-lt"/>
              </a:rPr>
              <a:t> </a:t>
            </a:r>
            <a:r>
              <a:rPr lang="es-ES" sz="2200" dirty="0">
                <a:latin typeface="+mn-lt"/>
              </a:rPr>
              <a:t>16 </a:t>
            </a:r>
            <a:r>
              <a:rPr lang="es-ES" sz="2200" dirty="0" err="1">
                <a:latin typeface="+mn-lt"/>
              </a:rPr>
              <a:t>Agustus</a:t>
            </a:r>
            <a:r>
              <a:rPr lang="es-ES" sz="2200" dirty="0">
                <a:latin typeface="+mn-lt"/>
              </a:rPr>
              <a:t> 1945 </a:t>
            </a:r>
            <a:r>
              <a:rPr lang="es-ES" sz="2200" dirty="0" err="1">
                <a:latin typeface="+mn-lt"/>
              </a:rPr>
              <a:t>terjadi</a:t>
            </a:r>
            <a:r>
              <a:rPr lang="es-ES" sz="2200" dirty="0">
                <a:latin typeface="+mn-lt"/>
              </a:rPr>
              <a:t> </a:t>
            </a:r>
            <a:r>
              <a:rPr lang="es-ES" sz="2200" dirty="0" err="1">
                <a:latin typeface="+mn-lt"/>
              </a:rPr>
              <a:t>perundingan</a:t>
            </a:r>
            <a:r>
              <a:rPr lang="es-ES" sz="2200" dirty="0">
                <a:latin typeface="+mn-lt"/>
              </a:rPr>
              <a:t> antara </a:t>
            </a:r>
            <a:r>
              <a:rPr lang="en-US" sz="2200" dirty="0" err="1">
                <a:latin typeface="+mn-lt"/>
              </a:rPr>
              <a:t>golongan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muda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dan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golongan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tua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dalam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penyusunan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teks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proklamasi</a:t>
            </a:r>
            <a:r>
              <a:rPr lang="en-US" sz="2200" dirty="0">
                <a:latin typeface="+mn-lt"/>
              </a:rPr>
              <a:t> yang </a:t>
            </a:r>
            <a:r>
              <a:rPr lang="en-US" sz="2200" dirty="0" err="1">
                <a:latin typeface="+mn-lt"/>
              </a:rPr>
              <a:t>berlangsung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singkat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mulai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pukul</a:t>
            </a:r>
            <a:r>
              <a:rPr lang="en-US" sz="2200" dirty="0">
                <a:latin typeface="+mn-lt"/>
              </a:rPr>
              <a:t> 02.00-04.00.</a:t>
            </a:r>
            <a:endParaRPr lang="id-ID" sz="2200" dirty="0">
              <a:latin typeface="+mn-lt"/>
            </a:endParaRP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•"/>
              <a:defRPr/>
            </a:pPr>
            <a:r>
              <a:rPr lang="en-US" sz="2200" dirty="0" err="1">
                <a:latin typeface="+mn-lt"/>
              </a:rPr>
              <a:t>Teks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proklamasi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sendiri</a:t>
            </a:r>
            <a:r>
              <a:rPr lang="en-US" sz="2200" dirty="0">
                <a:latin typeface="+mn-lt"/>
              </a:rPr>
              <a:t> </a:t>
            </a:r>
            <a:r>
              <a:rPr lang="es-ES" sz="2200" dirty="0" err="1">
                <a:latin typeface="+mn-lt"/>
              </a:rPr>
              <a:t>disusun</a:t>
            </a:r>
            <a:r>
              <a:rPr lang="es-ES" sz="2200" dirty="0">
                <a:latin typeface="+mn-lt"/>
              </a:rPr>
              <a:t> </a:t>
            </a:r>
            <a:r>
              <a:rPr lang="es-ES" sz="2200" dirty="0" err="1">
                <a:latin typeface="+mn-lt"/>
              </a:rPr>
              <a:t>oleh</a:t>
            </a:r>
            <a:r>
              <a:rPr lang="es-ES" sz="2200" dirty="0">
                <a:latin typeface="+mn-lt"/>
              </a:rPr>
              <a:t> Ir. </a:t>
            </a:r>
            <a:r>
              <a:rPr lang="es-ES" sz="2200" dirty="0" err="1">
                <a:latin typeface="+mn-lt"/>
              </a:rPr>
              <a:t>Soekarno</a:t>
            </a:r>
            <a:r>
              <a:rPr lang="es-ES" sz="2200" dirty="0">
                <a:latin typeface="+mn-lt"/>
              </a:rPr>
              <a:t>, </a:t>
            </a:r>
            <a:r>
              <a:rPr lang="es-ES" sz="2200" dirty="0" err="1">
                <a:latin typeface="+mn-lt"/>
              </a:rPr>
              <a:t>Drs.</a:t>
            </a:r>
            <a:r>
              <a:rPr lang="es-E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Moh</a:t>
            </a:r>
            <a:r>
              <a:rPr lang="en-US" sz="2200" dirty="0">
                <a:latin typeface="+mn-lt"/>
              </a:rPr>
              <a:t>. </a:t>
            </a:r>
            <a:r>
              <a:rPr lang="en-US" sz="2200" dirty="0" err="1">
                <a:latin typeface="+mn-lt"/>
              </a:rPr>
              <a:t>Hatta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dan</a:t>
            </a:r>
            <a:r>
              <a:rPr lang="en-US" sz="2200" dirty="0">
                <a:latin typeface="+mn-lt"/>
              </a:rPr>
              <a:t> Mr. Ahmad </a:t>
            </a:r>
            <a:r>
              <a:rPr lang="en-US" sz="2200" dirty="0" err="1">
                <a:latin typeface="+mn-lt"/>
              </a:rPr>
              <a:t>Soebardjo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ruang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makan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Laksamana</a:t>
            </a:r>
            <a:r>
              <a:rPr lang="en-US" sz="2200" dirty="0">
                <a:latin typeface="+mn-lt"/>
              </a:rPr>
              <a:t> Tadashi Maeda </a:t>
            </a:r>
            <a:r>
              <a:rPr lang="en-US" sz="2200" dirty="0" err="1">
                <a:latin typeface="+mn-lt"/>
              </a:rPr>
              <a:t>tepatnya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jalan</a:t>
            </a:r>
            <a:r>
              <a:rPr lang="en-US" sz="2200" dirty="0">
                <a:latin typeface="+mn-lt"/>
              </a:rPr>
              <a:t> Imam </a:t>
            </a:r>
            <a:r>
              <a:rPr lang="en-US" sz="2200" dirty="0" err="1">
                <a:latin typeface="+mn-lt"/>
              </a:rPr>
              <a:t>Bonjol</a:t>
            </a:r>
            <a:r>
              <a:rPr lang="en-US" sz="2200" dirty="0">
                <a:latin typeface="+mn-lt"/>
              </a:rPr>
              <a:t> No </a:t>
            </a:r>
            <a:r>
              <a:rPr lang="fi-FI" sz="2200" dirty="0">
                <a:latin typeface="+mn-lt"/>
              </a:rPr>
              <a:t>1. </a:t>
            </a:r>
            <a:endParaRPr lang="id-ID" sz="2200" dirty="0">
              <a:latin typeface="+mn-lt"/>
            </a:endParaRP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•"/>
              <a:defRPr/>
            </a:pPr>
            <a:r>
              <a:rPr lang="id-ID" sz="2200" dirty="0">
                <a:latin typeface="+mn-lt"/>
              </a:rPr>
              <a:t>Tanggal 17 Agustus 1945 Proklamasi Kemerdekaan Indonesia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•"/>
              <a:defRPr/>
            </a:pPr>
            <a:r>
              <a:rPr lang="id-ID" sz="2200" dirty="0">
                <a:latin typeface="+mn-lt"/>
              </a:rPr>
              <a:t>Tanggal 18 Agustus 1945 di sahkan UUD 1945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•"/>
              <a:defRPr/>
            </a:pPr>
            <a:r>
              <a:rPr lang="id-ID" sz="2200" dirty="0">
                <a:latin typeface="+mn-lt"/>
              </a:rPr>
              <a:t>Secara yuridis formal Pancasila yang dituangkan dalam pembukaan UUD 1945 disahkan</a:t>
            </a:r>
            <a:endParaRPr lang="fi-FI" sz="2200" dirty="0">
              <a:latin typeface="+mn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0035" y="785794"/>
            <a:ext cx="8229600" cy="500066"/>
          </a:xfrm>
        </p:spPr>
        <p:txBody>
          <a:bodyPr>
            <a:normAutofit fontScale="90000"/>
          </a:bodyPr>
          <a:lstStyle/>
          <a:p>
            <a:pPr algn="ctr"/>
            <a:r>
              <a:rPr lang="id-ID" sz="3600" b="1" dirty="0"/>
              <a:t>PANCASILA ERA KEMERDEKAAN</a:t>
            </a:r>
          </a:p>
        </p:txBody>
      </p:sp>
    </p:spTree>
    <p:extLst>
      <p:ext uri="{BB962C8B-B14F-4D97-AF65-F5344CB8AC3E}">
        <p14:creationId xmlns:p14="http://schemas.microsoft.com/office/powerpoint/2010/main" val="14963380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7159" y="714356"/>
            <a:ext cx="8229600" cy="42862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3600" b="1" dirty="0"/>
              <a:t>PANCASILA ERA KEMERDEKAAN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rmAutofit fontScale="92500"/>
          </a:bodyPr>
          <a:lstStyle/>
          <a:p>
            <a:r>
              <a:rPr lang="id-ID" sz="2400" dirty="0"/>
              <a:t>Pada 23 Agustus 1945 Inggris bersama tentara Belanda mendarat di Sabang, Aceh. </a:t>
            </a:r>
          </a:p>
          <a:p>
            <a:r>
              <a:rPr lang="id-ID" sz="2400" dirty="0"/>
              <a:t>15 September 1945, tentara Inggris selaku wakil Sekutu tiba di Jakarta, </a:t>
            </a:r>
          </a:p>
          <a:p>
            <a:r>
              <a:rPr lang="id-ID" sz="2400" dirty="0"/>
              <a:t>Kehadiran tentara Sekutu ini, diboncengi NICA (Netherland Indies Civil Administration - pemerintahan sipil Hindia Belanda) </a:t>
            </a:r>
          </a:p>
          <a:p>
            <a:r>
              <a:rPr lang="id-ID" sz="2400" dirty="0"/>
              <a:t>Peristiwa 10 November, Palagan Ambarawa, Bandung Lautan Api</a:t>
            </a:r>
          </a:p>
          <a:p>
            <a:r>
              <a:rPr lang="id-ID" sz="2400" dirty="0"/>
              <a:t>Pada tanggal 20 Juli 1947 tengah malam (tepatnya 21 Juli 1947) Belanda melancarkan agresi militer I</a:t>
            </a:r>
          </a:p>
          <a:p>
            <a:r>
              <a:rPr lang="id-ID" sz="2400" dirty="0"/>
              <a:t>Pada 19 Desember 1948 Belanda melancarkan agresi militer II</a:t>
            </a:r>
          </a:p>
          <a:p>
            <a:r>
              <a:rPr lang="id-ID" sz="2400" dirty="0"/>
              <a:t>23 Agustus hingga 2 November 1949</a:t>
            </a:r>
            <a:r>
              <a:rPr lang="id-ID" sz="2400" dirty="0">
                <a:hlinkClick r:id="rId2" tooltip="1949"/>
              </a:rPr>
              <a:t> </a:t>
            </a:r>
            <a:r>
              <a:rPr lang="id-ID" sz="2400" dirty="0"/>
              <a:t>Konferensi Meja Bundar</a:t>
            </a:r>
          </a:p>
          <a:p>
            <a:r>
              <a:rPr lang="id-ID" sz="2400" dirty="0"/>
              <a:t>Belanda mengakui kemerdekaan Indonesia pada 27 Desember 1949, terbentuk RIS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3034</TotalTime>
  <Words>1045</Words>
  <Application>Microsoft Office PowerPoint</Application>
  <PresentationFormat>On-screen Show (4:3)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Pancasila Era Kemerdekaan, Orde Baru, Orde Lama, dan Era Reformasi</vt:lpstr>
      <vt:lpstr>Jawablah Pertanyaan berikut?</vt:lpstr>
      <vt:lpstr>PowerPoint Presentation</vt:lpstr>
      <vt:lpstr>PowerPoint Presentation</vt:lpstr>
      <vt:lpstr>PowerPoint Presentation</vt:lpstr>
      <vt:lpstr>PANCASILA ERA KEMERDEKAAN</vt:lpstr>
      <vt:lpstr>PANCASILA ERA KEMERDEKAAN</vt:lpstr>
      <vt:lpstr>PANCASILA ERA KEMERDEKAAN</vt:lpstr>
      <vt:lpstr>PANCASILA ERA KEMERDEKAAN</vt:lpstr>
      <vt:lpstr>PANCASILA ERA ORDE LAMA</vt:lpstr>
      <vt:lpstr>PANCASILA ERA ORDE LAMA</vt:lpstr>
      <vt:lpstr>PANCASILA ERA ORDE BARU</vt:lpstr>
      <vt:lpstr>PANCASILA ERA ORDE BARU</vt:lpstr>
      <vt:lpstr>PANCASILA ERA REFORMASI</vt:lpstr>
      <vt:lpstr>PANCASILA ERA REFORMASI</vt:lpstr>
      <vt:lpstr>Apa pendapat Anda?</vt:lpstr>
    </vt:vector>
  </TitlesOfParts>
  <Company>Institut Teknologi Bandung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IF-User</dc:creator>
  <cp:lastModifiedBy>CSUniherba</cp:lastModifiedBy>
  <cp:revision>353</cp:revision>
  <dcterms:created xsi:type="dcterms:W3CDTF">2005-09-06T03:38:54Z</dcterms:created>
  <dcterms:modified xsi:type="dcterms:W3CDTF">2018-10-04T07:58:40Z</dcterms:modified>
</cp:coreProperties>
</file>