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5"/>
  </p:notesMasterIdLst>
  <p:sldIdLst>
    <p:sldId id="256" r:id="rId2"/>
    <p:sldId id="290" r:id="rId3"/>
    <p:sldId id="289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Uniherba" initials="C" lastIdx="2" clrIdx="0">
    <p:extLst>
      <p:ext uri="{19B8F6BF-5375-455C-9EA6-DF929625EA0E}">
        <p15:presenceInfo xmlns:p15="http://schemas.microsoft.com/office/powerpoint/2012/main" userId="CSUniher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6T11:30:39.518" idx="2">
    <p:pos x="2631" y="4075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6T11:30:10.282" idx="1">
    <p:pos x="2695" y="4075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C5F63-49A2-4EB8-B760-4BD981E267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8264A6F-E268-40B2-9D68-A7D148CA09B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ahoma" pitchFamily="34" charset="0"/>
            </a:rPr>
            <a:t>PENGETAHUAN</a:t>
          </a:r>
        </a:p>
      </dgm:t>
    </dgm:pt>
    <dgm:pt modelId="{555CAC38-AD5D-4743-9D76-854A2653807D}" type="parTrans" cxnId="{9601ED6C-9252-426D-B8E0-47ED6B9744E6}">
      <dgm:prSet/>
      <dgm:spPr/>
      <dgm:t>
        <a:bodyPr/>
        <a:lstStyle/>
        <a:p>
          <a:endParaRPr lang="id-ID"/>
        </a:p>
      </dgm:t>
    </dgm:pt>
    <dgm:pt modelId="{79CD1B70-DF01-46D2-BAFD-15663F9826C1}" type="sibTrans" cxnId="{9601ED6C-9252-426D-B8E0-47ED6B9744E6}">
      <dgm:prSet/>
      <dgm:spPr/>
      <dgm:t>
        <a:bodyPr/>
        <a:lstStyle/>
        <a:p>
          <a:endParaRPr lang="id-ID"/>
        </a:p>
      </dgm:t>
    </dgm:pt>
    <dgm:pt modelId="{343AAFDE-4157-43A3-A6F5-1AC13E8DDE9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ahoma" pitchFamily="34" charset="0"/>
            </a:rPr>
            <a:t>A PRIORI</a:t>
          </a:r>
        </a:p>
      </dgm:t>
    </dgm:pt>
    <dgm:pt modelId="{E95CC248-D27B-4FEB-B9D0-8823AF6CF7C4}" type="parTrans" cxnId="{44136FC7-8A3E-4EB8-8563-882DAF540A24}">
      <dgm:prSet/>
      <dgm:spPr/>
      <dgm:t>
        <a:bodyPr/>
        <a:lstStyle/>
        <a:p>
          <a:endParaRPr lang="id-ID"/>
        </a:p>
      </dgm:t>
    </dgm:pt>
    <dgm:pt modelId="{A5CCB8F3-8F79-4176-9A06-8CBEB5A29908}" type="sibTrans" cxnId="{44136FC7-8A3E-4EB8-8563-882DAF540A24}">
      <dgm:prSet/>
      <dgm:spPr/>
      <dgm:t>
        <a:bodyPr/>
        <a:lstStyle/>
        <a:p>
          <a:endParaRPr lang="id-ID"/>
        </a:p>
      </dgm:t>
    </dgm:pt>
    <dgm:pt modelId="{9400D919-0999-47DB-B7D1-0D080835FC9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ahoma" pitchFamily="34" charset="0"/>
            </a:rPr>
            <a:t>A POSTERIORI</a:t>
          </a:r>
        </a:p>
      </dgm:t>
    </dgm:pt>
    <dgm:pt modelId="{257AA162-FD5F-4D30-A65A-4D50F146716F}" type="parTrans" cxnId="{6DA1EFC4-F55D-4DF3-883D-9A9D55402DB1}">
      <dgm:prSet/>
      <dgm:spPr/>
      <dgm:t>
        <a:bodyPr/>
        <a:lstStyle/>
        <a:p>
          <a:endParaRPr lang="id-ID"/>
        </a:p>
      </dgm:t>
    </dgm:pt>
    <dgm:pt modelId="{3DF0B366-4AD1-45C8-958C-D06228A01062}" type="sibTrans" cxnId="{6DA1EFC4-F55D-4DF3-883D-9A9D55402DB1}">
      <dgm:prSet/>
      <dgm:spPr/>
      <dgm:t>
        <a:bodyPr/>
        <a:lstStyle/>
        <a:p>
          <a:endParaRPr lang="id-ID"/>
        </a:p>
      </dgm:t>
    </dgm:pt>
    <dgm:pt modelId="{BBBD931D-A72C-43F2-88E5-6890B9306A57}" type="pres">
      <dgm:prSet presAssocID="{655C5F63-49A2-4EB8-B760-4BD981E267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6D27ED-ED6A-4046-A897-D48B646EA134}" type="pres">
      <dgm:prSet presAssocID="{A8264A6F-E268-40B2-9D68-A7D148CA09BE}" presName="hierRoot1" presStyleCnt="0">
        <dgm:presLayoutVars>
          <dgm:hierBranch/>
        </dgm:presLayoutVars>
      </dgm:prSet>
      <dgm:spPr/>
    </dgm:pt>
    <dgm:pt modelId="{2CFEA6B9-8696-4490-9A34-F40613F71B1D}" type="pres">
      <dgm:prSet presAssocID="{A8264A6F-E268-40B2-9D68-A7D148CA09BE}" presName="rootComposite1" presStyleCnt="0"/>
      <dgm:spPr/>
    </dgm:pt>
    <dgm:pt modelId="{C0B74D8F-FE5A-4725-ABDC-85BC7E11A63E}" type="pres">
      <dgm:prSet presAssocID="{A8264A6F-E268-40B2-9D68-A7D148CA09B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B40C2-81EB-4C57-91FD-9A9FC87AA7FC}" type="pres">
      <dgm:prSet presAssocID="{A8264A6F-E268-40B2-9D68-A7D148CA09B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AA66BF-A3E4-4829-BF7E-401DEBED404B}" type="pres">
      <dgm:prSet presAssocID="{A8264A6F-E268-40B2-9D68-A7D148CA09BE}" presName="hierChild2" presStyleCnt="0"/>
      <dgm:spPr/>
    </dgm:pt>
    <dgm:pt modelId="{ACDD22B0-8310-4360-9C6C-207DF752494E}" type="pres">
      <dgm:prSet presAssocID="{E95CC248-D27B-4FEB-B9D0-8823AF6CF7C4}" presName="Name35" presStyleLbl="parChTrans1D2" presStyleIdx="0" presStyleCnt="2"/>
      <dgm:spPr/>
      <dgm:t>
        <a:bodyPr/>
        <a:lstStyle/>
        <a:p>
          <a:endParaRPr lang="en-US"/>
        </a:p>
      </dgm:t>
    </dgm:pt>
    <dgm:pt modelId="{0FF873D6-8183-4A98-816B-C5C137F3D7CC}" type="pres">
      <dgm:prSet presAssocID="{343AAFDE-4157-43A3-A6F5-1AC13E8DDE93}" presName="hierRoot2" presStyleCnt="0">
        <dgm:presLayoutVars>
          <dgm:hierBranch/>
        </dgm:presLayoutVars>
      </dgm:prSet>
      <dgm:spPr/>
    </dgm:pt>
    <dgm:pt modelId="{726BE2BC-980B-41B6-8313-32B93856C26C}" type="pres">
      <dgm:prSet presAssocID="{343AAFDE-4157-43A3-A6F5-1AC13E8DDE93}" presName="rootComposite" presStyleCnt="0"/>
      <dgm:spPr/>
    </dgm:pt>
    <dgm:pt modelId="{51025F79-89DC-43C0-9DB1-AE6D9C558B28}" type="pres">
      <dgm:prSet presAssocID="{343AAFDE-4157-43A3-A6F5-1AC13E8DDE9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266CAC-5DC6-4F48-AEF0-72AD5012944B}" type="pres">
      <dgm:prSet presAssocID="{343AAFDE-4157-43A3-A6F5-1AC13E8DDE93}" presName="rootConnector" presStyleLbl="node2" presStyleIdx="0" presStyleCnt="2"/>
      <dgm:spPr/>
      <dgm:t>
        <a:bodyPr/>
        <a:lstStyle/>
        <a:p>
          <a:endParaRPr lang="en-US"/>
        </a:p>
      </dgm:t>
    </dgm:pt>
    <dgm:pt modelId="{82CF35A2-0075-4774-8E7D-6FF7C49E8657}" type="pres">
      <dgm:prSet presAssocID="{343AAFDE-4157-43A3-A6F5-1AC13E8DDE93}" presName="hierChild4" presStyleCnt="0"/>
      <dgm:spPr/>
    </dgm:pt>
    <dgm:pt modelId="{E5086D87-BF19-4C24-9B37-5890901B35BA}" type="pres">
      <dgm:prSet presAssocID="{343AAFDE-4157-43A3-A6F5-1AC13E8DDE93}" presName="hierChild5" presStyleCnt="0"/>
      <dgm:spPr/>
    </dgm:pt>
    <dgm:pt modelId="{E89E7A20-E070-4DF8-BBC4-1B947E335BB6}" type="pres">
      <dgm:prSet presAssocID="{257AA162-FD5F-4D30-A65A-4D50F146716F}" presName="Name35" presStyleLbl="parChTrans1D2" presStyleIdx="1" presStyleCnt="2"/>
      <dgm:spPr/>
      <dgm:t>
        <a:bodyPr/>
        <a:lstStyle/>
        <a:p>
          <a:endParaRPr lang="en-US"/>
        </a:p>
      </dgm:t>
    </dgm:pt>
    <dgm:pt modelId="{C80A860D-111F-477B-A9BB-2710DC158A93}" type="pres">
      <dgm:prSet presAssocID="{9400D919-0999-47DB-B7D1-0D080835FC9D}" presName="hierRoot2" presStyleCnt="0">
        <dgm:presLayoutVars>
          <dgm:hierBranch/>
        </dgm:presLayoutVars>
      </dgm:prSet>
      <dgm:spPr/>
    </dgm:pt>
    <dgm:pt modelId="{C03A6C4A-334D-4A67-9CA7-3620C749920A}" type="pres">
      <dgm:prSet presAssocID="{9400D919-0999-47DB-B7D1-0D080835FC9D}" presName="rootComposite" presStyleCnt="0"/>
      <dgm:spPr/>
    </dgm:pt>
    <dgm:pt modelId="{95AE3E30-0B4E-4725-A08C-3541A8783BD8}" type="pres">
      <dgm:prSet presAssocID="{9400D919-0999-47DB-B7D1-0D080835FC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EE89E-B712-4547-909C-D3C113BAC149}" type="pres">
      <dgm:prSet presAssocID="{9400D919-0999-47DB-B7D1-0D080835FC9D}" presName="rootConnector" presStyleLbl="node2" presStyleIdx="1" presStyleCnt="2"/>
      <dgm:spPr/>
      <dgm:t>
        <a:bodyPr/>
        <a:lstStyle/>
        <a:p>
          <a:endParaRPr lang="en-US"/>
        </a:p>
      </dgm:t>
    </dgm:pt>
    <dgm:pt modelId="{4736B398-AF8E-4C0C-B441-9C4153F35EC7}" type="pres">
      <dgm:prSet presAssocID="{9400D919-0999-47DB-B7D1-0D080835FC9D}" presName="hierChild4" presStyleCnt="0"/>
      <dgm:spPr/>
    </dgm:pt>
    <dgm:pt modelId="{2A1D4B0F-4807-491B-939B-2C3E187A32AD}" type="pres">
      <dgm:prSet presAssocID="{9400D919-0999-47DB-B7D1-0D080835FC9D}" presName="hierChild5" presStyleCnt="0"/>
      <dgm:spPr/>
    </dgm:pt>
    <dgm:pt modelId="{9779F320-2E5D-4EF1-A2DC-0F90165118D8}" type="pres">
      <dgm:prSet presAssocID="{A8264A6F-E268-40B2-9D68-A7D148CA09BE}" presName="hierChild3" presStyleCnt="0"/>
      <dgm:spPr/>
    </dgm:pt>
  </dgm:ptLst>
  <dgm:cxnLst>
    <dgm:cxn modelId="{58E765BF-6230-48FB-A7A6-6DA3ED210C08}" type="presOf" srcId="{9400D919-0999-47DB-B7D1-0D080835FC9D}" destId="{950EE89E-B712-4547-909C-D3C113BAC149}" srcOrd="1" destOrd="0" presId="urn:microsoft.com/office/officeart/2005/8/layout/orgChart1"/>
    <dgm:cxn modelId="{F270B861-DEF0-43D2-882E-1178078F66A0}" type="presOf" srcId="{A8264A6F-E268-40B2-9D68-A7D148CA09BE}" destId="{C0B74D8F-FE5A-4725-ABDC-85BC7E11A63E}" srcOrd="0" destOrd="0" presId="urn:microsoft.com/office/officeart/2005/8/layout/orgChart1"/>
    <dgm:cxn modelId="{9601ED6C-9252-426D-B8E0-47ED6B9744E6}" srcId="{655C5F63-49A2-4EB8-B760-4BD981E2674F}" destId="{A8264A6F-E268-40B2-9D68-A7D148CA09BE}" srcOrd="0" destOrd="0" parTransId="{555CAC38-AD5D-4743-9D76-854A2653807D}" sibTransId="{79CD1B70-DF01-46D2-BAFD-15663F9826C1}"/>
    <dgm:cxn modelId="{4F6961C8-62BC-4304-9B7B-1E13CB72AB12}" type="presOf" srcId="{9400D919-0999-47DB-B7D1-0D080835FC9D}" destId="{95AE3E30-0B4E-4725-A08C-3541A8783BD8}" srcOrd="0" destOrd="0" presId="urn:microsoft.com/office/officeart/2005/8/layout/orgChart1"/>
    <dgm:cxn modelId="{9295E693-DC43-4049-83C3-315EE3CC0DE3}" type="presOf" srcId="{655C5F63-49A2-4EB8-B760-4BD981E2674F}" destId="{BBBD931D-A72C-43F2-88E5-6890B9306A57}" srcOrd="0" destOrd="0" presId="urn:microsoft.com/office/officeart/2005/8/layout/orgChart1"/>
    <dgm:cxn modelId="{FBD1C2E7-D962-4C42-8EF4-AEF6DC446C15}" type="presOf" srcId="{E95CC248-D27B-4FEB-B9D0-8823AF6CF7C4}" destId="{ACDD22B0-8310-4360-9C6C-207DF752494E}" srcOrd="0" destOrd="0" presId="urn:microsoft.com/office/officeart/2005/8/layout/orgChart1"/>
    <dgm:cxn modelId="{5140734B-67C1-42BF-8C5E-1F4481123617}" type="presOf" srcId="{A8264A6F-E268-40B2-9D68-A7D148CA09BE}" destId="{861B40C2-81EB-4C57-91FD-9A9FC87AA7FC}" srcOrd="1" destOrd="0" presId="urn:microsoft.com/office/officeart/2005/8/layout/orgChart1"/>
    <dgm:cxn modelId="{44136FC7-8A3E-4EB8-8563-882DAF540A24}" srcId="{A8264A6F-E268-40B2-9D68-A7D148CA09BE}" destId="{343AAFDE-4157-43A3-A6F5-1AC13E8DDE93}" srcOrd="0" destOrd="0" parTransId="{E95CC248-D27B-4FEB-B9D0-8823AF6CF7C4}" sibTransId="{A5CCB8F3-8F79-4176-9A06-8CBEB5A29908}"/>
    <dgm:cxn modelId="{9AEADEDC-0A4C-429E-B364-628D79CD3A46}" type="presOf" srcId="{343AAFDE-4157-43A3-A6F5-1AC13E8DDE93}" destId="{52266CAC-5DC6-4F48-AEF0-72AD5012944B}" srcOrd="1" destOrd="0" presId="urn:microsoft.com/office/officeart/2005/8/layout/orgChart1"/>
    <dgm:cxn modelId="{6DA1EFC4-F55D-4DF3-883D-9A9D55402DB1}" srcId="{A8264A6F-E268-40B2-9D68-A7D148CA09BE}" destId="{9400D919-0999-47DB-B7D1-0D080835FC9D}" srcOrd="1" destOrd="0" parTransId="{257AA162-FD5F-4D30-A65A-4D50F146716F}" sibTransId="{3DF0B366-4AD1-45C8-958C-D06228A01062}"/>
    <dgm:cxn modelId="{B3A80392-2122-44C2-BA62-33E5F835DD4C}" type="presOf" srcId="{257AA162-FD5F-4D30-A65A-4D50F146716F}" destId="{E89E7A20-E070-4DF8-BBC4-1B947E335BB6}" srcOrd="0" destOrd="0" presId="urn:microsoft.com/office/officeart/2005/8/layout/orgChart1"/>
    <dgm:cxn modelId="{5AC8B77B-16DD-49FA-A672-B12C7B33F5A5}" type="presOf" srcId="{343AAFDE-4157-43A3-A6F5-1AC13E8DDE93}" destId="{51025F79-89DC-43C0-9DB1-AE6D9C558B28}" srcOrd="0" destOrd="0" presId="urn:microsoft.com/office/officeart/2005/8/layout/orgChart1"/>
    <dgm:cxn modelId="{28230196-115E-46EC-8AC5-FD2310E04864}" type="presParOf" srcId="{BBBD931D-A72C-43F2-88E5-6890B9306A57}" destId="{656D27ED-ED6A-4046-A897-D48B646EA134}" srcOrd="0" destOrd="0" presId="urn:microsoft.com/office/officeart/2005/8/layout/orgChart1"/>
    <dgm:cxn modelId="{9ADB0BFB-873F-4038-A1A6-783CF337B704}" type="presParOf" srcId="{656D27ED-ED6A-4046-A897-D48B646EA134}" destId="{2CFEA6B9-8696-4490-9A34-F40613F71B1D}" srcOrd="0" destOrd="0" presId="urn:microsoft.com/office/officeart/2005/8/layout/orgChart1"/>
    <dgm:cxn modelId="{A0F66C67-833F-4AAB-8099-A63DEA4E5B92}" type="presParOf" srcId="{2CFEA6B9-8696-4490-9A34-F40613F71B1D}" destId="{C0B74D8F-FE5A-4725-ABDC-85BC7E11A63E}" srcOrd="0" destOrd="0" presId="urn:microsoft.com/office/officeart/2005/8/layout/orgChart1"/>
    <dgm:cxn modelId="{CF712720-25B4-4CF3-880A-A3265BC06CA8}" type="presParOf" srcId="{2CFEA6B9-8696-4490-9A34-F40613F71B1D}" destId="{861B40C2-81EB-4C57-91FD-9A9FC87AA7FC}" srcOrd="1" destOrd="0" presId="urn:microsoft.com/office/officeart/2005/8/layout/orgChart1"/>
    <dgm:cxn modelId="{C606B2A0-2D1D-40A7-B127-50967F957118}" type="presParOf" srcId="{656D27ED-ED6A-4046-A897-D48B646EA134}" destId="{F6AA66BF-A3E4-4829-BF7E-401DEBED404B}" srcOrd="1" destOrd="0" presId="urn:microsoft.com/office/officeart/2005/8/layout/orgChart1"/>
    <dgm:cxn modelId="{7A00BA00-C7C8-4DC0-AA8A-03B9039E526D}" type="presParOf" srcId="{F6AA66BF-A3E4-4829-BF7E-401DEBED404B}" destId="{ACDD22B0-8310-4360-9C6C-207DF752494E}" srcOrd="0" destOrd="0" presId="urn:microsoft.com/office/officeart/2005/8/layout/orgChart1"/>
    <dgm:cxn modelId="{C9FF2CB7-969F-4EB4-A6EA-56CE02890F04}" type="presParOf" srcId="{F6AA66BF-A3E4-4829-BF7E-401DEBED404B}" destId="{0FF873D6-8183-4A98-816B-C5C137F3D7CC}" srcOrd="1" destOrd="0" presId="urn:microsoft.com/office/officeart/2005/8/layout/orgChart1"/>
    <dgm:cxn modelId="{ABD01191-9146-41DF-9D62-E3FB43947834}" type="presParOf" srcId="{0FF873D6-8183-4A98-816B-C5C137F3D7CC}" destId="{726BE2BC-980B-41B6-8313-32B93856C26C}" srcOrd="0" destOrd="0" presId="urn:microsoft.com/office/officeart/2005/8/layout/orgChart1"/>
    <dgm:cxn modelId="{9D2B70B7-3428-41A0-9EF3-7102F679620A}" type="presParOf" srcId="{726BE2BC-980B-41B6-8313-32B93856C26C}" destId="{51025F79-89DC-43C0-9DB1-AE6D9C558B28}" srcOrd="0" destOrd="0" presId="urn:microsoft.com/office/officeart/2005/8/layout/orgChart1"/>
    <dgm:cxn modelId="{E609DC9B-2101-4C54-90D4-5B20F27941A8}" type="presParOf" srcId="{726BE2BC-980B-41B6-8313-32B93856C26C}" destId="{52266CAC-5DC6-4F48-AEF0-72AD5012944B}" srcOrd="1" destOrd="0" presId="urn:microsoft.com/office/officeart/2005/8/layout/orgChart1"/>
    <dgm:cxn modelId="{C518D31A-1C64-4AFE-8D9F-0247BF6B8517}" type="presParOf" srcId="{0FF873D6-8183-4A98-816B-C5C137F3D7CC}" destId="{82CF35A2-0075-4774-8E7D-6FF7C49E8657}" srcOrd="1" destOrd="0" presId="urn:microsoft.com/office/officeart/2005/8/layout/orgChart1"/>
    <dgm:cxn modelId="{13688363-DD18-4D43-930A-01647B8B65A1}" type="presParOf" srcId="{0FF873D6-8183-4A98-816B-C5C137F3D7CC}" destId="{E5086D87-BF19-4C24-9B37-5890901B35BA}" srcOrd="2" destOrd="0" presId="urn:microsoft.com/office/officeart/2005/8/layout/orgChart1"/>
    <dgm:cxn modelId="{6A93BAC2-FC23-4523-ACDC-C94971F50071}" type="presParOf" srcId="{F6AA66BF-A3E4-4829-BF7E-401DEBED404B}" destId="{E89E7A20-E070-4DF8-BBC4-1B947E335BB6}" srcOrd="2" destOrd="0" presId="urn:microsoft.com/office/officeart/2005/8/layout/orgChart1"/>
    <dgm:cxn modelId="{40A7B0ED-F233-4FE4-84D0-0E6B0DB2F7A1}" type="presParOf" srcId="{F6AA66BF-A3E4-4829-BF7E-401DEBED404B}" destId="{C80A860D-111F-477B-A9BB-2710DC158A93}" srcOrd="3" destOrd="0" presId="urn:microsoft.com/office/officeart/2005/8/layout/orgChart1"/>
    <dgm:cxn modelId="{44CD77DD-63BB-460A-B78F-BC441E39D729}" type="presParOf" srcId="{C80A860D-111F-477B-A9BB-2710DC158A93}" destId="{C03A6C4A-334D-4A67-9CA7-3620C749920A}" srcOrd="0" destOrd="0" presId="urn:microsoft.com/office/officeart/2005/8/layout/orgChart1"/>
    <dgm:cxn modelId="{1A9023D8-1FF2-42D0-A228-0D12ACE66B14}" type="presParOf" srcId="{C03A6C4A-334D-4A67-9CA7-3620C749920A}" destId="{95AE3E30-0B4E-4725-A08C-3541A8783BD8}" srcOrd="0" destOrd="0" presId="urn:microsoft.com/office/officeart/2005/8/layout/orgChart1"/>
    <dgm:cxn modelId="{A9AB57A2-E503-44DF-8B33-764F49FAFC65}" type="presParOf" srcId="{C03A6C4A-334D-4A67-9CA7-3620C749920A}" destId="{950EE89E-B712-4547-909C-D3C113BAC149}" srcOrd="1" destOrd="0" presId="urn:microsoft.com/office/officeart/2005/8/layout/orgChart1"/>
    <dgm:cxn modelId="{4AF39D65-6984-4806-82F5-667067F382DF}" type="presParOf" srcId="{C80A860D-111F-477B-A9BB-2710DC158A93}" destId="{4736B398-AF8E-4C0C-B441-9C4153F35EC7}" srcOrd="1" destOrd="0" presId="urn:microsoft.com/office/officeart/2005/8/layout/orgChart1"/>
    <dgm:cxn modelId="{D7A52A9B-F015-4273-927E-DAD2FF27BB5C}" type="presParOf" srcId="{C80A860D-111F-477B-A9BB-2710DC158A93}" destId="{2A1D4B0F-4807-491B-939B-2C3E187A32AD}" srcOrd="2" destOrd="0" presId="urn:microsoft.com/office/officeart/2005/8/layout/orgChart1"/>
    <dgm:cxn modelId="{FA01864A-6691-4FB6-877F-4FAD63F460B0}" type="presParOf" srcId="{656D27ED-ED6A-4046-A897-D48B646EA134}" destId="{9779F320-2E5D-4EF1-A2DC-0F90165118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E7A20-E070-4DF8-BBC4-1B947E335BB6}">
      <dsp:nvSpPr>
        <dsp:cNvPr id="0" name=""/>
        <dsp:cNvSpPr/>
      </dsp:nvSpPr>
      <dsp:spPr>
        <a:xfrm>
          <a:off x="3960018" y="982170"/>
          <a:ext cx="1187377" cy="41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073"/>
              </a:lnTo>
              <a:lnTo>
                <a:pt x="1187377" y="206073"/>
              </a:lnTo>
              <a:lnTo>
                <a:pt x="1187377" y="412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D22B0-8310-4360-9C6C-207DF752494E}">
      <dsp:nvSpPr>
        <dsp:cNvPr id="0" name=""/>
        <dsp:cNvSpPr/>
      </dsp:nvSpPr>
      <dsp:spPr>
        <a:xfrm>
          <a:off x="2772641" y="982170"/>
          <a:ext cx="1187377" cy="412147"/>
        </a:xfrm>
        <a:custGeom>
          <a:avLst/>
          <a:gdLst/>
          <a:ahLst/>
          <a:cxnLst/>
          <a:rect l="0" t="0" r="0" b="0"/>
          <a:pathLst>
            <a:path>
              <a:moveTo>
                <a:pt x="1187377" y="0"/>
              </a:moveTo>
              <a:lnTo>
                <a:pt x="1187377" y="206073"/>
              </a:lnTo>
              <a:lnTo>
                <a:pt x="0" y="206073"/>
              </a:lnTo>
              <a:lnTo>
                <a:pt x="0" y="412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74D8F-FE5A-4725-ABDC-85BC7E11A63E}">
      <dsp:nvSpPr>
        <dsp:cNvPr id="0" name=""/>
        <dsp:cNvSpPr/>
      </dsp:nvSpPr>
      <dsp:spPr>
        <a:xfrm>
          <a:off x="2978715" y="866"/>
          <a:ext cx="1962606" cy="981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ahoma" pitchFamily="34" charset="0"/>
            </a:rPr>
            <a:t>PENGETAHUAN</a:t>
          </a:r>
        </a:p>
      </dsp:txBody>
      <dsp:txXfrm>
        <a:off x="2978715" y="866"/>
        <a:ext cx="1962606" cy="981303"/>
      </dsp:txXfrm>
    </dsp:sp>
    <dsp:sp modelId="{51025F79-89DC-43C0-9DB1-AE6D9C558B28}">
      <dsp:nvSpPr>
        <dsp:cNvPr id="0" name=""/>
        <dsp:cNvSpPr/>
      </dsp:nvSpPr>
      <dsp:spPr>
        <a:xfrm>
          <a:off x="1791337" y="1394317"/>
          <a:ext cx="1962606" cy="981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ahoma" pitchFamily="34" charset="0"/>
            </a:rPr>
            <a:t>A PRIORI</a:t>
          </a:r>
        </a:p>
      </dsp:txBody>
      <dsp:txXfrm>
        <a:off x="1791337" y="1394317"/>
        <a:ext cx="1962606" cy="981303"/>
      </dsp:txXfrm>
    </dsp:sp>
    <dsp:sp modelId="{95AE3E30-0B4E-4725-A08C-3541A8783BD8}">
      <dsp:nvSpPr>
        <dsp:cNvPr id="0" name=""/>
        <dsp:cNvSpPr/>
      </dsp:nvSpPr>
      <dsp:spPr>
        <a:xfrm>
          <a:off x="4166092" y="1394317"/>
          <a:ext cx="1962606" cy="981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ahoma" pitchFamily="34" charset="0"/>
            </a:rPr>
            <a:t>A POSTERIORI</a:t>
          </a:r>
        </a:p>
      </dsp:txBody>
      <dsp:txXfrm>
        <a:off x="4166092" y="1394317"/>
        <a:ext cx="1962606" cy="98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542D1-DCDE-4010-B085-AA96A06941DF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D6C3C-24DE-4692-AD2A-0C370D7F18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737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7685C-622F-4395-B2FE-1B397D74B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383350-0532-4842-8257-3020C66D3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FF590-E171-46AE-9978-172B1E1A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BC92E5-64E6-44C3-8243-92430BC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E0B1E9-D44E-4E76-9C9A-D588538C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254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CD938-48BB-42E3-B0E2-FB712BDB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213925-FEEE-4EA9-99AF-6B43949B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34234-D2F6-48F7-AA7A-C19DBCF9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E2251-DEDC-4CC3-B5AD-ABE13ABE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ADBC2-E1AD-4EE4-A3DB-37FEC3E0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4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E349BB-C1A9-477E-83AF-948FD33B8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1E4802-AA0D-470C-8E07-ACB8F5F8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816C13-1926-4DB0-AD28-977DBDA0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3D437-1784-45CB-974A-89F05D76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4E86C2-D537-46BE-907D-1D3C9707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033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xmlns="" id="{FEA740D3-8D96-45EC-A69B-F042170850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xmlns="" id="{4E187B52-5300-439A-BC83-30680FC34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xmlns="" id="{6F413832-63C4-4F51-8801-6B2F834E2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8BD7F-DBB3-4B76-9722-4032B0A90E1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930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xmlns="" id="{4FC02F18-5BF8-498B-9D54-6CD5ED5A2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xmlns="" id="{23394FFE-1C88-48F1-A40F-4B2E6322F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xmlns="" id="{0230CC58-EAD8-492F-8DA7-9FB757B74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AF018-E52E-4C58-A459-C613FBA466E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60128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2007870"/>
            <a:ext cx="8072119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5940" y="4056634"/>
            <a:ext cx="8072119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6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28E63-FBF2-4F09-A36A-FE2DDBAC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FF2ABC-132E-4CF7-B854-D5994E2B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30B1FA-7FAC-434E-B3D2-740BAA3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1D6438-6556-4905-B1C9-3732E1AE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FE2B45-A644-44F1-AA68-4835BE7A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98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45972-BD85-4A65-83BD-087190C0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B964D4-0FD8-48E6-AC7B-A979CE39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B5B92-ADED-4548-990B-71EEE7A9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717F08-A74D-4999-AFE7-E8E6BC14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8F50A4-D6FA-4942-8675-80E007DD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678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509A3-458F-4B39-A4F5-634BD39F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32834-CCDC-46B0-B2D1-501E1E365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696186-87DC-419E-835B-E96092FDF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76C1EF-49DE-4C62-8384-D171647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C285ED-BF91-4A43-A55C-76A975D6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30AC20-1A13-4E62-BE75-FE0979C6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40FC6B-BED0-4EC2-863C-9AC4D47F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A8809F-937A-45C6-A735-E3F539C0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3772BF-EBD0-435F-8894-37B68DBE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5DE3A2-08E3-4297-8D9B-D5C217BE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3E9681-8EBA-4D44-8FA0-4D01DE8A1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5C9D16-4600-49A5-933C-78049964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624550-6323-45E2-BEB6-A697B83C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168710-8852-4D9B-A2D1-03B5D540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4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143F0-62AA-453F-81D3-95BDF8CC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D1561-B819-46F6-A0DE-DC60AC85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C33638-6C59-406F-9371-B061DAF5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AA4578-814B-4ED3-A008-DA141D62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83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C9000B-2518-45DB-9BBF-58DF04E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E4776A0-05FB-491C-B3BB-15E61652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102475-D1AA-488B-9BF1-5EE329D2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29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31C9F-12A3-462A-840B-1FB30BEB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78A534-DB0F-4856-964C-45778DEF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B40B0D-EB3D-489F-83A9-7767641B3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C140E5-1002-4959-861C-2C96C261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200F0D-F062-4B78-87CC-B509D318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EE15BF-FE6F-46FE-9077-97D958FF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8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9BDE5-215F-407F-864F-73A468C9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082BCD-7C98-49A1-8B32-26EFC8309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8FBADE-263C-4F5C-9FD7-7E19FD29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F3994B-0671-4F98-8F4D-F90B029F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13168A-7E03-4507-B33B-AB492D8A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C3F193-663C-46F7-94AB-F66682C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626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7023043-4D42-4B90-962C-34209EE8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0B4C44-3829-47FC-B06B-7CE3311F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CA381B-CFDB-40C7-983B-496A08EE5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BFEE4E-55A8-40C8-91E7-18900CF09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F8BE9C-6E08-43B3-BA5C-2D0EED4B5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66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comments" Target="../comments/comment1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duripanol@aumny.ac.idPancasil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anasila2.pp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anasila2.pp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24" y="357124"/>
            <a:ext cx="7429500" cy="652743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574925" marR="976630" indent="-1591945">
              <a:lnSpc>
                <a:spcPct val="100000"/>
              </a:lnSpc>
              <a:spcBef>
                <a:spcPts val="290"/>
              </a:spcBef>
            </a:pPr>
            <a:r>
              <a:rPr sz="4000" spc="-400" dirty="0"/>
              <a:t>KAJIAN </a:t>
            </a:r>
            <a:r>
              <a:rPr sz="4000" spc="-240" dirty="0"/>
              <a:t>ILMIAH</a:t>
            </a:r>
            <a:r>
              <a:rPr sz="4000" spc="-525" dirty="0"/>
              <a:t> </a:t>
            </a:r>
            <a:r>
              <a:rPr sz="4000" spc="-505" dirty="0"/>
              <a:t>PANCASILA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500124" y="2654300"/>
            <a:ext cx="6215380" cy="4203700"/>
          </a:xfrm>
          <a:custGeom>
            <a:avLst/>
            <a:gdLst/>
            <a:ahLst/>
            <a:cxnLst/>
            <a:rect l="l" t="t" r="r" b="b"/>
            <a:pathLst>
              <a:path w="6215380" h="4203700">
                <a:moveTo>
                  <a:pt x="3501628" y="4191000"/>
                </a:moveTo>
                <a:lnTo>
                  <a:pt x="2713497" y="4191000"/>
                </a:lnTo>
                <a:lnTo>
                  <a:pt x="2768956" y="4203700"/>
                </a:lnTo>
                <a:lnTo>
                  <a:pt x="3446169" y="4203700"/>
                </a:lnTo>
                <a:lnTo>
                  <a:pt x="3501628" y="4191000"/>
                </a:lnTo>
                <a:close/>
              </a:path>
              <a:path w="6215380" h="4203700">
                <a:moveTo>
                  <a:pt x="3611630" y="4178300"/>
                </a:moveTo>
                <a:lnTo>
                  <a:pt x="2603495" y="4178300"/>
                </a:lnTo>
                <a:lnTo>
                  <a:pt x="2658341" y="4191000"/>
                </a:lnTo>
                <a:lnTo>
                  <a:pt x="3556784" y="4191000"/>
                </a:lnTo>
                <a:lnTo>
                  <a:pt x="3611630" y="4178300"/>
                </a:lnTo>
                <a:close/>
              </a:path>
              <a:path w="6215380" h="4203700">
                <a:moveTo>
                  <a:pt x="3720353" y="4165600"/>
                </a:moveTo>
                <a:lnTo>
                  <a:pt x="2494772" y="4165600"/>
                </a:lnTo>
                <a:lnTo>
                  <a:pt x="2548969" y="4178300"/>
                </a:lnTo>
                <a:lnTo>
                  <a:pt x="3666156" y="4178300"/>
                </a:lnTo>
                <a:lnTo>
                  <a:pt x="3720353" y="4165600"/>
                </a:lnTo>
                <a:close/>
              </a:path>
              <a:path w="6215380" h="4203700">
                <a:moveTo>
                  <a:pt x="3880887" y="4140200"/>
                </a:moveTo>
                <a:lnTo>
                  <a:pt x="2334238" y="4140200"/>
                </a:lnTo>
                <a:lnTo>
                  <a:pt x="2440912" y="4165600"/>
                </a:lnTo>
                <a:lnTo>
                  <a:pt x="3774213" y="4165600"/>
                </a:lnTo>
                <a:lnTo>
                  <a:pt x="3880887" y="4140200"/>
                </a:lnTo>
                <a:close/>
              </a:path>
              <a:path w="6215380" h="4203700">
                <a:moveTo>
                  <a:pt x="3986105" y="76200"/>
                </a:moveTo>
                <a:lnTo>
                  <a:pt x="2229020" y="76200"/>
                </a:lnTo>
                <a:lnTo>
                  <a:pt x="1824092" y="177800"/>
                </a:lnTo>
                <a:lnTo>
                  <a:pt x="1775415" y="203200"/>
                </a:lnTo>
                <a:lnTo>
                  <a:pt x="1632180" y="241300"/>
                </a:lnTo>
                <a:lnTo>
                  <a:pt x="1585396" y="266700"/>
                </a:lnTo>
                <a:lnTo>
                  <a:pt x="1539108" y="279400"/>
                </a:lnTo>
                <a:lnTo>
                  <a:pt x="1493323" y="304800"/>
                </a:lnTo>
                <a:lnTo>
                  <a:pt x="1448052" y="317500"/>
                </a:lnTo>
                <a:lnTo>
                  <a:pt x="1403301" y="342900"/>
                </a:lnTo>
                <a:lnTo>
                  <a:pt x="1359082" y="355600"/>
                </a:lnTo>
                <a:lnTo>
                  <a:pt x="1272268" y="406400"/>
                </a:lnTo>
                <a:lnTo>
                  <a:pt x="1229692" y="419100"/>
                </a:lnTo>
                <a:lnTo>
                  <a:pt x="1187681" y="444500"/>
                </a:lnTo>
                <a:lnTo>
                  <a:pt x="1105392" y="495300"/>
                </a:lnTo>
                <a:lnTo>
                  <a:pt x="1065130" y="508000"/>
                </a:lnTo>
                <a:lnTo>
                  <a:pt x="986417" y="558800"/>
                </a:lnTo>
                <a:lnTo>
                  <a:pt x="947984" y="584200"/>
                </a:lnTo>
                <a:lnTo>
                  <a:pt x="910177" y="609600"/>
                </a:lnTo>
                <a:lnTo>
                  <a:pt x="873006" y="635000"/>
                </a:lnTo>
                <a:lnTo>
                  <a:pt x="836479" y="660400"/>
                </a:lnTo>
                <a:lnTo>
                  <a:pt x="800606" y="685800"/>
                </a:lnTo>
                <a:lnTo>
                  <a:pt x="765394" y="711200"/>
                </a:lnTo>
                <a:lnTo>
                  <a:pt x="730853" y="749300"/>
                </a:lnTo>
                <a:lnTo>
                  <a:pt x="696992" y="774700"/>
                </a:lnTo>
                <a:lnTo>
                  <a:pt x="663819" y="800100"/>
                </a:lnTo>
                <a:lnTo>
                  <a:pt x="631344" y="825500"/>
                </a:lnTo>
                <a:lnTo>
                  <a:pt x="599574" y="863600"/>
                </a:lnTo>
                <a:lnTo>
                  <a:pt x="568518" y="889000"/>
                </a:lnTo>
                <a:lnTo>
                  <a:pt x="538187" y="914400"/>
                </a:lnTo>
                <a:lnTo>
                  <a:pt x="508587" y="952500"/>
                </a:lnTo>
                <a:lnTo>
                  <a:pt x="479728" y="977900"/>
                </a:lnTo>
                <a:lnTo>
                  <a:pt x="451619" y="1003300"/>
                </a:lnTo>
                <a:lnTo>
                  <a:pt x="424269" y="1041400"/>
                </a:lnTo>
                <a:lnTo>
                  <a:pt x="397686" y="1066800"/>
                </a:lnTo>
                <a:lnTo>
                  <a:pt x="371879" y="1104900"/>
                </a:lnTo>
                <a:lnTo>
                  <a:pt x="346857" y="1130300"/>
                </a:lnTo>
                <a:lnTo>
                  <a:pt x="322628" y="1168400"/>
                </a:lnTo>
                <a:lnTo>
                  <a:pt x="299202" y="1193800"/>
                </a:lnTo>
                <a:lnTo>
                  <a:pt x="276587" y="1231900"/>
                </a:lnTo>
                <a:lnTo>
                  <a:pt x="254792" y="1270000"/>
                </a:lnTo>
                <a:lnTo>
                  <a:pt x="233826" y="1295400"/>
                </a:lnTo>
                <a:lnTo>
                  <a:pt x="213697" y="1333500"/>
                </a:lnTo>
                <a:lnTo>
                  <a:pt x="194414" y="1371600"/>
                </a:lnTo>
                <a:lnTo>
                  <a:pt x="175987" y="1397000"/>
                </a:lnTo>
                <a:lnTo>
                  <a:pt x="158423" y="1435100"/>
                </a:lnTo>
                <a:lnTo>
                  <a:pt x="141732" y="1473200"/>
                </a:lnTo>
                <a:lnTo>
                  <a:pt x="125923" y="1511300"/>
                </a:lnTo>
                <a:lnTo>
                  <a:pt x="111003" y="1536700"/>
                </a:lnTo>
                <a:lnTo>
                  <a:pt x="96983" y="1574800"/>
                </a:lnTo>
                <a:lnTo>
                  <a:pt x="83870" y="1612900"/>
                </a:lnTo>
                <a:lnTo>
                  <a:pt x="71674" y="1651000"/>
                </a:lnTo>
                <a:lnTo>
                  <a:pt x="60403" y="1689100"/>
                </a:lnTo>
                <a:lnTo>
                  <a:pt x="50066" y="1727200"/>
                </a:lnTo>
                <a:lnTo>
                  <a:pt x="40672" y="1765300"/>
                </a:lnTo>
                <a:lnTo>
                  <a:pt x="32229" y="1803400"/>
                </a:lnTo>
                <a:lnTo>
                  <a:pt x="24747" y="1841500"/>
                </a:lnTo>
                <a:lnTo>
                  <a:pt x="18234" y="1866900"/>
                </a:lnTo>
                <a:lnTo>
                  <a:pt x="12699" y="1905000"/>
                </a:lnTo>
                <a:lnTo>
                  <a:pt x="8151" y="1943100"/>
                </a:lnTo>
                <a:lnTo>
                  <a:pt x="4598" y="1981200"/>
                </a:lnTo>
                <a:lnTo>
                  <a:pt x="2049" y="2019300"/>
                </a:lnTo>
                <a:lnTo>
                  <a:pt x="513" y="2070100"/>
                </a:lnTo>
                <a:lnTo>
                  <a:pt x="0" y="2108200"/>
                </a:lnTo>
                <a:lnTo>
                  <a:pt x="513" y="2146300"/>
                </a:lnTo>
                <a:lnTo>
                  <a:pt x="2049" y="2184400"/>
                </a:lnTo>
                <a:lnTo>
                  <a:pt x="4598" y="2222500"/>
                </a:lnTo>
                <a:lnTo>
                  <a:pt x="8151" y="2260600"/>
                </a:lnTo>
                <a:lnTo>
                  <a:pt x="12699" y="2298700"/>
                </a:lnTo>
                <a:lnTo>
                  <a:pt x="18234" y="2336800"/>
                </a:lnTo>
                <a:lnTo>
                  <a:pt x="24747" y="2374900"/>
                </a:lnTo>
                <a:lnTo>
                  <a:pt x="32229" y="2413000"/>
                </a:lnTo>
                <a:lnTo>
                  <a:pt x="40672" y="2438400"/>
                </a:lnTo>
                <a:lnTo>
                  <a:pt x="50066" y="2476500"/>
                </a:lnTo>
                <a:lnTo>
                  <a:pt x="60403" y="2514600"/>
                </a:lnTo>
                <a:lnTo>
                  <a:pt x="71674" y="2552700"/>
                </a:lnTo>
                <a:lnTo>
                  <a:pt x="83870" y="2590800"/>
                </a:lnTo>
                <a:lnTo>
                  <a:pt x="96983" y="2628900"/>
                </a:lnTo>
                <a:lnTo>
                  <a:pt x="111003" y="2667000"/>
                </a:lnTo>
                <a:lnTo>
                  <a:pt x="125923" y="2692400"/>
                </a:lnTo>
                <a:lnTo>
                  <a:pt x="141732" y="2730500"/>
                </a:lnTo>
                <a:lnTo>
                  <a:pt x="158423" y="2768600"/>
                </a:lnTo>
                <a:lnTo>
                  <a:pt x="175987" y="2806700"/>
                </a:lnTo>
                <a:lnTo>
                  <a:pt x="194414" y="2832100"/>
                </a:lnTo>
                <a:lnTo>
                  <a:pt x="213697" y="2870200"/>
                </a:lnTo>
                <a:lnTo>
                  <a:pt x="233826" y="2908300"/>
                </a:lnTo>
                <a:lnTo>
                  <a:pt x="254792" y="2933700"/>
                </a:lnTo>
                <a:lnTo>
                  <a:pt x="276587" y="2971800"/>
                </a:lnTo>
                <a:lnTo>
                  <a:pt x="299202" y="3009900"/>
                </a:lnTo>
                <a:lnTo>
                  <a:pt x="322628" y="3035300"/>
                </a:lnTo>
                <a:lnTo>
                  <a:pt x="346857" y="3073400"/>
                </a:lnTo>
                <a:lnTo>
                  <a:pt x="371879" y="3098800"/>
                </a:lnTo>
                <a:lnTo>
                  <a:pt x="397686" y="3136900"/>
                </a:lnTo>
                <a:lnTo>
                  <a:pt x="424269" y="3162300"/>
                </a:lnTo>
                <a:lnTo>
                  <a:pt x="451619" y="3200400"/>
                </a:lnTo>
                <a:lnTo>
                  <a:pt x="479728" y="3225800"/>
                </a:lnTo>
                <a:lnTo>
                  <a:pt x="508587" y="3263900"/>
                </a:lnTo>
                <a:lnTo>
                  <a:pt x="538187" y="3289300"/>
                </a:lnTo>
                <a:lnTo>
                  <a:pt x="568518" y="3314700"/>
                </a:lnTo>
                <a:lnTo>
                  <a:pt x="599574" y="3352800"/>
                </a:lnTo>
                <a:lnTo>
                  <a:pt x="631344" y="3378200"/>
                </a:lnTo>
                <a:lnTo>
                  <a:pt x="663819" y="3403600"/>
                </a:lnTo>
                <a:lnTo>
                  <a:pt x="696992" y="3429000"/>
                </a:lnTo>
                <a:lnTo>
                  <a:pt x="730853" y="3454400"/>
                </a:lnTo>
                <a:lnTo>
                  <a:pt x="765394" y="3492500"/>
                </a:lnTo>
                <a:lnTo>
                  <a:pt x="800606" y="3517900"/>
                </a:lnTo>
                <a:lnTo>
                  <a:pt x="836479" y="3543300"/>
                </a:lnTo>
                <a:lnTo>
                  <a:pt x="873006" y="3568700"/>
                </a:lnTo>
                <a:lnTo>
                  <a:pt x="910177" y="3594100"/>
                </a:lnTo>
                <a:lnTo>
                  <a:pt x="947984" y="3619500"/>
                </a:lnTo>
                <a:lnTo>
                  <a:pt x="986417" y="3644900"/>
                </a:lnTo>
                <a:lnTo>
                  <a:pt x="1065130" y="3695700"/>
                </a:lnTo>
                <a:lnTo>
                  <a:pt x="1105392" y="3708400"/>
                </a:lnTo>
                <a:lnTo>
                  <a:pt x="1146245" y="3733800"/>
                </a:lnTo>
                <a:lnTo>
                  <a:pt x="1229692" y="3784600"/>
                </a:lnTo>
                <a:lnTo>
                  <a:pt x="1272268" y="3797300"/>
                </a:lnTo>
                <a:lnTo>
                  <a:pt x="1359082" y="3848100"/>
                </a:lnTo>
                <a:lnTo>
                  <a:pt x="1403301" y="3860800"/>
                </a:lnTo>
                <a:lnTo>
                  <a:pt x="1448052" y="3886200"/>
                </a:lnTo>
                <a:lnTo>
                  <a:pt x="1493323" y="3898900"/>
                </a:lnTo>
                <a:lnTo>
                  <a:pt x="1539108" y="3924300"/>
                </a:lnTo>
                <a:lnTo>
                  <a:pt x="1585396" y="3937000"/>
                </a:lnTo>
                <a:lnTo>
                  <a:pt x="1632180" y="3962400"/>
                </a:lnTo>
                <a:lnTo>
                  <a:pt x="1727198" y="3987800"/>
                </a:lnTo>
                <a:lnTo>
                  <a:pt x="1775415" y="4013200"/>
                </a:lnTo>
                <a:lnTo>
                  <a:pt x="1824092" y="4025900"/>
                </a:lnTo>
                <a:lnTo>
                  <a:pt x="2281443" y="4140200"/>
                </a:lnTo>
                <a:lnTo>
                  <a:pt x="3933682" y="4140200"/>
                </a:lnTo>
                <a:lnTo>
                  <a:pt x="4391033" y="4025900"/>
                </a:lnTo>
                <a:lnTo>
                  <a:pt x="4439710" y="4013200"/>
                </a:lnTo>
                <a:lnTo>
                  <a:pt x="4487927" y="3987800"/>
                </a:lnTo>
                <a:lnTo>
                  <a:pt x="4582945" y="3962400"/>
                </a:lnTo>
                <a:lnTo>
                  <a:pt x="4629729" y="3937000"/>
                </a:lnTo>
                <a:lnTo>
                  <a:pt x="4676017" y="3924300"/>
                </a:lnTo>
                <a:lnTo>
                  <a:pt x="4721802" y="3898900"/>
                </a:lnTo>
                <a:lnTo>
                  <a:pt x="4767073" y="3886200"/>
                </a:lnTo>
                <a:lnTo>
                  <a:pt x="4811824" y="3860800"/>
                </a:lnTo>
                <a:lnTo>
                  <a:pt x="4856043" y="3848100"/>
                </a:lnTo>
                <a:lnTo>
                  <a:pt x="4942857" y="3797300"/>
                </a:lnTo>
                <a:lnTo>
                  <a:pt x="4985433" y="3784600"/>
                </a:lnTo>
                <a:lnTo>
                  <a:pt x="5068880" y="3733800"/>
                </a:lnTo>
                <a:lnTo>
                  <a:pt x="5109733" y="3708400"/>
                </a:lnTo>
                <a:lnTo>
                  <a:pt x="5149995" y="3695700"/>
                </a:lnTo>
                <a:lnTo>
                  <a:pt x="5228708" y="3644900"/>
                </a:lnTo>
                <a:lnTo>
                  <a:pt x="5267141" y="3619500"/>
                </a:lnTo>
                <a:lnTo>
                  <a:pt x="5304948" y="3594100"/>
                </a:lnTo>
                <a:lnTo>
                  <a:pt x="5342119" y="3568700"/>
                </a:lnTo>
                <a:lnTo>
                  <a:pt x="5378646" y="3543300"/>
                </a:lnTo>
                <a:lnTo>
                  <a:pt x="5414519" y="3517900"/>
                </a:lnTo>
                <a:lnTo>
                  <a:pt x="5449731" y="3492500"/>
                </a:lnTo>
                <a:lnTo>
                  <a:pt x="5484272" y="3454400"/>
                </a:lnTo>
                <a:lnTo>
                  <a:pt x="5518133" y="3429000"/>
                </a:lnTo>
                <a:lnTo>
                  <a:pt x="5551306" y="3403600"/>
                </a:lnTo>
                <a:lnTo>
                  <a:pt x="5583781" y="3378200"/>
                </a:lnTo>
                <a:lnTo>
                  <a:pt x="5615551" y="3352800"/>
                </a:lnTo>
                <a:lnTo>
                  <a:pt x="5646607" y="3314700"/>
                </a:lnTo>
                <a:lnTo>
                  <a:pt x="5676938" y="3289300"/>
                </a:lnTo>
                <a:lnTo>
                  <a:pt x="5706538" y="3263900"/>
                </a:lnTo>
                <a:lnTo>
                  <a:pt x="5735397" y="3225800"/>
                </a:lnTo>
                <a:lnTo>
                  <a:pt x="5763506" y="3200400"/>
                </a:lnTo>
                <a:lnTo>
                  <a:pt x="5790856" y="3162300"/>
                </a:lnTo>
                <a:lnTo>
                  <a:pt x="5817439" y="3136900"/>
                </a:lnTo>
                <a:lnTo>
                  <a:pt x="5843246" y="3098800"/>
                </a:lnTo>
                <a:lnTo>
                  <a:pt x="5868268" y="3073400"/>
                </a:lnTo>
                <a:lnTo>
                  <a:pt x="5892497" y="3035300"/>
                </a:lnTo>
                <a:lnTo>
                  <a:pt x="5915923" y="3009900"/>
                </a:lnTo>
                <a:lnTo>
                  <a:pt x="5938538" y="2971800"/>
                </a:lnTo>
                <a:lnTo>
                  <a:pt x="5960333" y="2933700"/>
                </a:lnTo>
                <a:lnTo>
                  <a:pt x="5981299" y="2908300"/>
                </a:lnTo>
                <a:lnTo>
                  <a:pt x="6001428" y="2870200"/>
                </a:lnTo>
                <a:lnTo>
                  <a:pt x="6020711" y="2832100"/>
                </a:lnTo>
                <a:lnTo>
                  <a:pt x="6039138" y="2806700"/>
                </a:lnTo>
                <a:lnTo>
                  <a:pt x="6056702" y="2768600"/>
                </a:lnTo>
                <a:lnTo>
                  <a:pt x="6073393" y="2730500"/>
                </a:lnTo>
                <a:lnTo>
                  <a:pt x="6089202" y="2692400"/>
                </a:lnTo>
                <a:lnTo>
                  <a:pt x="6104122" y="2667000"/>
                </a:lnTo>
                <a:lnTo>
                  <a:pt x="6118142" y="2628900"/>
                </a:lnTo>
                <a:lnTo>
                  <a:pt x="6131255" y="2590800"/>
                </a:lnTo>
                <a:lnTo>
                  <a:pt x="6143451" y="2552700"/>
                </a:lnTo>
                <a:lnTo>
                  <a:pt x="6154722" y="2514600"/>
                </a:lnTo>
                <a:lnTo>
                  <a:pt x="6165059" y="2476500"/>
                </a:lnTo>
                <a:lnTo>
                  <a:pt x="6174453" y="2438400"/>
                </a:lnTo>
                <a:lnTo>
                  <a:pt x="6182896" y="2413000"/>
                </a:lnTo>
                <a:lnTo>
                  <a:pt x="6190378" y="2374900"/>
                </a:lnTo>
                <a:lnTo>
                  <a:pt x="6196891" y="2336800"/>
                </a:lnTo>
                <a:lnTo>
                  <a:pt x="6202426" y="2298700"/>
                </a:lnTo>
                <a:lnTo>
                  <a:pt x="6206974" y="2260600"/>
                </a:lnTo>
                <a:lnTo>
                  <a:pt x="6210527" y="2222500"/>
                </a:lnTo>
                <a:lnTo>
                  <a:pt x="6213076" y="2184400"/>
                </a:lnTo>
                <a:lnTo>
                  <a:pt x="6214612" y="2146300"/>
                </a:lnTo>
                <a:lnTo>
                  <a:pt x="6215126" y="2108200"/>
                </a:lnTo>
                <a:lnTo>
                  <a:pt x="6214612" y="2070100"/>
                </a:lnTo>
                <a:lnTo>
                  <a:pt x="6213076" y="2019300"/>
                </a:lnTo>
                <a:lnTo>
                  <a:pt x="6210527" y="1981200"/>
                </a:lnTo>
                <a:lnTo>
                  <a:pt x="6206974" y="1943100"/>
                </a:lnTo>
                <a:lnTo>
                  <a:pt x="6202426" y="1905000"/>
                </a:lnTo>
                <a:lnTo>
                  <a:pt x="6196891" y="1866900"/>
                </a:lnTo>
                <a:lnTo>
                  <a:pt x="6190378" y="1841500"/>
                </a:lnTo>
                <a:lnTo>
                  <a:pt x="6182896" y="1803400"/>
                </a:lnTo>
                <a:lnTo>
                  <a:pt x="6174453" y="1765300"/>
                </a:lnTo>
                <a:lnTo>
                  <a:pt x="6165059" y="1727200"/>
                </a:lnTo>
                <a:lnTo>
                  <a:pt x="6154722" y="1689100"/>
                </a:lnTo>
                <a:lnTo>
                  <a:pt x="6143451" y="1651000"/>
                </a:lnTo>
                <a:lnTo>
                  <a:pt x="6131255" y="1612900"/>
                </a:lnTo>
                <a:lnTo>
                  <a:pt x="6118142" y="1574800"/>
                </a:lnTo>
                <a:lnTo>
                  <a:pt x="6104122" y="1536700"/>
                </a:lnTo>
                <a:lnTo>
                  <a:pt x="6089202" y="1511300"/>
                </a:lnTo>
                <a:lnTo>
                  <a:pt x="6073393" y="1473200"/>
                </a:lnTo>
                <a:lnTo>
                  <a:pt x="6056702" y="1435100"/>
                </a:lnTo>
                <a:lnTo>
                  <a:pt x="6039138" y="1397000"/>
                </a:lnTo>
                <a:lnTo>
                  <a:pt x="6020711" y="1371600"/>
                </a:lnTo>
                <a:lnTo>
                  <a:pt x="6001428" y="1333500"/>
                </a:lnTo>
                <a:lnTo>
                  <a:pt x="5981299" y="1295400"/>
                </a:lnTo>
                <a:lnTo>
                  <a:pt x="5960333" y="1270000"/>
                </a:lnTo>
                <a:lnTo>
                  <a:pt x="5938538" y="1231900"/>
                </a:lnTo>
                <a:lnTo>
                  <a:pt x="5915923" y="1193800"/>
                </a:lnTo>
                <a:lnTo>
                  <a:pt x="5892497" y="1168400"/>
                </a:lnTo>
                <a:lnTo>
                  <a:pt x="5868268" y="1130300"/>
                </a:lnTo>
                <a:lnTo>
                  <a:pt x="5843246" y="1104900"/>
                </a:lnTo>
                <a:lnTo>
                  <a:pt x="5817439" y="1066800"/>
                </a:lnTo>
                <a:lnTo>
                  <a:pt x="5790856" y="1041400"/>
                </a:lnTo>
                <a:lnTo>
                  <a:pt x="5763506" y="1003300"/>
                </a:lnTo>
                <a:lnTo>
                  <a:pt x="5735397" y="977900"/>
                </a:lnTo>
                <a:lnTo>
                  <a:pt x="5706538" y="952500"/>
                </a:lnTo>
                <a:lnTo>
                  <a:pt x="5676938" y="914400"/>
                </a:lnTo>
                <a:lnTo>
                  <a:pt x="5646607" y="889000"/>
                </a:lnTo>
                <a:lnTo>
                  <a:pt x="5615551" y="863600"/>
                </a:lnTo>
                <a:lnTo>
                  <a:pt x="5583781" y="825500"/>
                </a:lnTo>
                <a:lnTo>
                  <a:pt x="5551306" y="800100"/>
                </a:lnTo>
                <a:lnTo>
                  <a:pt x="5518133" y="774700"/>
                </a:lnTo>
                <a:lnTo>
                  <a:pt x="5484272" y="749300"/>
                </a:lnTo>
                <a:lnTo>
                  <a:pt x="5449731" y="711200"/>
                </a:lnTo>
                <a:lnTo>
                  <a:pt x="5414519" y="685800"/>
                </a:lnTo>
                <a:lnTo>
                  <a:pt x="5378646" y="660400"/>
                </a:lnTo>
                <a:lnTo>
                  <a:pt x="5342119" y="635000"/>
                </a:lnTo>
                <a:lnTo>
                  <a:pt x="5304948" y="609600"/>
                </a:lnTo>
                <a:lnTo>
                  <a:pt x="5267141" y="584200"/>
                </a:lnTo>
                <a:lnTo>
                  <a:pt x="5228708" y="558800"/>
                </a:lnTo>
                <a:lnTo>
                  <a:pt x="5149995" y="508000"/>
                </a:lnTo>
                <a:lnTo>
                  <a:pt x="5109733" y="495300"/>
                </a:lnTo>
                <a:lnTo>
                  <a:pt x="5027444" y="444500"/>
                </a:lnTo>
                <a:lnTo>
                  <a:pt x="4985433" y="419100"/>
                </a:lnTo>
                <a:lnTo>
                  <a:pt x="4942857" y="406400"/>
                </a:lnTo>
                <a:lnTo>
                  <a:pt x="4856043" y="355600"/>
                </a:lnTo>
                <a:lnTo>
                  <a:pt x="4811824" y="342900"/>
                </a:lnTo>
                <a:lnTo>
                  <a:pt x="4767073" y="317500"/>
                </a:lnTo>
                <a:lnTo>
                  <a:pt x="4721802" y="304800"/>
                </a:lnTo>
                <a:lnTo>
                  <a:pt x="4676017" y="279400"/>
                </a:lnTo>
                <a:lnTo>
                  <a:pt x="4629729" y="266700"/>
                </a:lnTo>
                <a:lnTo>
                  <a:pt x="4582945" y="241300"/>
                </a:lnTo>
                <a:lnTo>
                  <a:pt x="4439710" y="203200"/>
                </a:lnTo>
                <a:lnTo>
                  <a:pt x="4391033" y="177800"/>
                </a:lnTo>
                <a:lnTo>
                  <a:pt x="3986105" y="76200"/>
                </a:lnTo>
                <a:close/>
              </a:path>
              <a:path w="6215380" h="4203700">
                <a:moveTo>
                  <a:pt x="3774213" y="38100"/>
                </a:moveTo>
                <a:lnTo>
                  <a:pt x="2440912" y="38100"/>
                </a:lnTo>
                <a:lnTo>
                  <a:pt x="2281443" y="76200"/>
                </a:lnTo>
                <a:lnTo>
                  <a:pt x="3933682" y="76200"/>
                </a:lnTo>
                <a:lnTo>
                  <a:pt x="3774213" y="38100"/>
                </a:lnTo>
                <a:close/>
              </a:path>
              <a:path w="6215380" h="4203700">
                <a:moveTo>
                  <a:pt x="3666156" y="25400"/>
                </a:moveTo>
                <a:lnTo>
                  <a:pt x="2548969" y="25400"/>
                </a:lnTo>
                <a:lnTo>
                  <a:pt x="2494772" y="38100"/>
                </a:lnTo>
                <a:lnTo>
                  <a:pt x="3720353" y="38100"/>
                </a:lnTo>
                <a:lnTo>
                  <a:pt x="3666156" y="25400"/>
                </a:lnTo>
                <a:close/>
              </a:path>
              <a:path w="6215380" h="4203700">
                <a:moveTo>
                  <a:pt x="3556784" y="12700"/>
                </a:moveTo>
                <a:lnTo>
                  <a:pt x="2658341" y="12700"/>
                </a:lnTo>
                <a:lnTo>
                  <a:pt x="2603495" y="25400"/>
                </a:lnTo>
                <a:lnTo>
                  <a:pt x="3611630" y="25400"/>
                </a:lnTo>
                <a:lnTo>
                  <a:pt x="3556784" y="12700"/>
                </a:lnTo>
                <a:close/>
              </a:path>
              <a:path w="6215380" h="4203700">
                <a:moveTo>
                  <a:pt x="3390417" y="0"/>
                </a:moveTo>
                <a:lnTo>
                  <a:pt x="2824708" y="0"/>
                </a:lnTo>
                <a:lnTo>
                  <a:pt x="2768956" y="12700"/>
                </a:lnTo>
                <a:lnTo>
                  <a:pt x="3446169" y="12700"/>
                </a:lnTo>
                <a:lnTo>
                  <a:pt x="33904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0124" y="2643123"/>
            <a:ext cx="6215380" cy="4215130"/>
          </a:xfrm>
          <a:custGeom>
            <a:avLst/>
            <a:gdLst/>
            <a:ahLst/>
            <a:cxnLst/>
            <a:rect l="l" t="t" r="r" b="b"/>
            <a:pathLst>
              <a:path w="6215380" h="4215130">
                <a:moveTo>
                  <a:pt x="0" y="2107438"/>
                </a:moveTo>
                <a:lnTo>
                  <a:pt x="513" y="2068726"/>
                </a:lnTo>
                <a:lnTo>
                  <a:pt x="2049" y="2030183"/>
                </a:lnTo>
                <a:lnTo>
                  <a:pt x="4598" y="1991816"/>
                </a:lnTo>
                <a:lnTo>
                  <a:pt x="8151" y="1953629"/>
                </a:lnTo>
                <a:lnTo>
                  <a:pt x="12699" y="1915629"/>
                </a:lnTo>
                <a:lnTo>
                  <a:pt x="18234" y="1877822"/>
                </a:lnTo>
                <a:lnTo>
                  <a:pt x="24747" y="1840215"/>
                </a:lnTo>
                <a:lnTo>
                  <a:pt x="32229" y="1802811"/>
                </a:lnTo>
                <a:lnTo>
                  <a:pt x="40672" y="1765619"/>
                </a:lnTo>
                <a:lnTo>
                  <a:pt x="50066" y="1728643"/>
                </a:lnTo>
                <a:lnTo>
                  <a:pt x="60403" y="1691890"/>
                </a:lnTo>
                <a:lnTo>
                  <a:pt x="71674" y="1655366"/>
                </a:lnTo>
                <a:lnTo>
                  <a:pt x="83870" y="1619076"/>
                </a:lnTo>
                <a:lnTo>
                  <a:pt x="96983" y="1583027"/>
                </a:lnTo>
                <a:lnTo>
                  <a:pt x="111003" y="1547224"/>
                </a:lnTo>
                <a:lnTo>
                  <a:pt x="125923" y="1511674"/>
                </a:lnTo>
                <a:lnTo>
                  <a:pt x="141732" y="1476382"/>
                </a:lnTo>
                <a:lnTo>
                  <a:pt x="158423" y="1441354"/>
                </a:lnTo>
                <a:lnTo>
                  <a:pt x="175987" y="1406597"/>
                </a:lnTo>
                <a:lnTo>
                  <a:pt x="194414" y="1372116"/>
                </a:lnTo>
                <a:lnTo>
                  <a:pt x="213697" y="1337917"/>
                </a:lnTo>
                <a:lnTo>
                  <a:pt x="233826" y="1304006"/>
                </a:lnTo>
                <a:lnTo>
                  <a:pt x="254792" y="1270389"/>
                </a:lnTo>
                <a:lnTo>
                  <a:pt x="276587" y="1237073"/>
                </a:lnTo>
                <a:lnTo>
                  <a:pt x="299202" y="1204062"/>
                </a:lnTo>
                <a:lnTo>
                  <a:pt x="322628" y="1171363"/>
                </a:lnTo>
                <a:lnTo>
                  <a:pt x="346857" y="1138983"/>
                </a:lnTo>
                <a:lnTo>
                  <a:pt x="371879" y="1106926"/>
                </a:lnTo>
                <a:lnTo>
                  <a:pt x="397686" y="1075199"/>
                </a:lnTo>
                <a:lnTo>
                  <a:pt x="424269" y="1043808"/>
                </a:lnTo>
                <a:lnTo>
                  <a:pt x="451619" y="1012758"/>
                </a:lnTo>
                <a:lnTo>
                  <a:pt x="479728" y="982057"/>
                </a:lnTo>
                <a:lnTo>
                  <a:pt x="508587" y="951709"/>
                </a:lnTo>
                <a:lnTo>
                  <a:pt x="538187" y="921720"/>
                </a:lnTo>
                <a:lnTo>
                  <a:pt x="568518" y="892097"/>
                </a:lnTo>
                <a:lnTo>
                  <a:pt x="599574" y="862846"/>
                </a:lnTo>
                <a:lnTo>
                  <a:pt x="631344" y="833972"/>
                </a:lnTo>
                <a:lnTo>
                  <a:pt x="663819" y="805481"/>
                </a:lnTo>
                <a:lnTo>
                  <a:pt x="696992" y="777380"/>
                </a:lnTo>
                <a:lnTo>
                  <a:pt x="730853" y="749674"/>
                </a:lnTo>
                <a:lnTo>
                  <a:pt x="765394" y="722369"/>
                </a:lnTo>
                <a:lnTo>
                  <a:pt x="800606" y="695472"/>
                </a:lnTo>
                <a:lnTo>
                  <a:pt x="836479" y="668988"/>
                </a:lnTo>
                <a:lnTo>
                  <a:pt x="873006" y="642923"/>
                </a:lnTo>
                <a:lnTo>
                  <a:pt x="910177" y="617283"/>
                </a:lnTo>
                <a:lnTo>
                  <a:pt x="947984" y="592074"/>
                </a:lnTo>
                <a:lnTo>
                  <a:pt x="986417" y="567302"/>
                </a:lnTo>
                <a:lnTo>
                  <a:pt x="1025469" y="542973"/>
                </a:lnTo>
                <a:lnTo>
                  <a:pt x="1065130" y="519093"/>
                </a:lnTo>
                <a:lnTo>
                  <a:pt x="1105392" y="495668"/>
                </a:lnTo>
                <a:lnTo>
                  <a:pt x="1146245" y="472704"/>
                </a:lnTo>
                <a:lnTo>
                  <a:pt x="1187681" y="450206"/>
                </a:lnTo>
                <a:lnTo>
                  <a:pt x="1229692" y="428181"/>
                </a:lnTo>
                <a:lnTo>
                  <a:pt x="1272268" y="406635"/>
                </a:lnTo>
                <a:lnTo>
                  <a:pt x="1315401" y="385574"/>
                </a:lnTo>
                <a:lnTo>
                  <a:pt x="1359082" y="365003"/>
                </a:lnTo>
                <a:lnTo>
                  <a:pt x="1403301" y="344928"/>
                </a:lnTo>
                <a:lnTo>
                  <a:pt x="1448052" y="325356"/>
                </a:lnTo>
                <a:lnTo>
                  <a:pt x="1493323" y="306293"/>
                </a:lnTo>
                <a:lnTo>
                  <a:pt x="1539108" y="287744"/>
                </a:lnTo>
                <a:lnTo>
                  <a:pt x="1585396" y="269715"/>
                </a:lnTo>
                <a:lnTo>
                  <a:pt x="1632180" y="252213"/>
                </a:lnTo>
                <a:lnTo>
                  <a:pt x="1679450" y="235243"/>
                </a:lnTo>
                <a:lnTo>
                  <a:pt x="1727198" y="218811"/>
                </a:lnTo>
                <a:lnTo>
                  <a:pt x="1775415" y="202923"/>
                </a:lnTo>
                <a:lnTo>
                  <a:pt x="1824092" y="187585"/>
                </a:lnTo>
                <a:lnTo>
                  <a:pt x="1873220" y="172804"/>
                </a:lnTo>
                <a:lnTo>
                  <a:pt x="1922791" y="158584"/>
                </a:lnTo>
                <a:lnTo>
                  <a:pt x="1972796" y="144933"/>
                </a:lnTo>
                <a:lnTo>
                  <a:pt x="2023226" y="131855"/>
                </a:lnTo>
                <a:lnTo>
                  <a:pt x="2074072" y="119357"/>
                </a:lnTo>
                <a:lnTo>
                  <a:pt x="2125325" y="107446"/>
                </a:lnTo>
                <a:lnTo>
                  <a:pt x="2176977" y="96126"/>
                </a:lnTo>
                <a:lnTo>
                  <a:pt x="2229020" y="85403"/>
                </a:lnTo>
                <a:lnTo>
                  <a:pt x="2281443" y="75285"/>
                </a:lnTo>
                <a:lnTo>
                  <a:pt x="2334238" y="65776"/>
                </a:lnTo>
                <a:lnTo>
                  <a:pt x="2387398" y="56882"/>
                </a:lnTo>
                <a:lnTo>
                  <a:pt x="2440912" y="48611"/>
                </a:lnTo>
                <a:lnTo>
                  <a:pt x="2494772" y="40966"/>
                </a:lnTo>
                <a:lnTo>
                  <a:pt x="2548969" y="33956"/>
                </a:lnTo>
                <a:lnTo>
                  <a:pt x="2603495" y="27584"/>
                </a:lnTo>
                <a:lnTo>
                  <a:pt x="2658341" y="21858"/>
                </a:lnTo>
                <a:lnTo>
                  <a:pt x="2713497" y="16784"/>
                </a:lnTo>
                <a:lnTo>
                  <a:pt x="2768956" y="12367"/>
                </a:lnTo>
                <a:lnTo>
                  <a:pt x="2824708" y="8613"/>
                </a:lnTo>
                <a:lnTo>
                  <a:pt x="2880745" y="5528"/>
                </a:lnTo>
                <a:lnTo>
                  <a:pt x="2937058" y="3118"/>
                </a:lnTo>
                <a:lnTo>
                  <a:pt x="2993637" y="1390"/>
                </a:lnTo>
                <a:lnTo>
                  <a:pt x="3050475" y="348"/>
                </a:lnTo>
                <a:lnTo>
                  <a:pt x="3107563" y="0"/>
                </a:lnTo>
                <a:lnTo>
                  <a:pt x="3164650" y="348"/>
                </a:lnTo>
                <a:lnTo>
                  <a:pt x="3221488" y="1390"/>
                </a:lnTo>
                <a:lnTo>
                  <a:pt x="3278067" y="3118"/>
                </a:lnTo>
                <a:lnTo>
                  <a:pt x="3334380" y="5528"/>
                </a:lnTo>
                <a:lnTo>
                  <a:pt x="3390417" y="8613"/>
                </a:lnTo>
                <a:lnTo>
                  <a:pt x="3446169" y="12367"/>
                </a:lnTo>
                <a:lnTo>
                  <a:pt x="3501628" y="16784"/>
                </a:lnTo>
                <a:lnTo>
                  <a:pt x="3556784" y="21858"/>
                </a:lnTo>
                <a:lnTo>
                  <a:pt x="3611630" y="27584"/>
                </a:lnTo>
                <a:lnTo>
                  <a:pt x="3666156" y="33956"/>
                </a:lnTo>
                <a:lnTo>
                  <a:pt x="3720353" y="40966"/>
                </a:lnTo>
                <a:lnTo>
                  <a:pt x="3774213" y="48611"/>
                </a:lnTo>
                <a:lnTo>
                  <a:pt x="3827727" y="56882"/>
                </a:lnTo>
                <a:lnTo>
                  <a:pt x="3880887" y="65776"/>
                </a:lnTo>
                <a:lnTo>
                  <a:pt x="3933682" y="75285"/>
                </a:lnTo>
                <a:lnTo>
                  <a:pt x="3986105" y="85403"/>
                </a:lnTo>
                <a:lnTo>
                  <a:pt x="4038148" y="96126"/>
                </a:lnTo>
                <a:lnTo>
                  <a:pt x="4089800" y="107446"/>
                </a:lnTo>
                <a:lnTo>
                  <a:pt x="4141053" y="119357"/>
                </a:lnTo>
                <a:lnTo>
                  <a:pt x="4191899" y="131855"/>
                </a:lnTo>
                <a:lnTo>
                  <a:pt x="4242329" y="144933"/>
                </a:lnTo>
                <a:lnTo>
                  <a:pt x="4292334" y="158584"/>
                </a:lnTo>
                <a:lnTo>
                  <a:pt x="4341905" y="172804"/>
                </a:lnTo>
                <a:lnTo>
                  <a:pt x="4391033" y="187585"/>
                </a:lnTo>
                <a:lnTo>
                  <a:pt x="4439710" y="202923"/>
                </a:lnTo>
                <a:lnTo>
                  <a:pt x="4487927" y="218811"/>
                </a:lnTo>
                <a:lnTo>
                  <a:pt x="4535675" y="235243"/>
                </a:lnTo>
                <a:lnTo>
                  <a:pt x="4582945" y="252213"/>
                </a:lnTo>
                <a:lnTo>
                  <a:pt x="4629729" y="269715"/>
                </a:lnTo>
                <a:lnTo>
                  <a:pt x="4676017" y="287744"/>
                </a:lnTo>
                <a:lnTo>
                  <a:pt x="4721802" y="306293"/>
                </a:lnTo>
                <a:lnTo>
                  <a:pt x="4767073" y="325356"/>
                </a:lnTo>
                <a:lnTo>
                  <a:pt x="4811824" y="344928"/>
                </a:lnTo>
                <a:lnTo>
                  <a:pt x="4856043" y="365003"/>
                </a:lnTo>
                <a:lnTo>
                  <a:pt x="4899724" y="385574"/>
                </a:lnTo>
                <a:lnTo>
                  <a:pt x="4942857" y="406635"/>
                </a:lnTo>
                <a:lnTo>
                  <a:pt x="4985433" y="428181"/>
                </a:lnTo>
                <a:lnTo>
                  <a:pt x="5027444" y="450206"/>
                </a:lnTo>
                <a:lnTo>
                  <a:pt x="5068880" y="472704"/>
                </a:lnTo>
                <a:lnTo>
                  <a:pt x="5109733" y="495668"/>
                </a:lnTo>
                <a:lnTo>
                  <a:pt x="5149995" y="519093"/>
                </a:lnTo>
                <a:lnTo>
                  <a:pt x="5189656" y="542973"/>
                </a:lnTo>
                <a:lnTo>
                  <a:pt x="5228708" y="567302"/>
                </a:lnTo>
                <a:lnTo>
                  <a:pt x="5267141" y="592074"/>
                </a:lnTo>
                <a:lnTo>
                  <a:pt x="5304948" y="617283"/>
                </a:lnTo>
                <a:lnTo>
                  <a:pt x="5342119" y="642923"/>
                </a:lnTo>
                <a:lnTo>
                  <a:pt x="5378646" y="668988"/>
                </a:lnTo>
                <a:lnTo>
                  <a:pt x="5414519" y="695472"/>
                </a:lnTo>
                <a:lnTo>
                  <a:pt x="5449731" y="722369"/>
                </a:lnTo>
                <a:lnTo>
                  <a:pt x="5484272" y="749674"/>
                </a:lnTo>
                <a:lnTo>
                  <a:pt x="5518133" y="777380"/>
                </a:lnTo>
                <a:lnTo>
                  <a:pt x="5551306" y="805481"/>
                </a:lnTo>
                <a:lnTo>
                  <a:pt x="5583781" y="833972"/>
                </a:lnTo>
                <a:lnTo>
                  <a:pt x="5615551" y="862846"/>
                </a:lnTo>
                <a:lnTo>
                  <a:pt x="5646607" y="892097"/>
                </a:lnTo>
                <a:lnTo>
                  <a:pt x="5676938" y="921720"/>
                </a:lnTo>
                <a:lnTo>
                  <a:pt x="5706538" y="951709"/>
                </a:lnTo>
                <a:lnTo>
                  <a:pt x="5735397" y="982057"/>
                </a:lnTo>
                <a:lnTo>
                  <a:pt x="5763506" y="1012758"/>
                </a:lnTo>
                <a:lnTo>
                  <a:pt x="5790856" y="1043808"/>
                </a:lnTo>
                <a:lnTo>
                  <a:pt x="5817439" y="1075199"/>
                </a:lnTo>
                <a:lnTo>
                  <a:pt x="5843246" y="1106926"/>
                </a:lnTo>
                <a:lnTo>
                  <a:pt x="5868268" y="1138983"/>
                </a:lnTo>
                <a:lnTo>
                  <a:pt x="5892497" y="1171363"/>
                </a:lnTo>
                <a:lnTo>
                  <a:pt x="5915923" y="1204062"/>
                </a:lnTo>
                <a:lnTo>
                  <a:pt x="5938538" y="1237073"/>
                </a:lnTo>
                <a:lnTo>
                  <a:pt x="5960333" y="1270389"/>
                </a:lnTo>
                <a:lnTo>
                  <a:pt x="5981299" y="1304006"/>
                </a:lnTo>
                <a:lnTo>
                  <a:pt x="6001428" y="1337917"/>
                </a:lnTo>
                <a:lnTo>
                  <a:pt x="6020711" y="1372116"/>
                </a:lnTo>
                <a:lnTo>
                  <a:pt x="6039138" y="1406597"/>
                </a:lnTo>
                <a:lnTo>
                  <a:pt x="6056702" y="1441354"/>
                </a:lnTo>
                <a:lnTo>
                  <a:pt x="6073393" y="1476382"/>
                </a:lnTo>
                <a:lnTo>
                  <a:pt x="6089202" y="1511674"/>
                </a:lnTo>
                <a:lnTo>
                  <a:pt x="6104122" y="1547224"/>
                </a:lnTo>
                <a:lnTo>
                  <a:pt x="6118142" y="1583027"/>
                </a:lnTo>
                <a:lnTo>
                  <a:pt x="6131255" y="1619076"/>
                </a:lnTo>
                <a:lnTo>
                  <a:pt x="6143451" y="1655366"/>
                </a:lnTo>
                <a:lnTo>
                  <a:pt x="6154722" y="1691890"/>
                </a:lnTo>
                <a:lnTo>
                  <a:pt x="6165059" y="1728643"/>
                </a:lnTo>
                <a:lnTo>
                  <a:pt x="6174453" y="1765619"/>
                </a:lnTo>
                <a:lnTo>
                  <a:pt x="6182896" y="1802811"/>
                </a:lnTo>
                <a:lnTo>
                  <a:pt x="6190378" y="1840215"/>
                </a:lnTo>
                <a:lnTo>
                  <a:pt x="6196891" y="1877822"/>
                </a:lnTo>
                <a:lnTo>
                  <a:pt x="6202426" y="1915629"/>
                </a:lnTo>
                <a:lnTo>
                  <a:pt x="6206974" y="1953629"/>
                </a:lnTo>
                <a:lnTo>
                  <a:pt x="6210527" y="1991816"/>
                </a:lnTo>
                <a:lnTo>
                  <a:pt x="6213076" y="2030183"/>
                </a:lnTo>
                <a:lnTo>
                  <a:pt x="6214612" y="2068726"/>
                </a:lnTo>
                <a:lnTo>
                  <a:pt x="6215126" y="2107438"/>
                </a:lnTo>
                <a:lnTo>
                  <a:pt x="6214612" y="2146152"/>
                </a:lnTo>
                <a:lnTo>
                  <a:pt x="6213076" y="2184698"/>
                </a:lnTo>
                <a:lnTo>
                  <a:pt x="6210527" y="2223068"/>
                </a:lnTo>
                <a:lnTo>
                  <a:pt x="6206974" y="2261257"/>
                </a:lnTo>
                <a:lnTo>
                  <a:pt x="6202426" y="2299259"/>
                </a:lnTo>
                <a:lnTo>
                  <a:pt x="6196891" y="2337068"/>
                </a:lnTo>
                <a:lnTo>
                  <a:pt x="6190378" y="2374678"/>
                </a:lnTo>
                <a:lnTo>
                  <a:pt x="6182896" y="2412083"/>
                </a:lnTo>
                <a:lnTo>
                  <a:pt x="6174453" y="2449278"/>
                </a:lnTo>
                <a:lnTo>
                  <a:pt x="6165059" y="2486255"/>
                </a:lnTo>
                <a:lnTo>
                  <a:pt x="6154722" y="2523010"/>
                </a:lnTo>
                <a:lnTo>
                  <a:pt x="6143451" y="2559536"/>
                </a:lnTo>
                <a:lnTo>
                  <a:pt x="6131255" y="2595827"/>
                </a:lnTo>
                <a:lnTo>
                  <a:pt x="6118142" y="2631878"/>
                </a:lnTo>
                <a:lnTo>
                  <a:pt x="6104122" y="2667682"/>
                </a:lnTo>
                <a:lnTo>
                  <a:pt x="6089202" y="2703233"/>
                </a:lnTo>
                <a:lnTo>
                  <a:pt x="6073393" y="2738526"/>
                </a:lnTo>
                <a:lnTo>
                  <a:pt x="6056702" y="2773555"/>
                </a:lnTo>
                <a:lnTo>
                  <a:pt x="6039138" y="2808313"/>
                </a:lnTo>
                <a:lnTo>
                  <a:pt x="6020711" y="2842795"/>
                </a:lnTo>
                <a:lnTo>
                  <a:pt x="6001428" y="2876995"/>
                </a:lnTo>
                <a:lnTo>
                  <a:pt x="5981299" y="2910906"/>
                </a:lnTo>
                <a:lnTo>
                  <a:pt x="5960333" y="2944524"/>
                </a:lnTo>
                <a:lnTo>
                  <a:pt x="5938538" y="2977841"/>
                </a:lnTo>
                <a:lnTo>
                  <a:pt x="5915923" y="3010852"/>
                </a:lnTo>
                <a:lnTo>
                  <a:pt x="5892497" y="3043551"/>
                </a:lnTo>
                <a:lnTo>
                  <a:pt x="5868268" y="3075931"/>
                </a:lnTo>
                <a:lnTo>
                  <a:pt x="5843246" y="3107988"/>
                </a:lnTo>
                <a:lnTo>
                  <a:pt x="5817439" y="3139715"/>
                </a:lnTo>
                <a:lnTo>
                  <a:pt x="5790856" y="3171107"/>
                </a:lnTo>
                <a:lnTo>
                  <a:pt x="5763506" y="3202156"/>
                </a:lnTo>
                <a:lnTo>
                  <a:pt x="5735397" y="3232858"/>
                </a:lnTo>
                <a:lnTo>
                  <a:pt x="5706538" y="3263206"/>
                </a:lnTo>
                <a:lnTo>
                  <a:pt x="5676938" y="3293194"/>
                </a:lnTo>
                <a:lnTo>
                  <a:pt x="5646607" y="3322817"/>
                </a:lnTo>
                <a:lnTo>
                  <a:pt x="5615551" y="3352068"/>
                </a:lnTo>
                <a:lnTo>
                  <a:pt x="5583781" y="3380941"/>
                </a:lnTo>
                <a:lnTo>
                  <a:pt x="5551306" y="3409431"/>
                </a:lnTo>
                <a:lnTo>
                  <a:pt x="5518133" y="3437532"/>
                </a:lnTo>
                <a:lnTo>
                  <a:pt x="5484272" y="3465237"/>
                </a:lnTo>
                <a:lnTo>
                  <a:pt x="5449731" y="3492542"/>
                </a:lnTo>
                <a:lnTo>
                  <a:pt x="5414519" y="3519438"/>
                </a:lnTo>
                <a:lnTo>
                  <a:pt x="5378646" y="3545922"/>
                </a:lnTo>
                <a:lnTo>
                  <a:pt x="5342119" y="3571986"/>
                </a:lnTo>
                <a:lnTo>
                  <a:pt x="5304948" y="3597625"/>
                </a:lnTo>
                <a:lnTo>
                  <a:pt x="5267141" y="3622833"/>
                </a:lnTo>
                <a:lnTo>
                  <a:pt x="5228708" y="3647605"/>
                </a:lnTo>
                <a:lnTo>
                  <a:pt x="5189656" y="3671933"/>
                </a:lnTo>
                <a:lnTo>
                  <a:pt x="5149995" y="3695812"/>
                </a:lnTo>
                <a:lnTo>
                  <a:pt x="5109733" y="3719236"/>
                </a:lnTo>
                <a:lnTo>
                  <a:pt x="5068880" y="3742200"/>
                </a:lnTo>
                <a:lnTo>
                  <a:pt x="5027444" y="3764696"/>
                </a:lnTo>
                <a:lnTo>
                  <a:pt x="4985433" y="3786720"/>
                </a:lnTo>
                <a:lnTo>
                  <a:pt x="4942857" y="3808265"/>
                </a:lnTo>
                <a:lnTo>
                  <a:pt x="4899724" y="3829326"/>
                </a:lnTo>
                <a:lnTo>
                  <a:pt x="4856043" y="3849896"/>
                </a:lnTo>
                <a:lnTo>
                  <a:pt x="4811824" y="3869969"/>
                </a:lnTo>
                <a:lnTo>
                  <a:pt x="4767073" y="3889540"/>
                </a:lnTo>
                <a:lnTo>
                  <a:pt x="4721802" y="3908603"/>
                </a:lnTo>
                <a:lnTo>
                  <a:pt x="4676017" y="3927151"/>
                </a:lnTo>
                <a:lnTo>
                  <a:pt x="4629729" y="3945179"/>
                </a:lnTo>
                <a:lnTo>
                  <a:pt x="4582945" y="3962680"/>
                </a:lnTo>
                <a:lnTo>
                  <a:pt x="4535675" y="3979649"/>
                </a:lnTo>
                <a:lnTo>
                  <a:pt x="4487927" y="3996080"/>
                </a:lnTo>
                <a:lnTo>
                  <a:pt x="4439710" y="4011967"/>
                </a:lnTo>
                <a:lnTo>
                  <a:pt x="4391033" y="4027304"/>
                </a:lnTo>
                <a:lnTo>
                  <a:pt x="4341905" y="4042084"/>
                </a:lnTo>
                <a:lnTo>
                  <a:pt x="4292334" y="4056303"/>
                </a:lnTo>
                <a:lnTo>
                  <a:pt x="4242329" y="4069953"/>
                </a:lnTo>
                <a:lnTo>
                  <a:pt x="4191899" y="4083030"/>
                </a:lnTo>
                <a:lnTo>
                  <a:pt x="4141053" y="4095527"/>
                </a:lnTo>
                <a:lnTo>
                  <a:pt x="4089800" y="4107438"/>
                </a:lnTo>
                <a:lnTo>
                  <a:pt x="4038148" y="4118757"/>
                </a:lnTo>
                <a:lnTo>
                  <a:pt x="3986105" y="4129479"/>
                </a:lnTo>
                <a:lnTo>
                  <a:pt x="3933682" y="4139596"/>
                </a:lnTo>
                <a:lnTo>
                  <a:pt x="3880887" y="4149105"/>
                </a:lnTo>
                <a:lnTo>
                  <a:pt x="3827727" y="4157997"/>
                </a:lnTo>
                <a:lnTo>
                  <a:pt x="3774213" y="4166268"/>
                </a:lnTo>
                <a:lnTo>
                  <a:pt x="3720353" y="4173912"/>
                </a:lnTo>
                <a:lnTo>
                  <a:pt x="3666156" y="4180922"/>
                </a:lnTo>
                <a:lnTo>
                  <a:pt x="3611630" y="4187293"/>
                </a:lnTo>
                <a:lnTo>
                  <a:pt x="3556784" y="4193018"/>
                </a:lnTo>
                <a:lnTo>
                  <a:pt x="3501628" y="4198092"/>
                </a:lnTo>
                <a:lnTo>
                  <a:pt x="3446169" y="4202509"/>
                </a:lnTo>
                <a:lnTo>
                  <a:pt x="3390417" y="4206263"/>
                </a:lnTo>
                <a:lnTo>
                  <a:pt x="3334380" y="4209348"/>
                </a:lnTo>
                <a:lnTo>
                  <a:pt x="3278067" y="4211757"/>
                </a:lnTo>
                <a:lnTo>
                  <a:pt x="3221488" y="4213486"/>
                </a:lnTo>
                <a:lnTo>
                  <a:pt x="3164650" y="4214527"/>
                </a:lnTo>
                <a:lnTo>
                  <a:pt x="3107563" y="4214875"/>
                </a:lnTo>
                <a:lnTo>
                  <a:pt x="3050475" y="4214527"/>
                </a:lnTo>
                <a:lnTo>
                  <a:pt x="2993637" y="4213486"/>
                </a:lnTo>
                <a:lnTo>
                  <a:pt x="2937058" y="4211757"/>
                </a:lnTo>
                <a:lnTo>
                  <a:pt x="2880745" y="4209348"/>
                </a:lnTo>
                <a:lnTo>
                  <a:pt x="2824708" y="4206263"/>
                </a:lnTo>
                <a:lnTo>
                  <a:pt x="2768956" y="4202509"/>
                </a:lnTo>
                <a:lnTo>
                  <a:pt x="2713497" y="4198092"/>
                </a:lnTo>
                <a:lnTo>
                  <a:pt x="2658341" y="4193018"/>
                </a:lnTo>
                <a:lnTo>
                  <a:pt x="2603495" y="4187293"/>
                </a:lnTo>
                <a:lnTo>
                  <a:pt x="2548969" y="4180922"/>
                </a:lnTo>
                <a:lnTo>
                  <a:pt x="2494772" y="4173912"/>
                </a:lnTo>
                <a:lnTo>
                  <a:pt x="2440912" y="4166268"/>
                </a:lnTo>
                <a:lnTo>
                  <a:pt x="2387398" y="4157997"/>
                </a:lnTo>
                <a:lnTo>
                  <a:pt x="2334238" y="4149105"/>
                </a:lnTo>
                <a:lnTo>
                  <a:pt x="2281443" y="4139596"/>
                </a:lnTo>
                <a:lnTo>
                  <a:pt x="2229020" y="4129479"/>
                </a:lnTo>
                <a:lnTo>
                  <a:pt x="2176977" y="4118757"/>
                </a:lnTo>
                <a:lnTo>
                  <a:pt x="2125325" y="4107438"/>
                </a:lnTo>
                <a:lnTo>
                  <a:pt x="2074072" y="4095527"/>
                </a:lnTo>
                <a:lnTo>
                  <a:pt x="2023226" y="4083030"/>
                </a:lnTo>
                <a:lnTo>
                  <a:pt x="1972796" y="4069953"/>
                </a:lnTo>
                <a:lnTo>
                  <a:pt x="1922791" y="4056303"/>
                </a:lnTo>
                <a:lnTo>
                  <a:pt x="1873220" y="4042084"/>
                </a:lnTo>
                <a:lnTo>
                  <a:pt x="1824092" y="4027304"/>
                </a:lnTo>
                <a:lnTo>
                  <a:pt x="1775415" y="4011967"/>
                </a:lnTo>
                <a:lnTo>
                  <a:pt x="1727198" y="3996080"/>
                </a:lnTo>
                <a:lnTo>
                  <a:pt x="1679450" y="3979649"/>
                </a:lnTo>
                <a:lnTo>
                  <a:pt x="1632180" y="3962680"/>
                </a:lnTo>
                <a:lnTo>
                  <a:pt x="1585396" y="3945179"/>
                </a:lnTo>
                <a:lnTo>
                  <a:pt x="1539108" y="3927151"/>
                </a:lnTo>
                <a:lnTo>
                  <a:pt x="1493323" y="3908603"/>
                </a:lnTo>
                <a:lnTo>
                  <a:pt x="1448052" y="3889540"/>
                </a:lnTo>
                <a:lnTo>
                  <a:pt x="1403301" y="3869969"/>
                </a:lnTo>
                <a:lnTo>
                  <a:pt x="1359082" y="3849896"/>
                </a:lnTo>
                <a:lnTo>
                  <a:pt x="1315401" y="3829326"/>
                </a:lnTo>
                <a:lnTo>
                  <a:pt x="1272268" y="3808265"/>
                </a:lnTo>
                <a:lnTo>
                  <a:pt x="1229692" y="3786720"/>
                </a:lnTo>
                <a:lnTo>
                  <a:pt x="1187681" y="3764696"/>
                </a:lnTo>
                <a:lnTo>
                  <a:pt x="1146245" y="3742200"/>
                </a:lnTo>
                <a:lnTo>
                  <a:pt x="1105392" y="3719236"/>
                </a:lnTo>
                <a:lnTo>
                  <a:pt x="1065130" y="3695812"/>
                </a:lnTo>
                <a:lnTo>
                  <a:pt x="1025469" y="3671933"/>
                </a:lnTo>
                <a:lnTo>
                  <a:pt x="986417" y="3647605"/>
                </a:lnTo>
                <a:lnTo>
                  <a:pt x="947984" y="3622833"/>
                </a:lnTo>
                <a:lnTo>
                  <a:pt x="910177" y="3597625"/>
                </a:lnTo>
                <a:lnTo>
                  <a:pt x="873006" y="3571986"/>
                </a:lnTo>
                <a:lnTo>
                  <a:pt x="836479" y="3545922"/>
                </a:lnTo>
                <a:lnTo>
                  <a:pt x="800606" y="3519438"/>
                </a:lnTo>
                <a:lnTo>
                  <a:pt x="765394" y="3492542"/>
                </a:lnTo>
                <a:lnTo>
                  <a:pt x="730853" y="3465237"/>
                </a:lnTo>
                <a:lnTo>
                  <a:pt x="696992" y="3437532"/>
                </a:lnTo>
                <a:lnTo>
                  <a:pt x="663819" y="3409431"/>
                </a:lnTo>
                <a:lnTo>
                  <a:pt x="631344" y="3380941"/>
                </a:lnTo>
                <a:lnTo>
                  <a:pt x="599574" y="3352068"/>
                </a:lnTo>
                <a:lnTo>
                  <a:pt x="568518" y="3322817"/>
                </a:lnTo>
                <a:lnTo>
                  <a:pt x="538187" y="3293194"/>
                </a:lnTo>
                <a:lnTo>
                  <a:pt x="508587" y="3263206"/>
                </a:lnTo>
                <a:lnTo>
                  <a:pt x="479728" y="3232858"/>
                </a:lnTo>
                <a:lnTo>
                  <a:pt x="451619" y="3202156"/>
                </a:lnTo>
                <a:lnTo>
                  <a:pt x="424269" y="3171107"/>
                </a:lnTo>
                <a:lnTo>
                  <a:pt x="397686" y="3139715"/>
                </a:lnTo>
                <a:lnTo>
                  <a:pt x="371879" y="3107988"/>
                </a:lnTo>
                <a:lnTo>
                  <a:pt x="346857" y="3075931"/>
                </a:lnTo>
                <a:lnTo>
                  <a:pt x="322628" y="3043551"/>
                </a:lnTo>
                <a:lnTo>
                  <a:pt x="299202" y="3010852"/>
                </a:lnTo>
                <a:lnTo>
                  <a:pt x="276587" y="2977841"/>
                </a:lnTo>
                <a:lnTo>
                  <a:pt x="254792" y="2944524"/>
                </a:lnTo>
                <a:lnTo>
                  <a:pt x="233826" y="2910906"/>
                </a:lnTo>
                <a:lnTo>
                  <a:pt x="213697" y="2876995"/>
                </a:lnTo>
                <a:lnTo>
                  <a:pt x="194414" y="2842795"/>
                </a:lnTo>
                <a:lnTo>
                  <a:pt x="175987" y="2808313"/>
                </a:lnTo>
                <a:lnTo>
                  <a:pt x="158423" y="2773555"/>
                </a:lnTo>
                <a:lnTo>
                  <a:pt x="141732" y="2738526"/>
                </a:lnTo>
                <a:lnTo>
                  <a:pt x="125923" y="2703233"/>
                </a:lnTo>
                <a:lnTo>
                  <a:pt x="111003" y="2667682"/>
                </a:lnTo>
                <a:lnTo>
                  <a:pt x="96983" y="2631878"/>
                </a:lnTo>
                <a:lnTo>
                  <a:pt x="83870" y="2595827"/>
                </a:lnTo>
                <a:lnTo>
                  <a:pt x="71674" y="2559536"/>
                </a:lnTo>
                <a:lnTo>
                  <a:pt x="60403" y="2523010"/>
                </a:lnTo>
                <a:lnTo>
                  <a:pt x="50066" y="2486255"/>
                </a:lnTo>
                <a:lnTo>
                  <a:pt x="40672" y="2449278"/>
                </a:lnTo>
                <a:lnTo>
                  <a:pt x="32229" y="2412083"/>
                </a:lnTo>
                <a:lnTo>
                  <a:pt x="24747" y="2374678"/>
                </a:lnTo>
                <a:lnTo>
                  <a:pt x="18234" y="2337068"/>
                </a:lnTo>
                <a:lnTo>
                  <a:pt x="12699" y="2299259"/>
                </a:lnTo>
                <a:lnTo>
                  <a:pt x="8151" y="2261257"/>
                </a:lnTo>
                <a:lnTo>
                  <a:pt x="4598" y="2223068"/>
                </a:lnTo>
                <a:lnTo>
                  <a:pt x="2049" y="2184698"/>
                </a:lnTo>
                <a:lnTo>
                  <a:pt x="513" y="2146152"/>
                </a:lnTo>
                <a:lnTo>
                  <a:pt x="0" y="210743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7421" y="6465214"/>
            <a:ext cx="1626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email </a:t>
            </a:r>
            <a:r>
              <a:rPr sz="1200" spc="-15" dirty="0">
                <a:solidFill>
                  <a:srgbClr val="888888"/>
                </a:solidFill>
                <a:latin typeface="Arial"/>
                <a:cs typeface="Arial"/>
              </a:rPr>
              <a:t>:</a:t>
            </a: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suripno@uny.ac.id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026" name="Picture 2" descr="Hasil gambar untuk pancasila">
            <a:extLst>
              <a:ext uri="{FF2B5EF4-FFF2-40B4-BE49-F238E27FC236}">
                <a16:creationId xmlns:a16="http://schemas.microsoft.com/office/drawing/2014/main" xmlns="" id="{906F3C6B-D610-445B-82C8-1FB88D75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371600"/>
            <a:ext cx="8077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EF163C76-2FBC-453F-A085-02A900C8E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286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>
                <a:solidFill>
                  <a:schemeClr val="tx1"/>
                </a:solidFill>
              </a:rPr>
              <a:t>Penerapan Jenis Pengetahuan Ilmiah Pada Pancasila</a:t>
            </a:r>
          </a:p>
        </p:txBody>
      </p:sp>
      <p:grpSp>
        <p:nvGrpSpPr>
          <p:cNvPr id="20483" name="Diagram 3">
            <a:extLst>
              <a:ext uri="{FF2B5EF4-FFF2-40B4-BE49-F238E27FC236}">
                <a16:creationId xmlns:a16="http://schemas.microsoft.com/office/drawing/2014/main" xmlns="" id="{42927C90-F9C9-44BB-8023-9C847E581B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125" y="476250"/>
            <a:ext cx="4892675" cy="6240463"/>
            <a:chOff x="1550" y="844"/>
            <a:chExt cx="2616" cy="2580"/>
          </a:xfrm>
        </p:grpSpPr>
        <p:sp>
          <p:nvSpPr>
            <p:cNvPr id="20492" name="_s5124">
              <a:extLst>
                <a:ext uri="{FF2B5EF4-FFF2-40B4-BE49-F238E27FC236}">
                  <a16:creationId xmlns:a16="http://schemas.microsoft.com/office/drawing/2014/main" xmlns="" id="{58C3F32E-DED0-47FD-B19F-569AFE282A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536" y="1017"/>
              <a:ext cx="644" cy="559"/>
            </a:xfrm>
            <a:custGeom>
              <a:avLst/>
              <a:gdLst>
                <a:gd name="T0" fmla="*/ 483 w 21600"/>
                <a:gd name="T1" fmla="*/ 280 h 21600"/>
                <a:gd name="T2" fmla="*/ 322 w 21600"/>
                <a:gd name="T3" fmla="*/ 559 h 21600"/>
                <a:gd name="T4" fmla="*/ 161 w 21600"/>
                <a:gd name="T5" fmla="*/ 280 h 21600"/>
                <a:gd name="T6" fmla="*/ 32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211 w 21600"/>
                <a:gd name="T13" fmla="*/ 7187 h 21600"/>
                <a:gd name="T14" fmla="*/ 14389 w 21600"/>
                <a:gd name="T15" fmla="*/ 144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endParaRPr lang="en-US" altLang="id-ID" sz="1200">
                <a:latin typeface="Tahoma" panose="020B0604030504040204" pitchFamily="34" charset="0"/>
              </a:endParaRPr>
            </a:p>
            <a:p>
              <a:pPr algn="ctr"/>
              <a:endParaRPr lang="en-US" altLang="id-ID" sz="1200">
                <a:latin typeface="Tahoma" panose="020B0604030504040204" pitchFamily="34" charset="0"/>
              </a:endParaRPr>
            </a:p>
            <a:p>
              <a:pPr algn="ctr"/>
              <a:endParaRPr lang="en-US" altLang="id-ID" sz="1200">
                <a:latin typeface="Tahoma" panose="020B0604030504040204" pitchFamily="34" charset="0"/>
              </a:endParaRPr>
            </a:p>
            <a:p>
              <a:pPr algn="ctr"/>
              <a:r>
                <a:rPr lang="en-US" altLang="id-ID" sz="1400" b="1">
                  <a:latin typeface="Tahoma" panose="020B0604030504040204" pitchFamily="34" charset="0"/>
                </a:rPr>
                <a:t>P. Essensi</a:t>
              </a:r>
            </a:p>
          </p:txBody>
        </p:sp>
        <p:sp>
          <p:nvSpPr>
            <p:cNvPr id="20493" name="_s5125">
              <a:extLst>
                <a:ext uri="{FF2B5EF4-FFF2-40B4-BE49-F238E27FC236}">
                  <a16:creationId xmlns:a16="http://schemas.microsoft.com/office/drawing/2014/main" xmlns="" id="{7AAAAEAD-27B5-4D79-8CDF-B7BC2500FB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13" y="1576"/>
              <a:ext cx="1290" cy="558"/>
            </a:xfrm>
            <a:custGeom>
              <a:avLst/>
              <a:gdLst>
                <a:gd name="T0" fmla="*/ 1129 w 21600"/>
                <a:gd name="T1" fmla="*/ 279 h 21600"/>
                <a:gd name="T2" fmla="*/ 645 w 21600"/>
                <a:gd name="T3" fmla="*/ 558 h 21600"/>
                <a:gd name="T4" fmla="*/ 161 w 21600"/>
                <a:gd name="T5" fmla="*/ 279 h 21600"/>
                <a:gd name="T6" fmla="*/ 64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0 h 21600"/>
                <a:gd name="T14" fmla="*/ 17096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1400" b="1">
                  <a:latin typeface="Tahoma" panose="020B0604030504040204" pitchFamily="34" charset="0"/>
                </a:rPr>
                <a:t>P.Normatif</a:t>
              </a:r>
            </a:p>
          </p:txBody>
        </p:sp>
        <p:sp>
          <p:nvSpPr>
            <p:cNvPr id="20494" name="_s5126">
              <a:extLst>
                <a:ext uri="{FF2B5EF4-FFF2-40B4-BE49-F238E27FC236}">
                  <a16:creationId xmlns:a16="http://schemas.microsoft.com/office/drawing/2014/main" xmlns="" id="{D563EB8D-4370-418C-AEA7-40F060867B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90" y="2134"/>
              <a:ext cx="1936" cy="559"/>
            </a:xfrm>
            <a:custGeom>
              <a:avLst/>
              <a:gdLst>
                <a:gd name="T0" fmla="*/ 1775 w 21600"/>
                <a:gd name="T1" fmla="*/ 280 h 21600"/>
                <a:gd name="T2" fmla="*/ 968 w 21600"/>
                <a:gd name="T3" fmla="*/ 559 h 21600"/>
                <a:gd name="T4" fmla="*/ 161 w 21600"/>
                <a:gd name="T5" fmla="*/ 280 h 21600"/>
                <a:gd name="T6" fmla="*/ 96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04 w 21600"/>
                <a:gd name="T13" fmla="*/ 3594 h 21600"/>
                <a:gd name="T14" fmla="*/ 17996 w 21600"/>
                <a:gd name="T15" fmla="*/ 180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100000">
                  <a:srgbClr val="FF9933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>
                  <a:solidFill>
                    <a:srgbClr val="000000"/>
                  </a:solidFill>
                  <a:latin typeface="Tahoma" panose="020B0604030504040204" pitchFamily="34" charset="0"/>
                </a:rPr>
                <a:t>P. Kausal</a:t>
              </a:r>
            </a:p>
          </p:txBody>
        </p:sp>
        <p:sp>
          <p:nvSpPr>
            <p:cNvPr id="20495" name="_s5127">
              <a:extLst>
                <a:ext uri="{FF2B5EF4-FFF2-40B4-BE49-F238E27FC236}">
                  <a16:creationId xmlns:a16="http://schemas.microsoft.com/office/drawing/2014/main" xmlns="" id="{E664EF0C-DDD8-4109-8554-6560FD7308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568" y="2693"/>
              <a:ext cx="2580" cy="558"/>
            </a:xfrm>
            <a:custGeom>
              <a:avLst/>
              <a:gdLst>
                <a:gd name="T0" fmla="*/ 2419 w 21600"/>
                <a:gd name="T1" fmla="*/ 279 h 21600"/>
                <a:gd name="T2" fmla="*/ 1290 w 21600"/>
                <a:gd name="T3" fmla="*/ 558 h 21600"/>
                <a:gd name="T4" fmla="*/ 161 w 21600"/>
                <a:gd name="T5" fmla="*/ 279 h 21600"/>
                <a:gd name="T6" fmla="*/ 129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48 w 21600"/>
                <a:gd name="T13" fmla="*/ 3135 h 21600"/>
                <a:gd name="T14" fmla="*/ 18452 w 21600"/>
                <a:gd name="T15" fmla="*/ 184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9F67F"/>
                </a:gs>
                <a:gs pos="100000">
                  <a:srgbClr val="FFCC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>
                  <a:solidFill>
                    <a:srgbClr val="FF0000"/>
                  </a:solidFill>
                  <a:latin typeface="Tahoma" panose="020B0604030504040204" pitchFamily="34" charset="0"/>
                </a:rPr>
                <a:t>P. Deskriptif</a:t>
              </a:r>
            </a:p>
          </p:txBody>
        </p:sp>
      </p:grpSp>
      <p:sp>
        <p:nvSpPr>
          <p:cNvPr id="20484" name="AutoShape 9">
            <a:extLst>
              <a:ext uri="{FF2B5EF4-FFF2-40B4-BE49-F238E27FC236}">
                <a16:creationId xmlns:a16="http://schemas.microsoft.com/office/drawing/2014/main" xmlns="" id="{AA95B11E-FABB-4327-8E70-03151B3C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3313113" cy="1077912"/>
          </a:xfrm>
          <a:prstGeom prst="wedgeRectCallout">
            <a:avLst>
              <a:gd name="adj1" fmla="val -1222"/>
              <a:gd name="adj2" fmla="val 51917"/>
            </a:avLst>
          </a:prstGeom>
          <a:solidFill>
            <a:srgbClr val="DDDDDD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solidFill>
                  <a:srgbClr val="000000"/>
                </a:solidFill>
                <a:latin typeface="Tahoma" panose="020B0604030504040204" pitchFamily="34" charset="0"/>
              </a:rPr>
              <a:t>Kajian mengenai  sejarah perumusan , bentuk &amp; susunan otentik, kedudukan &amp; fungsi </a:t>
            </a:r>
          </a:p>
        </p:txBody>
      </p:sp>
      <p:sp>
        <p:nvSpPr>
          <p:cNvPr id="20485" name="AutoShape 10">
            <a:extLst>
              <a:ext uri="{FF2B5EF4-FFF2-40B4-BE49-F238E27FC236}">
                <a16:creationId xmlns:a16="http://schemas.microsoft.com/office/drawing/2014/main" xmlns="" id="{B2FC4457-094D-44C3-B861-06E315208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429000"/>
            <a:ext cx="4968875" cy="1439863"/>
          </a:xfrm>
          <a:prstGeom prst="wedgeRectCallout">
            <a:avLst>
              <a:gd name="adj1" fmla="val 2106"/>
              <a:gd name="adj2" fmla="val 46583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400">
                <a:latin typeface="Tahoma" panose="020B0604030504040204" pitchFamily="34" charset="0"/>
              </a:rPr>
              <a:t>Kajian mengenai kausalitas Pancasila  </a:t>
            </a:r>
          </a:p>
          <a:p>
            <a:r>
              <a:rPr lang="en-US" altLang="id-ID" sz="1400">
                <a:latin typeface="Tahoma" panose="020B0604030504040204" pitchFamily="34" charset="0"/>
              </a:rPr>
              <a:t>( K Materialis:asal mula bahan; asli ada pada bangsa)</a:t>
            </a:r>
          </a:p>
          <a:p>
            <a:r>
              <a:rPr lang="en-US" altLang="id-ID" sz="1400">
                <a:latin typeface="Tahoma" panose="020B0604030504040204" pitchFamily="34" charset="0"/>
              </a:rPr>
              <a:t>( K Formalis: asal mula bentuk;susunan &amp; rumusan aline 4</a:t>
            </a:r>
          </a:p>
          <a:p>
            <a:r>
              <a:rPr lang="en-US" altLang="id-ID" sz="1400">
                <a:latin typeface="Tahoma" panose="020B0604030504040204" pitchFamily="34" charset="0"/>
              </a:rPr>
              <a:t>( K Efisien: asal mula karya;perumusan BPUPKI,pentpn PPKI</a:t>
            </a:r>
          </a:p>
          <a:p>
            <a:r>
              <a:rPr lang="en-US" altLang="id-ID" sz="1400">
                <a:latin typeface="Tahoma" panose="020B0604030504040204" pitchFamily="34" charset="0"/>
              </a:rPr>
              <a:t>                                      (sbg pembentuk negara)</a:t>
            </a:r>
          </a:p>
          <a:p>
            <a:r>
              <a:rPr lang="en-US" altLang="id-ID" sz="1400">
                <a:latin typeface="Tahoma" panose="020B0604030504040204" pitchFamily="34" charset="0"/>
              </a:rPr>
              <a:t>( K Finalis: asal mula tujuan ;Pancasial sbg dasar filsft neg.)</a:t>
            </a:r>
          </a:p>
        </p:txBody>
      </p:sp>
      <p:sp>
        <p:nvSpPr>
          <p:cNvPr id="20486" name="AutoShape 11">
            <a:extLst>
              <a:ext uri="{FF2B5EF4-FFF2-40B4-BE49-F238E27FC236}">
                <a16:creationId xmlns:a16="http://schemas.microsoft.com/office/drawing/2014/main" xmlns="" id="{88617CDB-B2C8-47B3-BD2C-774AA552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349500"/>
            <a:ext cx="5400675" cy="866775"/>
          </a:xfrm>
          <a:prstGeom prst="wedgeRectCallout">
            <a:avLst>
              <a:gd name="adj1" fmla="val 5940"/>
              <a:gd name="adj2" fmla="val 52199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Kajian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mengenai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pedoman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,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norma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hukum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sbg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realisasi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&amp;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kongkritisasi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nilai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Pancasila</a:t>
            </a:r>
          </a:p>
        </p:txBody>
      </p:sp>
      <p:sp>
        <p:nvSpPr>
          <p:cNvPr id="20487" name="AutoShape 12">
            <a:extLst>
              <a:ext uri="{FF2B5EF4-FFF2-40B4-BE49-F238E27FC236}">
                <a16:creationId xmlns:a16="http://schemas.microsoft.com/office/drawing/2014/main" xmlns="" id="{798E38BD-F452-4AD4-BDD0-DBF684D6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268413"/>
            <a:ext cx="5041900" cy="866775"/>
          </a:xfrm>
          <a:prstGeom prst="wedgeRectCallout">
            <a:avLst>
              <a:gd name="adj1" fmla="val -6079"/>
              <a:gd name="adj2" fmla="val 44324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solidFill>
                  <a:srgbClr val="FF0000"/>
                </a:solidFill>
                <a:latin typeface="Tahoma" panose="020B0604030504040204" pitchFamily="34" charset="0"/>
              </a:rPr>
              <a:t>Kajian mengenai hakikat dari isi arti Pancasila</a:t>
            </a:r>
          </a:p>
        </p:txBody>
      </p:sp>
      <p:sp>
        <p:nvSpPr>
          <p:cNvPr id="20488" name="Line 13">
            <a:extLst>
              <a:ext uri="{FF2B5EF4-FFF2-40B4-BE49-F238E27FC236}">
                <a16:creationId xmlns:a16="http://schemas.microsoft.com/office/drawing/2014/main" xmlns="" id="{DC0D9480-9F5D-4646-882D-577C97E76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581525"/>
            <a:ext cx="1008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89" name="Line 14">
            <a:extLst>
              <a:ext uri="{FF2B5EF4-FFF2-40B4-BE49-F238E27FC236}">
                <a16:creationId xmlns:a16="http://schemas.microsoft.com/office/drawing/2014/main" xmlns="" id="{0643DC68-AC86-428C-86AF-CDE9B2997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734050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0" name="Line 15">
            <a:extLst>
              <a:ext uri="{FF2B5EF4-FFF2-40B4-BE49-F238E27FC236}">
                <a16:creationId xmlns:a16="http://schemas.microsoft.com/office/drawing/2014/main" xmlns="" id="{0E98D8C1-2130-4048-AB57-052E474EE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13100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491" name="Line 16">
            <a:extLst>
              <a:ext uri="{FF2B5EF4-FFF2-40B4-BE49-F238E27FC236}">
                <a16:creationId xmlns:a16="http://schemas.microsoft.com/office/drawing/2014/main" xmlns="" id="{393CDCA6-8170-4DC3-908D-4635E8F8C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628775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2455" marR="5080" indent="-2783205">
              <a:lnSpc>
                <a:spcPct val="100000"/>
              </a:lnSpc>
              <a:spcBef>
                <a:spcPts val="95"/>
              </a:spcBef>
            </a:pPr>
            <a:r>
              <a:rPr sz="4000" spc="-475" dirty="0"/>
              <a:t>PENGETAHUAN, </a:t>
            </a:r>
            <a:r>
              <a:rPr sz="4000" spc="-225" dirty="0"/>
              <a:t>ILMU </a:t>
            </a:r>
            <a:r>
              <a:rPr sz="4000" spc="-434" dirty="0"/>
              <a:t>EMPIRIS </a:t>
            </a:r>
            <a:r>
              <a:rPr sz="4000" spc="-390" dirty="0"/>
              <a:t>DAN  </a:t>
            </a:r>
            <a:r>
              <a:rPr sz="4000" spc="-560" dirty="0"/>
              <a:t>FILSAFAT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37743" y="2186939"/>
            <a:ext cx="2810256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375" y="2567939"/>
            <a:ext cx="3909060" cy="111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24" y="2214498"/>
            <a:ext cx="2714650" cy="1714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24" y="2214498"/>
            <a:ext cx="2715260" cy="1715135"/>
          </a:xfrm>
          <a:custGeom>
            <a:avLst/>
            <a:gdLst/>
            <a:ahLst/>
            <a:cxnLst/>
            <a:rect l="l" t="t" r="r" b="b"/>
            <a:pathLst>
              <a:path w="2715260" h="1715135">
                <a:moveTo>
                  <a:pt x="0" y="0"/>
                </a:moveTo>
                <a:lnTo>
                  <a:pt x="1386738" y="0"/>
                </a:lnTo>
                <a:lnTo>
                  <a:pt x="1386738" y="564261"/>
                </a:lnTo>
                <a:lnTo>
                  <a:pt x="1744116" y="564261"/>
                </a:lnTo>
                <a:lnTo>
                  <a:pt x="1744116" y="441325"/>
                </a:lnTo>
                <a:lnTo>
                  <a:pt x="2714650" y="857250"/>
                </a:lnTo>
                <a:lnTo>
                  <a:pt x="1744116" y="1273302"/>
                </a:lnTo>
                <a:lnTo>
                  <a:pt x="1744116" y="1150365"/>
                </a:lnTo>
                <a:lnTo>
                  <a:pt x="1386738" y="1150365"/>
                </a:lnTo>
                <a:lnTo>
                  <a:pt x="1386738" y="1714627"/>
                </a:lnTo>
                <a:lnTo>
                  <a:pt x="0" y="17146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203" y="2632964"/>
            <a:ext cx="942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MANUSIA  </a:t>
            </a:r>
            <a:r>
              <a:rPr sz="1800" spc="-105" dirty="0">
                <a:latin typeface="Arial"/>
                <a:cs typeface="Arial"/>
              </a:rPr>
              <a:t>MAMPU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3625" y="2000250"/>
            <a:ext cx="2486025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3625" y="2000250"/>
            <a:ext cx="2486025" cy="2286000"/>
          </a:xfrm>
          <a:custGeom>
            <a:avLst/>
            <a:gdLst/>
            <a:ahLst/>
            <a:cxnLst/>
            <a:rect l="l" t="t" r="r" b="b"/>
            <a:pathLst>
              <a:path w="2486025" h="2286000">
                <a:moveTo>
                  <a:pt x="0" y="1143000"/>
                </a:moveTo>
                <a:lnTo>
                  <a:pt x="986" y="1097025"/>
                </a:lnTo>
                <a:lnTo>
                  <a:pt x="3923" y="1051511"/>
                </a:lnTo>
                <a:lnTo>
                  <a:pt x="8771" y="1006493"/>
                </a:lnTo>
                <a:lnTo>
                  <a:pt x="15494" y="962004"/>
                </a:lnTo>
                <a:lnTo>
                  <a:pt x="24056" y="918079"/>
                </a:lnTo>
                <a:lnTo>
                  <a:pt x="34418" y="874751"/>
                </a:lnTo>
                <a:lnTo>
                  <a:pt x="46543" y="832055"/>
                </a:lnTo>
                <a:lnTo>
                  <a:pt x="60395" y="790025"/>
                </a:lnTo>
                <a:lnTo>
                  <a:pt x="75937" y="748695"/>
                </a:lnTo>
                <a:lnTo>
                  <a:pt x="93130" y="708099"/>
                </a:lnTo>
                <a:lnTo>
                  <a:pt x="111939" y="668272"/>
                </a:lnTo>
                <a:lnTo>
                  <a:pt x="132326" y="629247"/>
                </a:lnTo>
                <a:lnTo>
                  <a:pt x="154253" y="591058"/>
                </a:lnTo>
                <a:lnTo>
                  <a:pt x="177684" y="553740"/>
                </a:lnTo>
                <a:lnTo>
                  <a:pt x="202582" y="517328"/>
                </a:lnTo>
                <a:lnTo>
                  <a:pt x="228910" y="481854"/>
                </a:lnTo>
                <a:lnTo>
                  <a:pt x="256629" y="447353"/>
                </a:lnTo>
                <a:lnTo>
                  <a:pt x="285704" y="413859"/>
                </a:lnTo>
                <a:lnTo>
                  <a:pt x="316097" y="381407"/>
                </a:lnTo>
                <a:lnTo>
                  <a:pt x="347771" y="350030"/>
                </a:lnTo>
                <a:lnTo>
                  <a:pt x="380689" y="319763"/>
                </a:lnTo>
                <a:lnTo>
                  <a:pt x="414813" y="290639"/>
                </a:lnTo>
                <a:lnTo>
                  <a:pt x="450107" y="262694"/>
                </a:lnTo>
                <a:lnTo>
                  <a:pt x="486534" y="235960"/>
                </a:lnTo>
                <a:lnTo>
                  <a:pt x="524056" y="210473"/>
                </a:lnTo>
                <a:lnTo>
                  <a:pt x="562636" y="186266"/>
                </a:lnTo>
                <a:lnTo>
                  <a:pt x="602237" y="163373"/>
                </a:lnTo>
                <a:lnTo>
                  <a:pt x="642822" y="141829"/>
                </a:lnTo>
                <a:lnTo>
                  <a:pt x="684354" y="121667"/>
                </a:lnTo>
                <a:lnTo>
                  <a:pt x="726796" y="102923"/>
                </a:lnTo>
                <a:lnTo>
                  <a:pt x="770110" y="85629"/>
                </a:lnTo>
                <a:lnTo>
                  <a:pt x="814259" y="69820"/>
                </a:lnTo>
                <a:lnTo>
                  <a:pt x="859207" y="55530"/>
                </a:lnTo>
                <a:lnTo>
                  <a:pt x="904917" y="42794"/>
                </a:lnTo>
                <a:lnTo>
                  <a:pt x="951350" y="31645"/>
                </a:lnTo>
                <a:lnTo>
                  <a:pt x="998470" y="22118"/>
                </a:lnTo>
                <a:lnTo>
                  <a:pt x="1046240" y="14246"/>
                </a:lnTo>
                <a:lnTo>
                  <a:pt x="1094623" y="8064"/>
                </a:lnTo>
                <a:lnTo>
                  <a:pt x="1143581" y="3607"/>
                </a:lnTo>
                <a:lnTo>
                  <a:pt x="1193078" y="907"/>
                </a:lnTo>
                <a:lnTo>
                  <a:pt x="1243076" y="0"/>
                </a:lnTo>
                <a:lnTo>
                  <a:pt x="1293064" y="907"/>
                </a:lnTo>
                <a:lnTo>
                  <a:pt x="1342552" y="3607"/>
                </a:lnTo>
                <a:lnTo>
                  <a:pt x="1391502" y="8064"/>
                </a:lnTo>
                <a:lnTo>
                  <a:pt x="1439877" y="14246"/>
                </a:lnTo>
                <a:lnTo>
                  <a:pt x="1487640" y="22118"/>
                </a:lnTo>
                <a:lnTo>
                  <a:pt x="1534753" y="31645"/>
                </a:lnTo>
                <a:lnTo>
                  <a:pt x="1581180" y="42794"/>
                </a:lnTo>
                <a:lnTo>
                  <a:pt x="1626883" y="55530"/>
                </a:lnTo>
                <a:lnTo>
                  <a:pt x="1671825" y="69820"/>
                </a:lnTo>
                <a:lnTo>
                  <a:pt x="1715969" y="85629"/>
                </a:lnTo>
                <a:lnTo>
                  <a:pt x="1759278" y="102923"/>
                </a:lnTo>
                <a:lnTo>
                  <a:pt x="1801715" y="121667"/>
                </a:lnTo>
                <a:lnTo>
                  <a:pt x="1843242" y="141829"/>
                </a:lnTo>
                <a:lnTo>
                  <a:pt x="1883823" y="163373"/>
                </a:lnTo>
                <a:lnTo>
                  <a:pt x="1923421" y="186266"/>
                </a:lnTo>
                <a:lnTo>
                  <a:pt x="1961997" y="210473"/>
                </a:lnTo>
                <a:lnTo>
                  <a:pt x="1999516" y="235960"/>
                </a:lnTo>
                <a:lnTo>
                  <a:pt x="2035939" y="262694"/>
                </a:lnTo>
                <a:lnTo>
                  <a:pt x="2071230" y="290639"/>
                </a:lnTo>
                <a:lnTo>
                  <a:pt x="2105352" y="319763"/>
                </a:lnTo>
                <a:lnTo>
                  <a:pt x="2138268" y="350030"/>
                </a:lnTo>
                <a:lnTo>
                  <a:pt x="2169940" y="381407"/>
                </a:lnTo>
                <a:lnTo>
                  <a:pt x="2200331" y="413859"/>
                </a:lnTo>
                <a:lnTo>
                  <a:pt x="2229404" y="447353"/>
                </a:lnTo>
                <a:lnTo>
                  <a:pt x="2257122" y="481854"/>
                </a:lnTo>
                <a:lnTo>
                  <a:pt x="2283448" y="517328"/>
                </a:lnTo>
                <a:lnTo>
                  <a:pt x="2308345" y="553740"/>
                </a:lnTo>
                <a:lnTo>
                  <a:pt x="2331775" y="591058"/>
                </a:lnTo>
                <a:lnTo>
                  <a:pt x="2353702" y="629247"/>
                </a:lnTo>
                <a:lnTo>
                  <a:pt x="2374088" y="668272"/>
                </a:lnTo>
                <a:lnTo>
                  <a:pt x="2392896" y="708099"/>
                </a:lnTo>
                <a:lnTo>
                  <a:pt x="2410089" y="748695"/>
                </a:lnTo>
                <a:lnTo>
                  <a:pt x="2425630" y="790025"/>
                </a:lnTo>
                <a:lnTo>
                  <a:pt x="2439482" y="832055"/>
                </a:lnTo>
                <a:lnTo>
                  <a:pt x="2451607" y="874751"/>
                </a:lnTo>
                <a:lnTo>
                  <a:pt x="2461969" y="918079"/>
                </a:lnTo>
                <a:lnTo>
                  <a:pt x="2470530" y="962004"/>
                </a:lnTo>
                <a:lnTo>
                  <a:pt x="2477253" y="1006493"/>
                </a:lnTo>
                <a:lnTo>
                  <a:pt x="2482101" y="1051511"/>
                </a:lnTo>
                <a:lnTo>
                  <a:pt x="2485038" y="1097025"/>
                </a:lnTo>
                <a:lnTo>
                  <a:pt x="2486025" y="1143000"/>
                </a:lnTo>
                <a:lnTo>
                  <a:pt x="2485038" y="1188974"/>
                </a:lnTo>
                <a:lnTo>
                  <a:pt x="2482101" y="1234488"/>
                </a:lnTo>
                <a:lnTo>
                  <a:pt x="2477253" y="1279506"/>
                </a:lnTo>
                <a:lnTo>
                  <a:pt x="2470530" y="1323995"/>
                </a:lnTo>
                <a:lnTo>
                  <a:pt x="2461969" y="1367920"/>
                </a:lnTo>
                <a:lnTo>
                  <a:pt x="2451607" y="1411248"/>
                </a:lnTo>
                <a:lnTo>
                  <a:pt x="2439482" y="1453944"/>
                </a:lnTo>
                <a:lnTo>
                  <a:pt x="2425630" y="1495974"/>
                </a:lnTo>
                <a:lnTo>
                  <a:pt x="2410089" y="1537304"/>
                </a:lnTo>
                <a:lnTo>
                  <a:pt x="2392896" y="1577900"/>
                </a:lnTo>
                <a:lnTo>
                  <a:pt x="2374088" y="1617727"/>
                </a:lnTo>
                <a:lnTo>
                  <a:pt x="2353702" y="1656752"/>
                </a:lnTo>
                <a:lnTo>
                  <a:pt x="2331775" y="1694941"/>
                </a:lnTo>
                <a:lnTo>
                  <a:pt x="2308345" y="1732259"/>
                </a:lnTo>
                <a:lnTo>
                  <a:pt x="2283448" y="1768671"/>
                </a:lnTo>
                <a:lnTo>
                  <a:pt x="2257122" y="1804145"/>
                </a:lnTo>
                <a:lnTo>
                  <a:pt x="2229404" y="1838646"/>
                </a:lnTo>
                <a:lnTo>
                  <a:pt x="2200331" y="1872140"/>
                </a:lnTo>
                <a:lnTo>
                  <a:pt x="2169940" y="1904592"/>
                </a:lnTo>
                <a:lnTo>
                  <a:pt x="2138268" y="1935969"/>
                </a:lnTo>
                <a:lnTo>
                  <a:pt x="2105352" y="1966236"/>
                </a:lnTo>
                <a:lnTo>
                  <a:pt x="2071230" y="1995360"/>
                </a:lnTo>
                <a:lnTo>
                  <a:pt x="2035939" y="2023305"/>
                </a:lnTo>
                <a:lnTo>
                  <a:pt x="1999516" y="2050039"/>
                </a:lnTo>
                <a:lnTo>
                  <a:pt x="1961997" y="2075526"/>
                </a:lnTo>
                <a:lnTo>
                  <a:pt x="1923421" y="2099733"/>
                </a:lnTo>
                <a:lnTo>
                  <a:pt x="1883823" y="2122626"/>
                </a:lnTo>
                <a:lnTo>
                  <a:pt x="1843242" y="2144170"/>
                </a:lnTo>
                <a:lnTo>
                  <a:pt x="1801715" y="2164332"/>
                </a:lnTo>
                <a:lnTo>
                  <a:pt x="1759278" y="2183076"/>
                </a:lnTo>
                <a:lnTo>
                  <a:pt x="1715969" y="2200370"/>
                </a:lnTo>
                <a:lnTo>
                  <a:pt x="1671825" y="2216179"/>
                </a:lnTo>
                <a:lnTo>
                  <a:pt x="1626883" y="2230469"/>
                </a:lnTo>
                <a:lnTo>
                  <a:pt x="1581180" y="2243205"/>
                </a:lnTo>
                <a:lnTo>
                  <a:pt x="1534753" y="2254354"/>
                </a:lnTo>
                <a:lnTo>
                  <a:pt x="1487640" y="2263881"/>
                </a:lnTo>
                <a:lnTo>
                  <a:pt x="1439877" y="2271753"/>
                </a:lnTo>
                <a:lnTo>
                  <a:pt x="1391502" y="2277935"/>
                </a:lnTo>
                <a:lnTo>
                  <a:pt x="1342552" y="2282392"/>
                </a:lnTo>
                <a:lnTo>
                  <a:pt x="1293064" y="2285092"/>
                </a:lnTo>
                <a:lnTo>
                  <a:pt x="1243076" y="2286000"/>
                </a:lnTo>
                <a:lnTo>
                  <a:pt x="1193078" y="2285092"/>
                </a:lnTo>
                <a:lnTo>
                  <a:pt x="1143581" y="2282392"/>
                </a:lnTo>
                <a:lnTo>
                  <a:pt x="1094623" y="2277935"/>
                </a:lnTo>
                <a:lnTo>
                  <a:pt x="1046240" y="2271753"/>
                </a:lnTo>
                <a:lnTo>
                  <a:pt x="998470" y="2263881"/>
                </a:lnTo>
                <a:lnTo>
                  <a:pt x="951350" y="2254354"/>
                </a:lnTo>
                <a:lnTo>
                  <a:pt x="904917" y="2243205"/>
                </a:lnTo>
                <a:lnTo>
                  <a:pt x="859207" y="2230469"/>
                </a:lnTo>
                <a:lnTo>
                  <a:pt x="814259" y="2216179"/>
                </a:lnTo>
                <a:lnTo>
                  <a:pt x="770110" y="2200370"/>
                </a:lnTo>
                <a:lnTo>
                  <a:pt x="726796" y="2183076"/>
                </a:lnTo>
                <a:lnTo>
                  <a:pt x="684354" y="2164332"/>
                </a:lnTo>
                <a:lnTo>
                  <a:pt x="642822" y="2144170"/>
                </a:lnTo>
                <a:lnTo>
                  <a:pt x="602237" y="2122626"/>
                </a:lnTo>
                <a:lnTo>
                  <a:pt x="562636" y="2099733"/>
                </a:lnTo>
                <a:lnTo>
                  <a:pt x="524056" y="2075526"/>
                </a:lnTo>
                <a:lnTo>
                  <a:pt x="486534" y="2050039"/>
                </a:lnTo>
                <a:lnTo>
                  <a:pt x="450107" y="2023305"/>
                </a:lnTo>
                <a:lnTo>
                  <a:pt x="414813" y="1995360"/>
                </a:lnTo>
                <a:lnTo>
                  <a:pt x="380689" y="1966236"/>
                </a:lnTo>
                <a:lnTo>
                  <a:pt x="347771" y="1935969"/>
                </a:lnTo>
                <a:lnTo>
                  <a:pt x="316097" y="1904592"/>
                </a:lnTo>
                <a:lnTo>
                  <a:pt x="285704" y="1872140"/>
                </a:lnTo>
                <a:lnTo>
                  <a:pt x="256629" y="1838646"/>
                </a:lnTo>
                <a:lnTo>
                  <a:pt x="228910" y="1804145"/>
                </a:lnTo>
                <a:lnTo>
                  <a:pt x="202582" y="1768671"/>
                </a:lnTo>
                <a:lnTo>
                  <a:pt x="177684" y="1732259"/>
                </a:lnTo>
                <a:lnTo>
                  <a:pt x="154253" y="1694941"/>
                </a:lnTo>
                <a:lnTo>
                  <a:pt x="132326" y="1656752"/>
                </a:lnTo>
                <a:lnTo>
                  <a:pt x="111939" y="1617727"/>
                </a:lnTo>
                <a:lnTo>
                  <a:pt x="93130" y="1577900"/>
                </a:lnTo>
                <a:lnTo>
                  <a:pt x="75937" y="1537304"/>
                </a:lnTo>
                <a:lnTo>
                  <a:pt x="60395" y="1495974"/>
                </a:lnTo>
                <a:lnTo>
                  <a:pt x="46543" y="1453944"/>
                </a:lnTo>
                <a:lnTo>
                  <a:pt x="34418" y="1411248"/>
                </a:lnTo>
                <a:lnTo>
                  <a:pt x="24056" y="1367920"/>
                </a:lnTo>
                <a:lnTo>
                  <a:pt x="15494" y="1323995"/>
                </a:lnTo>
                <a:lnTo>
                  <a:pt x="8771" y="1279506"/>
                </a:lnTo>
                <a:lnTo>
                  <a:pt x="3923" y="1234488"/>
                </a:lnTo>
                <a:lnTo>
                  <a:pt x="986" y="1188974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63943" y="2978911"/>
            <a:ext cx="144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35" dirty="0">
                <a:latin typeface="Arial"/>
                <a:cs typeface="Arial"/>
              </a:rPr>
              <a:t>PENGETAHUAN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53511" y="2258567"/>
            <a:ext cx="3236976" cy="1795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9232" y="2631948"/>
            <a:ext cx="1994916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0375" y="2286000"/>
            <a:ext cx="3143250" cy="1700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0375" y="2286000"/>
            <a:ext cx="3143250" cy="1700530"/>
          </a:xfrm>
          <a:custGeom>
            <a:avLst/>
            <a:gdLst/>
            <a:ahLst/>
            <a:cxnLst/>
            <a:rect l="l" t="t" r="r" b="b"/>
            <a:pathLst>
              <a:path w="3143250" h="1700529">
                <a:moveTo>
                  <a:pt x="0" y="0"/>
                </a:moveTo>
                <a:lnTo>
                  <a:pt x="1941576" y="0"/>
                </a:lnTo>
                <a:lnTo>
                  <a:pt x="1941576" y="607060"/>
                </a:lnTo>
                <a:lnTo>
                  <a:pt x="2169541" y="607060"/>
                </a:lnTo>
                <a:lnTo>
                  <a:pt x="2169541" y="364109"/>
                </a:lnTo>
                <a:lnTo>
                  <a:pt x="3143250" y="850138"/>
                </a:lnTo>
                <a:lnTo>
                  <a:pt x="2169541" y="1336167"/>
                </a:lnTo>
                <a:lnTo>
                  <a:pt x="2169541" y="1093089"/>
                </a:lnTo>
                <a:lnTo>
                  <a:pt x="1941576" y="1093089"/>
                </a:lnTo>
                <a:lnTo>
                  <a:pt x="1941576" y="1700149"/>
                </a:lnTo>
                <a:lnTo>
                  <a:pt x="0" y="17001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18814" y="2697226"/>
            <a:ext cx="15563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2069" algn="ct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MEMAHAMI  </a:t>
            </a:r>
            <a:r>
              <a:rPr sz="1800" spc="-175" dirty="0">
                <a:latin typeface="Arial"/>
                <a:cs typeface="Arial"/>
              </a:rPr>
              <a:t>DAN      </a:t>
            </a:r>
            <a:r>
              <a:rPr sz="1800" spc="-160" dirty="0">
                <a:latin typeface="Arial"/>
                <a:cs typeface="Arial"/>
              </a:rPr>
              <a:t>M</a:t>
            </a:r>
            <a:r>
              <a:rPr sz="1800" spc="-140" dirty="0">
                <a:latin typeface="Arial"/>
                <a:cs typeface="Arial"/>
              </a:rPr>
              <a:t>E</a:t>
            </a:r>
            <a:r>
              <a:rPr sz="1800" spc="-204" dirty="0">
                <a:latin typeface="Arial"/>
                <a:cs typeface="Arial"/>
              </a:rPr>
              <a:t>NG</a:t>
            </a:r>
            <a:r>
              <a:rPr sz="1800" spc="-190" dirty="0">
                <a:latin typeface="Arial"/>
                <a:cs typeface="Arial"/>
              </a:rPr>
              <a:t>H</a:t>
            </a:r>
            <a:r>
              <a:rPr sz="1800" spc="-195" dirty="0">
                <a:latin typeface="Arial"/>
                <a:cs typeface="Arial"/>
              </a:rPr>
              <a:t>ASI</a:t>
            </a:r>
            <a:r>
              <a:rPr sz="1800" spc="-210" dirty="0">
                <a:latin typeface="Arial"/>
                <a:cs typeface="Arial"/>
              </a:rPr>
              <a:t>LKAN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24243" y="4329684"/>
            <a:ext cx="2453640" cy="2095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72250" y="4357751"/>
            <a:ext cx="2357501" cy="20002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2250" y="4357751"/>
            <a:ext cx="2357755" cy="2000250"/>
          </a:xfrm>
          <a:custGeom>
            <a:avLst/>
            <a:gdLst/>
            <a:ahLst/>
            <a:cxnLst/>
            <a:rect l="l" t="t" r="r" b="b"/>
            <a:pathLst>
              <a:path w="2357754" h="2000250">
                <a:moveTo>
                  <a:pt x="0" y="1000125"/>
                </a:moveTo>
                <a:lnTo>
                  <a:pt x="1148" y="955568"/>
                </a:lnTo>
                <a:lnTo>
                  <a:pt x="4561" y="911511"/>
                </a:lnTo>
                <a:lnTo>
                  <a:pt x="10191" y="867994"/>
                </a:lnTo>
                <a:lnTo>
                  <a:pt x="17990" y="825058"/>
                </a:lnTo>
                <a:lnTo>
                  <a:pt x="27911" y="782745"/>
                </a:lnTo>
                <a:lnTo>
                  <a:pt x="39904" y="741093"/>
                </a:lnTo>
                <a:lnTo>
                  <a:pt x="53923" y="700144"/>
                </a:lnTo>
                <a:lnTo>
                  <a:pt x="69919" y="659939"/>
                </a:lnTo>
                <a:lnTo>
                  <a:pt x="87845" y="620518"/>
                </a:lnTo>
                <a:lnTo>
                  <a:pt x="107652" y="581922"/>
                </a:lnTo>
                <a:lnTo>
                  <a:pt x="129293" y="544191"/>
                </a:lnTo>
                <a:lnTo>
                  <a:pt x="152720" y="507366"/>
                </a:lnTo>
                <a:lnTo>
                  <a:pt x="177885" y="471488"/>
                </a:lnTo>
                <a:lnTo>
                  <a:pt x="204740" y="436597"/>
                </a:lnTo>
                <a:lnTo>
                  <a:pt x="233237" y="402734"/>
                </a:lnTo>
                <a:lnTo>
                  <a:pt x="263329" y="369939"/>
                </a:lnTo>
                <a:lnTo>
                  <a:pt x="294966" y="338253"/>
                </a:lnTo>
                <a:lnTo>
                  <a:pt x="328102" y="307717"/>
                </a:lnTo>
                <a:lnTo>
                  <a:pt x="362689" y="278372"/>
                </a:lnTo>
                <a:lnTo>
                  <a:pt x="398678" y="250257"/>
                </a:lnTo>
                <a:lnTo>
                  <a:pt x="436022" y="223414"/>
                </a:lnTo>
                <a:lnTo>
                  <a:pt x="474673" y="197883"/>
                </a:lnTo>
                <a:lnTo>
                  <a:pt x="514583" y="173705"/>
                </a:lnTo>
                <a:lnTo>
                  <a:pt x="555704" y="150920"/>
                </a:lnTo>
                <a:lnTo>
                  <a:pt x="597988" y="129569"/>
                </a:lnTo>
                <a:lnTo>
                  <a:pt x="641387" y="109693"/>
                </a:lnTo>
                <a:lnTo>
                  <a:pt x="685854" y="91333"/>
                </a:lnTo>
                <a:lnTo>
                  <a:pt x="731340" y="74528"/>
                </a:lnTo>
                <a:lnTo>
                  <a:pt x="777797" y="59319"/>
                </a:lnTo>
                <a:lnTo>
                  <a:pt x="825179" y="45748"/>
                </a:lnTo>
                <a:lnTo>
                  <a:pt x="873436" y="33854"/>
                </a:lnTo>
                <a:lnTo>
                  <a:pt x="922521" y="23679"/>
                </a:lnTo>
                <a:lnTo>
                  <a:pt x="972385" y="15263"/>
                </a:lnTo>
                <a:lnTo>
                  <a:pt x="1022982" y="8646"/>
                </a:lnTo>
                <a:lnTo>
                  <a:pt x="1074263" y="3869"/>
                </a:lnTo>
                <a:lnTo>
                  <a:pt x="1126181" y="974"/>
                </a:lnTo>
                <a:lnTo>
                  <a:pt x="1178686" y="0"/>
                </a:lnTo>
                <a:lnTo>
                  <a:pt x="1231193" y="974"/>
                </a:lnTo>
                <a:lnTo>
                  <a:pt x="1283111" y="3869"/>
                </a:lnTo>
                <a:lnTo>
                  <a:pt x="1334393" y="8646"/>
                </a:lnTo>
                <a:lnTo>
                  <a:pt x="1384992" y="15263"/>
                </a:lnTo>
                <a:lnTo>
                  <a:pt x="1434859" y="23679"/>
                </a:lnTo>
                <a:lnTo>
                  <a:pt x="1483946" y="33854"/>
                </a:lnTo>
                <a:lnTo>
                  <a:pt x="1532206" y="45748"/>
                </a:lnTo>
                <a:lnTo>
                  <a:pt x="1579591" y="59319"/>
                </a:lnTo>
                <a:lnTo>
                  <a:pt x="1626052" y="74528"/>
                </a:lnTo>
                <a:lnTo>
                  <a:pt x="1671542" y="91333"/>
                </a:lnTo>
                <a:lnTo>
                  <a:pt x="1716013" y="109693"/>
                </a:lnTo>
                <a:lnTo>
                  <a:pt x="1759417" y="129569"/>
                </a:lnTo>
                <a:lnTo>
                  <a:pt x="1801705" y="150920"/>
                </a:lnTo>
                <a:lnTo>
                  <a:pt x="1842831" y="173705"/>
                </a:lnTo>
                <a:lnTo>
                  <a:pt x="1882746" y="197883"/>
                </a:lnTo>
                <a:lnTo>
                  <a:pt x="1921402" y="223414"/>
                </a:lnTo>
                <a:lnTo>
                  <a:pt x="1958751" y="250257"/>
                </a:lnTo>
                <a:lnTo>
                  <a:pt x="1994745" y="278372"/>
                </a:lnTo>
                <a:lnTo>
                  <a:pt x="2029337" y="307717"/>
                </a:lnTo>
                <a:lnTo>
                  <a:pt x="2062478" y="338253"/>
                </a:lnTo>
                <a:lnTo>
                  <a:pt x="2094121" y="369939"/>
                </a:lnTo>
                <a:lnTo>
                  <a:pt x="2124217" y="402734"/>
                </a:lnTo>
                <a:lnTo>
                  <a:pt x="2152719" y="436597"/>
                </a:lnTo>
                <a:lnTo>
                  <a:pt x="2179579" y="471488"/>
                </a:lnTo>
                <a:lnTo>
                  <a:pt x="2204748" y="507366"/>
                </a:lnTo>
                <a:lnTo>
                  <a:pt x="2228180" y="544191"/>
                </a:lnTo>
                <a:lnTo>
                  <a:pt x="2249825" y="581922"/>
                </a:lnTo>
                <a:lnTo>
                  <a:pt x="2269636" y="620518"/>
                </a:lnTo>
                <a:lnTo>
                  <a:pt x="2287566" y="659939"/>
                </a:lnTo>
                <a:lnTo>
                  <a:pt x="2303565" y="700144"/>
                </a:lnTo>
                <a:lnTo>
                  <a:pt x="2317587" y="741093"/>
                </a:lnTo>
                <a:lnTo>
                  <a:pt x="2329583" y="782745"/>
                </a:lnTo>
                <a:lnTo>
                  <a:pt x="2339506" y="825058"/>
                </a:lnTo>
                <a:lnTo>
                  <a:pt x="2347306" y="867994"/>
                </a:lnTo>
                <a:lnTo>
                  <a:pt x="2352938" y="911511"/>
                </a:lnTo>
                <a:lnTo>
                  <a:pt x="2356352" y="955568"/>
                </a:lnTo>
                <a:lnTo>
                  <a:pt x="2357501" y="1000125"/>
                </a:lnTo>
                <a:lnTo>
                  <a:pt x="2356352" y="1044671"/>
                </a:lnTo>
                <a:lnTo>
                  <a:pt x="2352938" y="1088718"/>
                </a:lnTo>
                <a:lnTo>
                  <a:pt x="2347306" y="1132226"/>
                </a:lnTo>
                <a:lnTo>
                  <a:pt x="2339506" y="1175153"/>
                </a:lnTo>
                <a:lnTo>
                  <a:pt x="2329583" y="1217460"/>
                </a:lnTo>
                <a:lnTo>
                  <a:pt x="2317587" y="1259106"/>
                </a:lnTo>
                <a:lnTo>
                  <a:pt x="2303565" y="1300049"/>
                </a:lnTo>
                <a:lnTo>
                  <a:pt x="2287566" y="1340250"/>
                </a:lnTo>
                <a:lnTo>
                  <a:pt x="2269636" y="1379667"/>
                </a:lnTo>
                <a:lnTo>
                  <a:pt x="2249825" y="1418260"/>
                </a:lnTo>
                <a:lnTo>
                  <a:pt x="2228180" y="1455988"/>
                </a:lnTo>
                <a:lnTo>
                  <a:pt x="2204748" y="1492811"/>
                </a:lnTo>
                <a:lnTo>
                  <a:pt x="2179579" y="1528688"/>
                </a:lnTo>
                <a:lnTo>
                  <a:pt x="2152719" y="1563579"/>
                </a:lnTo>
                <a:lnTo>
                  <a:pt x="2124217" y="1597442"/>
                </a:lnTo>
                <a:lnTo>
                  <a:pt x="2094121" y="1630236"/>
                </a:lnTo>
                <a:lnTo>
                  <a:pt x="2062478" y="1661923"/>
                </a:lnTo>
                <a:lnTo>
                  <a:pt x="2029337" y="1692460"/>
                </a:lnTo>
                <a:lnTo>
                  <a:pt x="1994745" y="1721806"/>
                </a:lnTo>
                <a:lnTo>
                  <a:pt x="1958751" y="1749923"/>
                </a:lnTo>
                <a:lnTo>
                  <a:pt x="1921402" y="1776768"/>
                </a:lnTo>
                <a:lnTo>
                  <a:pt x="1882746" y="1802301"/>
                </a:lnTo>
                <a:lnTo>
                  <a:pt x="1842831" y="1826481"/>
                </a:lnTo>
                <a:lnTo>
                  <a:pt x="1801705" y="1849268"/>
                </a:lnTo>
                <a:lnTo>
                  <a:pt x="1759417" y="1870621"/>
                </a:lnTo>
                <a:lnTo>
                  <a:pt x="1716013" y="1890500"/>
                </a:lnTo>
                <a:lnTo>
                  <a:pt x="1671542" y="1908863"/>
                </a:lnTo>
                <a:lnTo>
                  <a:pt x="1626052" y="1925670"/>
                </a:lnTo>
                <a:lnTo>
                  <a:pt x="1579591" y="1940881"/>
                </a:lnTo>
                <a:lnTo>
                  <a:pt x="1532206" y="1954454"/>
                </a:lnTo>
                <a:lnTo>
                  <a:pt x="1483946" y="1966350"/>
                </a:lnTo>
                <a:lnTo>
                  <a:pt x="1434859" y="1976527"/>
                </a:lnTo>
                <a:lnTo>
                  <a:pt x="1384992" y="1984945"/>
                </a:lnTo>
                <a:lnTo>
                  <a:pt x="1334393" y="1991563"/>
                </a:lnTo>
                <a:lnTo>
                  <a:pt x="1283111" y="1996341"/>
                </a:lnTo>
                <a:lnTo>
                  <a:pt x="1231193" y="1999237"/>
                </a:lnTo>
                <a:lnTo>
                  <a:pt x="1178686" y="2000211"/>
                </a:lnTo>
                <a:lnTo>
                  <a:pt x="1126181" y="1999237"/>
                </a:lnTo>
                <a:lnTo>
                  <a:pt x="1074263" y="1996341"/>
                </a:lnTo>
                <a:lnTo>
                  <a:pt x="1022982" y="1991563"/>
                </a:lnTo>
                <a:lnTo>
                  <a:pt x="972385" y="1984945"/>
                </a:lnTo>
                <a:lnTo>
                  <a:pt x="922521" y="1976527"/>
                </a:lnTo>
                <a:lnTo>
                  <a:pt x="873436" y="1966350"/>
                </a:lnTo>
                <a:lnTo>
                  <a:pt x="825179" y="1954454"/>
                </a:lnTo>
                <a:lnTo>
                  <a:pt x="777797" y="1940881"/>
                </a:lnTo>
                <a:lnTo>
                  <a:pt x="731340" y="1925670"/>
                </a:lnTo>
                <a:lnTo>
                  <a:pt x="685854" y="1908863"/>
                </a:lnTo>
                <a:lnTo>
                  <a:pt x="641387" y="1890500"/>
                </a:lnTo>
                <a:lnTo>
                  <a:pt x="597988" y="1870621"/>
                </a:lnTo>
                <a:lnTo>
                  <a:pt x="555704" y="1849268"/>
                </a:lnTo>
                <a:lnTo>
                  <a:pt x="514583" y="1826481"/>
                </a:lnTo>
                <a:lnTo>
                  <a:pt x="474673" y="1802301"/>
                </a:lnTo>
                <a:lnTo>
                  <a:pt x="436022" y="1776768"/>
                </a:lnTo>
                <a:lnTo>
                  <a:pt x="398678" y="1749923"/>
                </a:lnTo>
                <a:lnTo>
                  <a:pt x="362689" y="1721806"/>
                </a:lnTo>
                <a:lnTo>
                  <a:pt x="328102" y="1692460"/>
                </a:lnTo>
                <a:lnTo>
                  <a:pt x="294966" y="1661923"/>
                </a:lnTo>
                <a:lnTo>
                  <a:pt x="263329" y="1630236"/>
                </a:lnTo>
                <a:lnTo>
                  <a:pt x="233237" y="1597442"/>
                </a:lnTo>
                <a:lnTo>
                  <a:pt x="204740" y="1563579"/>
                </a:lnTo>
                <a:lnTo>
                  <a:pt x="177885" y="1528688"/>
                </a:lnTo>
                <a:lnTo>
                  <a:pt x="152720" y="1492811"/>
                </a:lnTo>
                <a:lnTo>
                  <a:pt x="129293" y="1455988"/>
                </a:lnTo>
                <a:lnTo>
                  <a:pt x="107652" y="1418260"/>
                </a:lnTo>
                <a:lnTo>
                  <a:pt x="87845" y="1379667"/>
                </a:lnTo>
                <a:lnTo>
                  <a:pt x="69919" y="1340250"/>
                </a:lnTo>
                <a:lnTo>
                  <a:pt x="53923" y="1300049"/>
                </a:lnTo>
                <a:lnTo>
                  <a:pt x="39904" y="1259106"/>
                </a:lnTo>
                <a:lnTo>
                  <a:pt x="27911" y="1217460"/>
                </a:lnTo>
                <a:lnTo>
                  <a:pt x="17990" y="1175153"/>
                </a:lnTo>
                <a:lnTo>
                  <a:pt x="10191" y="1132226"/>
                </a:lnTo>
                <a:lnTo>
                  <a:pt x="4561" y="1088718"/>
                </a:lnTo>
                <a:lnTo>
                  <a:pt x="1148" y="1044671"/>
                </a:lnTo>
                <a:lnTo>
                  <a:pt x="0" y="1000125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28815" y="5193868"/>
            <a:ext cx="1447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35" dirty="0">
                <a:latin typeface="Arial"/>
                <a:cs typeface="Arial"/>
              </a:rPr>
              <a:t>PENGETAHUAN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23644" y="4815840"/>
            <a:ext cx="2052828" cy="1266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7879" y="5199888"/>
            <a:ext cx="1376171" cy="565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873" y="4857750"/>
            <a:ext cx="1929130" cy="1143635"/>
          </a:xfrm>
          <a:custGeom>
            <a:avLst/>
            <a:gdLst/>
            <a:ahLst/>
            <a:cxnLst/>
            <a:rect l="l" t="t" r="r" b="b"/>
            <a:pathLst>
              <a:path w="1929129" h="1143635">
                <a:moveTo>
                  <a:pt x="571500" y="0"/>
                </a:moveTo>
                <a:lnTo>
                  <a:pt x="0" y="571500"/>
                </a:lnTo>
                <a:lnTo>
                  <a:pt x="571500" y="1143012"/>
                </a:lnTo>
                <a:lnTo>
                  <a:pt x="571500" y="857262"/>
                </a:lnTo>
                <a:lnTo>
                  <a:pt x="1643119" y="857262"/>
                </a:lnTo>
                <a:lnTo>
                  <a:pt x="1928876" y="571500"/>
                </a:lnTo>
                <a:lnTo>
                  <a:pt x="1643126" y="285750"/>
                </a:lnTo>
                <a:lnTo>
                  <a:pt x="571500" y="285750"/>
                </a:lnTo>
                <a:lnTo>
                  <a:pt x="571500" y="0"/>
                </a:lnTo>
                <a:close/>
              </a:path>
              <a:path w="1929129" h="1143635">
                <a:moveTo>
                  <a:pt x="1643119" y="857262"/>
                </a:moveTo>
                <a:lnTo>
                  <a:pt x="1357376" y="857262"/>
                </a:lnTo>
                <a:lnTo>
                  <a:pt x="1357376" y="1143012"/>
                </a:lnTo>
                <a:lnTo>
                  <a:pt x="1643119" y="857262"/>
                </a:lnTo>
                <a:close/>
              </a:path>
              <a:path w="1929129" h="1143635">
                <a:moveTo>
                  <a:pt x="1357376" y="0"/>
                </a:moveTo>
                <a:lnTo>
                  <a:pt x="1357376" y="285750"/>
                </a:lnTo>
                <a:lnTo>
                  <a:pt x="1643126" y="285750"/>
                </a:lnTo>
                <a:lnTo>
                  <a:pt x="135737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85873" y="4857750"/>
            <a:ext cx="1929130" cy="1143635"/>
          </a:xfrm>
          <a:custGeom>
            <a:avLst/>
            <a:gdLst/>
            <a:ahLst/>
            <a:cxnLst/>
            <a:rect l="l" t="t" r="r" b="b"/>
            <a:pathLst>
              <a:path w="1929129" h="1143635">
                <a:moveTo>
                  <a:pt x="0" y="571500"/>
                </a:moveTo>
                <a:lnTo>
                  <a:pt x="571500" y="0"/>
                </a:lnTo>
                <a:lnTo>
                  <a:pt x="571500" y="285750"/>
                </a:lnTo>
                <a:lnTo>
                  <a:pt x="1357376" y="285750"/>
                </a:lnTo>
                <a:lnTo>
                  <a:pt x="1357376" y="0"/>
                </a:lnTo>
                <a:lnTo>
                  <a:pt x="1928876" y="571500"/>
                </a:lnTo>
                <a:lnTo>
                  <a:pt x="1357376" y="1143012"/>
                </a:lnTo>
                <a:lnTo>
                  <a:pt x="1357376" y="857262"/>
                </a:lnTo>
                <a:lnTo>
                  <a:pt x="571500" y="857262"/>
                </a:lnTo>
                <a:lnTo>
                  <a:pt x="571500" y="1143012"/>
                </a:lnTo>
                <a:lnTo>
                  <a:pt x="0" y="5715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55011" y="5265546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INTERA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66744" y="4401311"/>
            <a:ext cx="2023872" cy="18806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4750" y="4429125"/>
            <a:ext cx="1928876" cy="1785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14750" y="4429125"/>
            <a:ext cx="1929130" cy="1786255"/>
          </a:xfrm>
          <a:custGeom>
            <a:avLst/>
            <a:gdLst/>
            <a:ahLst/>
            <a:cxnLst/>
            <a:rect l="l" t="t" r="r" b="b"/>
            <a:pathLst>
              <a:path w="1929129" h="1786254">
                <a:moveTo>
                  <a:pt x="0" y="297688"/>
                </a:moveTo>
                <a:lnTo>
                  <a:pt x="3894" y="249387"/>
                </a:lnTo>
                <a:lnTo>
                  <a:pt x="15170" y="203573"/>
                </a:lnTo>
                <a:lnTo>
                  <a:pt x="33216" y="160858"/>
                </a:lnTo>
                <a:lnTo>
                  <a:pt x="57420" y="121852"/>
                </a:lnTo>
                <a:lnTo>
                  <a:pt x="87169" y="87169"/>
                </a:lnTo>
                <a:lnTo>
                  <a:pt x="121852" y="57420"/>
                </a:lnTo>
                <a:lnTo>
                  <a:pt x="160858" y="33216"/>
                </a:lnTo>
                <a:lnTo>
                  <a:pt x="203573" y="15170"/>
                </a:lnTo>
                <a:lnTo>
                  <a:pt x="249387" y="3894"/>
                </a:lnTo>
                <a:lnTo>
                  <a:pt x="297688" y="0"/>
                </a:lnTo>
                <a:lnTo>
                  <a:pt x="1631188" y="0"/>
                </a:lnTo>
                <a:lnTo>
                  <a:pt x="1679457" y="3894"/>
                </a:lnTo>
                <a:lnTo>
                  <a:pt x="1725253" y="15170"/>
                </a:lnTo>
                <a:lnTo>
                  <a:pt x="1767961" y="33216"/>
                </a:lnTo>
                <a:lnTo>
                  <a:pt x="1806968" y="57420"/>
                </a:lnTo>
                <a:lnTo>
                  <a:pt x="1841658" y="87169"/>
                </a:lnTo>
                <a:lnTo>
                  <a:pt x="1871419" y="121852"/>
                </a:lnTo>
                <a:lnTo>
                  <a:pt x="1895635" y="160858"/>
                </a:lnTo>
                <a:lnTo>
                  <a:pt x="1913692" y="203573"/>
                </a:lnTo>
                <a:lnTo>
                  <a:pt x="1924977" y="249387"/>
                </a:lnTo>
                <a:lnTo>
                  <a:pt x="1928876" y="297688"/>
                </a:lnTo>
                <a:lnTo>
                  <a:pt x="1928876" y="1488287"/>
                </a:lnTo>
                <a:lnTo>
                  <a:pt x="1924977" y="1536571"/>
                </a:lnTo>
                <a:lnTo>
                  <a:pt x="1913692" y="1582374"/>
                </a:lnTo>
                <a:lnTo>
                  <a:pt x="1895635" y="1625083"/>
                </a:lnTo>
                <a:lnTo>
                  <a:pt x="1871419" y="1664086"/>
                </a:lnTo>
                <a:lnTo>
                  <a:pt x="1841658" y="1698769"/>
                </a:lnTo>
                <a:lnTo>
                  <a:pt x="1806968" y="1728520"/>
                </a:lnTo>
                <a:lnTo>
                  <a:pt x="1767961" y="1752726"/>
                </a:lnTo>
                <a:lnTo>
                  <a:pt x="1725253" y="1770775"/>
                </a:lnTo>
                <a:lnTo>
                  <a:pt x="1679457" y="1782054"/>
                </a:lnTo>
                <a:lnTo>
                  <a:pt x="1631188" y="1785950"/>
                </a:lnTo>
                <a:lnTo>
                  <a:pt x="297688" y="1785950"/>
                </a:lnTo>
                <a:lnTo>
                  <a:pt x="249387" y="1782054"/>
                </a:lnTo>
                <a:lnTo>
                  <a:pt x="203573" y="1770775"/>
                </a:lnTo>
                <a:lnTo>
                  <a:pt x="160858" y="1752726"/>
                </a:lnTo>
                <a:lnTo>
                  <a:pt x="121852" y="1728520"/>
                </a:lnTo>
                <a:lnTo>
                  <a:pt x="87169" y="1698769"/>
                </a:lnTo>
                <a:lnTo>
                  <a:pt x="57420" y="1664086"/>
                </a:lnTo>
                <a:lnTo>
                  <a:pt x="33216" y="1625083"/>
                </a:lnTo>
                <a:lnTo>
                  <a:pt x="15170" y="1582374"/>
                </a:lnTo>
                <a:lnTo>
                  <a:pt x="3894" y="1536571"/>
                </a:lnTo>
                <a:lnTo>
                  <a:pt x="0" y="1488287"/>
                </a:lnTo>
                <a:lnTo>
                  <a:pt x="0" y="297688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75557" y="5021071"/>
            <a:ext cx="120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Arial"/>
                <a:cs typeface="Arial"/>
              </a:rPr>
              <a:t>OBYEK </a:t>
            </a:r>
            <a:r>
              <a:rPr sz="1800" spc="-254" dirty="0">
                <a:latin typeface="Arial"/>
                <a:cs typeface="Arial"/>
              </a:rPr>
              <a:t>YANG  </a:t>
            </a:r>
            <a:r>
              <a:rPr sz="1800" spc="-200" dirty="0">
                <a:latin typeface="Arial"/>
                <a:cs typeface="Arial"/>
              </a:rPr>
              <a:t>DIKETAHUI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7743" y="4472940"/>
            <a:ext cx="1595628" cy="1866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724" y="4500575"/>
            <a:ext cx="1500250" cy="1771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5724" y="4500575"/>
            <a:ext cx="1500505" cy="177165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46075" marR="283845" indent="-55244" algn="just">
              <a:lnSpc>
                <a:spcPct val="100000"/>
              </a:lnSpc>
              <a:spcBef>
                <a:spcPts val="1555"/>
              </a:spcBef>
            </a:pPr>
            <a:r>
              <a:rPr sz="1800" spc="-125" dirty="0">
                <a:latin typeface="Arial"/>
                <a:cs typeface="Arial"/>
              </a:rPr>
              <a:t>MANUSIA  </a:t>
            </a:r>
            <a:r>
              <a:rPr sz="1800" spc="-229" dirty="0">
                <a:latin typeface="Arial"/>
                <a:cs typeface="Arial"/>
              </a:rPr>
              <a:t>SEBAGAI  </a:t>
            </a:r>
            <a:r>
              <a:rPr sz="1800" spc="-290" dirty="0">
                <a:latin typeface="Arial"/>
                <a:cs typeface="Arial"/>
              </a:rPr>
              <a:t>SUBYEK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15000" y="4786376"/>
            <a:ext cx="929005" cy="1000125"/>
          </a:xfrm>
          <a:custGeom>
            <a:avLst/>
            <a:gdLst/>
            <a:ahLst/>
            <a:cxnLst/>
            <a:rect l="l" t="t" r="r" b="b"/>
            <a:pathLst>
              <a:path w="929004" h="1000125">
                <a:moveTo>
                  <a:pt x="349376" y="0"/>
                </a:moveTo>
                <a:lnTo>
                  <a:pt x="349376" y="249936"/>
                </a:lnTo>
                <a:lnTo>
                  <a:pt x="0" y="249936"/>
                </a:lnTo>
                <a:lnTo>
                  <a:pt x="0" y="750062"/>
                </a:lnTo>
                <a:lnTo>
                  <a:pt x="349376" y="750062"/>
                </a:lnTo>
                <a:lnTo>
                  <a:pt x="349376" y="1000074"/>
                </a:lnTo>
                <a:lnTo>
                  <a:pt x="928751" y="499999"/>
                </a:lnTo>
                <a:lnTo>
                  <a:pt x="34937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15000" y="4786376"/>
            <a:ext cx="929005" cy="1000125"/>
          </a:xfrm>
          <a:custGeom>
            <a:avLst/>
            <a:gdLst/>
            <a:ahLst/>
            <a:cxnLst/>
            <a:rect l="l" t="t" r="r" b="b"/>
            <a:pathLst>
              <a:path w="929004" h="1000125">
                <a:moveTo>
                  <a:pt x="0" y="249936"/>
                </a:moveTo>
                <a:lnTo>
                  <a:pt x="349376" y="249936"/>
                </a:lnTo>
                <a:lnTo>
                  <a:pt x="349376" y="0"/>
                </a:lnTo>
                <a:lnTo>
                  <a:pt x="928751" y="499999"/>
                </a:lnTo>
                <a:lnTo>
                  <a:pt x="349376" y="1000074"/>
                </a:lnTo>
                <a:lnTo>
                  <a:pt x="349376" y="750062"/>
                </a:lnTo>
                <a:lnTo>
                  <a:pt x="0" y="750062"/>
                </a:lnTo>
                <a:lnTo>
                  <a:pt x="0" y="24993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757" y="461594"/>
            <a:ext cx="7797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5" dirty="0"/>
              <a:t>PENGETAHUAN </a:t>
            </a:r>
            <a:r>
              <a:rPr sz="4400" spc="-640" dirty="0"/>
              <a:t>DAPAT</a:t>
            </a:r>
            <a:r>
              <a:rPr sz="4400" spc="-600" dirty="0"/>
              <a:t> </a:t>
            </a:r>
            <a:r>
              <a:rPr sz="4400" spc="-580" dirty="0"/>
              <a:t>DIPEROLEH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2668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725170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420" dirty="0">
                <a:solidFill>
                  <a:srgbClr val="17375E"/>
                </a:solidFill>
                <a:latin typeface="Arial"/>
                <a:cs typeface="Arial"/>
              </a:rPr>
              <a:t>SPONTAN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85" dirty="0">
                <a:latin typeface="Arial"/>
                <a:cs typeface="Arial"/>
              </a:rPr>
              <a:t>melalui </a:t>
            </a:r>
            <a:r>
              <a:rPr sz="3200" spc="-70" dirty="0">
                <a:latin typeface="Arial"/>
                <a:cs typeface="Arial"/>
              </a:rPr>
              <a:t>indrawi </a:t>
            </a:r>
            <a:r>
              <a:rPr sz="3200" spc="-204" dirty="0">
                <a:latin typeface="Arial"/>
                <a:cs typeface="Arial"/>
              </a:rPr>
              <a:t>yang </a:t>
            </a:r>
            <a:r>
              <a:rPr sz="3200" spc="-40" dirty="0">
                <a:latin typeface="Arial"/>
                <a:cs typeface="Arial"/>
              </a:rPr>
              <a:t>terikat  </a:t>
            </a:r>
            <a:r>
              <a:rPr sz="3200" spc="-130" dirty="0">
                <a:latin typeface="Arial"/>
                <a:cs typeface="Arial"/>
              </a:rPr>
              <a:t>perubahan </a:t>
            </a:r>
            <a:r>
              <a:rPr sz="3200" spc="-135" dirty="0">
                <a:latin typeface="Arial"/>
                <a:cs typeface="Arial"/>
              </a:rPr>
              <a:t>ruang </a:t>
            </a:r>
            <a:r>
              <a:rPr sz="3200" spc="-150" dirty="0">
                <a:latin typeface="Arial"/>
                <a:cs typeface="Arial"/>
              </a:rPr>
              <a:t>dan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waktu.</a:t>
            </a:r>
            <a:endParaRPr sz="3200">
              <a:latin typeface="Arial"/>
              <a:cs typeface="Arial"/>
            </a:endParaRPr>
          </a:p>
          <a:p>
            <a:pPr marL="527685" marR="5080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405" dirty="0">
                <a:solidFill>
                  <a:srgbClr val="17375E"/>
                </a:solidFill>
                <a:latin typeface="Arial"/>
                <a:cs typeface="Arial"/>
              </a:rPr>
              <a:t>SISTEMATIS </a:t>
            </a:r>
            <a:r>
              <a:rPr sz="3200" spc="-455" dirty="0">
                <a:solidFill>
                  <a:srgbClr val="17375E"/>
                </a:solidFill>
                <a:latin typeface="Arial"/>
                <a:cs typeface="Arial"/>
              </a:rPr>
              <a:t>REFLEKTIF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85" dirty="0">
                <a:latin typeface="Arial"/>
                <a:cs typeface="Arial"/>
              </a:rPr>
              <a:t>melalui </a:t>
            </a:r>
            <a:r>
              <a:rPr sz="3200" spc="-150" dirty="0">
                <a:latin typeface="Arial"/>
                <a:cs typeface="Arial"/>
              </a:rPr>
              <a:t>Trial and </a:t>
            </a:r>
            <a:r>
              <a:rPr sz="3200" spc="-570" dirty="0">
                <a:latin typeface="Arial"/>
                <a:cs typeface="Arial"/>
              </a:rPr>
              <a:t>E  </a:t>
            </a:r>
            <a:r>
              <a:rPr sz="3200" spc="-160" dirty="0">
                <a:latin typeface="Arial"/>
                <a:cs typeface="Arial"/>
              </a:rPr>
              <a:t>Error, </a:t>
            </a:r>
            <a:r>
              <a:rPr sz="3200" spc="-10" dirty="0">
                <a:latin typeface="Arial"/>
                <a:cs typeface="Arial"/>
              </a:rPr>
              <a:t>uji </a:t>
            </a:r>
            <a:r>
              <a:rPr sz="3200" spc="-120" dirty="0">
                <a:latin typeface="Arial"/>
                <a:cs typeface="Arial"/>
              </a:rPr>
              <a:t>berulang-ulang, </a:t>
            </a:r>
            <a:r>
              <a:rPr sz="3200" spc="-160" dirty="0">
                <a:latin typeface="Arial"/>
                <a:cs typeface="Arial"/>
              </a:rPr>
              <a:t>disusun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sistematis  </a:t>
            </a:r>
            <a:r>
              <a:rPr sz="3200" spc="-95" dirty="0">
                <a:latin typeface="Arial"/>
                <a:cs typeface="Arial"/>
              </a:rPr>
              <a:t>menjadi </a:t>
            </a:r>
            <a:r>
              <a:rPr sz="3200" spc="-150" dirty="0">
                <a:latin typeface="Arial"/>
                <a:cs typeface="Arial"/>
              </a:rPr>
              <a:t>sistem </a:t>
            </a:r>
            <a:r>
              <a:rPr sz="3200" spc="-140" dirty="0">
                <a:latin typeface="Arial"/>
                <a:cs typeface="Arial"/>
              </a:rPr>
              <a:t>pengetahuan </a:t>
            </a:r>
            <a:r>
              <a:rPr sz="3200" spc="-204" dirty="0">
                <a:latin typeface="Arial"/>
                <a:cs typeface="Arial"/>
              </a:rPr>
              <a:t>yang  </a:t>
            </a:r>
            <a:r>
              <a:rPr sz="3200" spc="-170" dirty="0">
                <a:latin typeface="Arial"/>
                <a:cs typeface="Arial"/>
              </a:rPr>
              <a:t>kebenarannya </a:t>
            </a:r>
            <a:r>
              <a:rPr sz="3200" spc="-90" dirty="0">
                <a:latin typeface="Arial"/>
                <a:cs typeface="Arial"/>
              </a:rPr>
              <a:t>bersifat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umum.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985" marR="5080" indent="-2335530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Macam </a:t>
            </a:r>
            <a:r>
              <a:rPr sz="4000" spc="-235" dirty="0"/>
              <a:t>– </a:t>
            </a:r>
            <a:r>
              <a:rPr sz="4000" spc="-204" dirty="0"/>
              <a:t>Macam </a:t>
            </a:r>
            <a:r>
              <a:rPr sz="4000" spc="-229" dirty="0"/>
              <a:t>Pengetahuan  </a:t>
            </a:r>
            <a:r>
              <a:rPr sz="4000" spc="-114" dirty="0"/>
              <a:t>Reflektif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2536190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5" dirty="0">
                <a:solidFill>
                  <a:srgbClr val="001F5F"/>
                </a:solidFill>
                <a:latin typeface="Arial"/>
                <a:cs typeface="Arial"/>
              </a:rPr>
              <a:t>Empiris</a:t>
            </a: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70" dirty="0">
                <a:solidFill>
                  <a:srgbClr val="001F5F"/>
                </a:solidFill>
                <a:latin typeface="Arial"/>
                <a:cs typeface="Arial"/>
              </a:rPr>
              <a:t>Ilmu</a:t>
            </a:r>
            <a:r>
              <a:rPr sz="3200" spc="-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001F5F"/>
                </a:solidFill>
                <a:latin typeface="Arial"/>
                <a:cs typeface="Arial"/>
              </a:rPr>
              <a:t>Filsafat</a:t>
            </a: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70" dirty="0">
                <a:solidFill>
                  <a:srgbClr val="001F5F"/>
                </a:solidFill>
                <a:latin typeface="Arial"/>
                <a:cs typeface="Arial"/>
              </a:rPr>
              <a:t>Ilmu</a:t>
            </a:r>
            <a:r>
              <a:rPr sz="3200" spc="-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245" dirty="0">
                <a:solidFill>
                  <a:srgbClr val="001F5F"/>
                </a:solidFill>
                <a:latin typeface="Arial"/>
                <a:cs typeface="Arial"/>
              </a:rPr>
              <a:t>Agama</a:t>
            </a: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70" dirty="0">
                <a:solidFill>
                  <a:srgbClr val="001F5F"/>
                </a:solidFill>
                <a:latin typeface="Arial"/>
                <a:cs typeface="Arial"/>
              </a:rPr>
              <a:t>Teknologi</a:t>
            </a: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235" dirty="0">
                <a:solidFill>
                  <a:srgbClr val="001F5F"/>
                </a:solidFill>
                <a:latin typeface="Arial"/>
                <a:cs typeface="Arial"/>
              </a:rPr>
              <a:t>Seni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770" y="564007"/>
            <a:ext cx="1393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0" dirty="0"/>
              <a:t>EMP</a:t>
            </a:r>
            <a:r>
              <a:rPr sz="3200" spc="-140" dirty="0"/>
              <a:t>I</a:t>
            </a:r>
            <a:r>
              <a:rPr sz="3200" spc="-440" dirty="0"/>
              <a:t>RIS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8916" y="1482318"/>
            <a:ext cx="59994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817495" algn="l"/>
              </a:tabLst>
            </a:pPr>
            <a:r>
              <a:rPr sz="3200" spc="-465" dirty="0">
                <a:latin typeface="Arial"/>
                <a:cs typeface="Arial"/>
              </a:rPr>
              <a:t>FOKUS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50" dirty="0">
                <a:latin typeface="Arial"/>
                <a:cs typeface="Arial"/>
              </a:rPr>
              <a:t>GEJALA	</a:t>
            </a:r>
            <a:r>
              <a:rPr sz="3200" spc="-240" dirty="0">
                <a:latin typeface="Arial"/>
                <a:cs typeface="Arial"/>
              </a:rPr>
              <a:t>ALAM </a:t>
            </a:r>
            <a:r>
              <a:rPr sz="3200" spc="-310" dirty="0">
                <a:latin typeface="Arial"/>
                <a:cs typeface="Arial"/>
              </a:rPr>
              <a:t>DAN </a:t>
            </a:r>
            <a:r>
              <a:rPr sz="3200" spc="-375" dirty="0">
                <a:latin typeface="Arial"/>
                <a:cs typeface="Arial"/>
              </a:rPr>
              <a:t>SOSIAL.  </a:t>
            </a:r>
            <a:r>
              <a:rPr sz="3200" spc="-310" dirty="0">
                <a:latin typeface="Arial"/>
                <a:cs typeface="Arial"/>
              </a:rPr>
              <a:t>TIGA </a:t>
            </a:r>
            <a:r>
              <a:rPr sz="3200" spc="-400" dirty="0">
                <a:latin typeface="Arial"/>
                <a:cs typeface="Arial"/>
              </a:rPr>
              <a:t>KELOMPOK </a:t>
            </a:r>
            <a:r>
              <a:rPr sz="3200" spc="-509" dirty="0">
                <a:latin typeface="Arial"/>
                <a:cs typeface="Arial"/>
              </a:rPr>
              <a:t>BESAR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ILMU: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462" y="2559050"/>
            <a:ext cx="7669237" cy="4092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3085" y="3588511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4" dirty="0">
                <a:solidFill>
                  <a:srgbClr val="FF0000"/>
                </a:solidFill>
                <a:latin typeface="Arial"/>
                <a:cs typeface="Arial"/>
              </a:rPr>
              <a:t>GEJALA</a:t>
            </a:r>
            <a:r>
              <a:rPr sz="18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ALAM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474" y="4929251"/>
            <a:ext cx="2072005" cy="1714500"/>
          </a:xfrm>
          <a:custGeom>
            <a:avLst/>
            <a:gdLst/>
            <a:ahLst/>
            <a:cxnLst/>
            <a:rect l="l" t="t" r="r" b="b"/>
            <a:pathLst>
              <a:path w="2072005" h="1714500">
                <a:moveTo>
                  <a:pt x="1035837" y="0"/>
                </a:moveTo>
                <a:lnTo>
                  <a:pt x="982533" y="1115"/>
                </a:lnTo>
                <a:lnTo>
                  <a:pt x="929929" y="4425"/>
                </a:lnTo>
                <a:lnTo>
                  <a:pt x="878090" y="9877"/>
                </a:lnTo>
                <a:lnTo>
                  <a:pt x="827081" y="17415"/>
                </a:lnTo>
                <a:lnTo>
                  <a:pt x="776967" y="26987"/>
                </a:lnTo>
                <a:lnTo>
                  <a:pt x="727813" y="38539"/>
                </a:lnTo>
                <a:lnTo>
                  <a:pt x="679684" y="52016"/>
                </a:lnTo>
                <a:lnTo>
                  <a:pt x="632645" y="67364"/>
                </a:lnTo>
                <a:lnTo>
                  <a:pt x="586761" y="84531"/>
                </a:lnTo>
                <a:lnTo>
                  <a:pt x="542098" y="103461"/>
                </a:lnTo>
                <a:lnTo>
                  <a:pt x="498720" y="124102"/>
                </a:lnTo>
                <a:lnTo>
                  <a:pt x="456693" y="146399"/>
                </a:lnTo>
                <a:lnTo>
                  <a:pt x="416081" y="170298"/>
                </a:lnTo>
                <a:lnTo>
                  <a:pt x="376950" y="195746"/>
                </a:lnTo>
                <a:lnTo>
                  <a:pt x="339365" y="222689"/>
                </a:lnTo>
                <a:lnTo>
                  <a:pt x="303391" y="251072"/>
                </a:lnTo>
                <a:lnTo>
                  <a:pt x="269093" y="280842"/>
                </a:lnTo>
                <a:lnTo>
                  <a:pt x="236536" y="311946"/>
                </a:lnTo>
                <a:lnTo>
                  <a:pt x="205785" y="344328"/>
                </a:lnTo>
                <a:lnTo>
                  <a:pt x="176906" y="377936"/>
                </a:lnTo>
                <a:lnTo>
                  <a:pt x="149962" y="412715"/>
                </a:lnTo>
                <a:lnTo>
                  <a:pt x="125021" y="448612"/>
                </a:lnTo>
                <a:lnTo>
                  <a:pt x="102145" y="485573"/>
                </a:lnTo>
                <a:lnTo>
                  <a:pt x="81402" y="523544"/>
                </a:lnTo>
                <a:lnTo>
                  <a:pt x="62854" y="562470"/>
                </a:lnTo>
                <a:lnTo>
                  <a:pt x="46569" y="602299"/>
                </a:lnTo>
                <a:lnTo>
                  <a:pt x="32611" y="642976"/>
                </a:lnTo>
                <a:lnTo>
                  <a:pt x="21044" y="684447"/>
                </a:lnTo>
                <a:lnTo>
                  <a:pt x="11935" y="726659"/>
                </a:lnTo>
                <a:lnTo>
                  <a:pt x="5347" y="769557"/>
                </a:lnTo>
                <a:lnTo>
                  <a:pt x="1347" y="813088"/>
                </a:lnTo>
                <a:lnTo>
                  <a:pt x="0" y="857199"/>
                </a:lnTo>
                <a:lnTo>
                  <a:pt x="1347" y="901314"/>
                </a:lnTo>
                <a:lnTo>
                  <a:pt x="5347" y="944849"/>
                </a:lnTo>
                <a:lnTo>
                  <a:pt x="11935" y="987752"/>
                </a:lnTo>
                <a:lnTo>
                  <a:pt x="21044" y="1029968"/>
                </a:lnTo>
                <a:lnTo>
                  <a:pt x="32611" y="1071443"/>
                </a:lnTo>
                <a:lnTo>
                  <a:pt x="46569" y="1112123"/>
                </a:lnTo>
                <a:lnTo>
                  <a:pt x="62854" y="1151956"/>
                </a:lnTo>
                <a:lnTo>
                  <a:pt x="81402" y="1190885"/>
                </a:lnTo>
                <a:lnTo>
                  <a:pt x="102145" y="1228859"/>
                </a:lnTo>
                <a:lnTo>
                  <a:pt x="125021" y="1265822"/>
                </a:lnTo>
                <a:lnTo>
                  <a:pt x="149962" y="1301722"/>
                </a:lnTo>
                <a:lnTo>
                  <a:pt x="176906" y="1336504"/>
                </a:lnTo>
                <a:lnTo>
                  <a:pt x="205785" y="1370114"/>
                </a:lnTo>
                <a:lnTo>
                  <a:pt x="236536" y="1402499"/>
                </a:lnTo>
                <a:lnTo>
                  <a:pt x="269093" y="1433604"/>
                </a:lnTo>
                <a:lnTo>
                  <a:pt x="303391" y="1463376"/>
                </a:lnTo>
                <a:lnTo>
                  <a:pt x="339365" y="1491761"/>
                </a:lnTo>
                <a:lnTo>
                  <a:pt x="376950" y="1518705"/>
                </a:lnTo>
                <a:lnTo>
                  <a:pt x="416081" y="1544155"/>
                </a:lnTo>
                <a:lnTo>
                  <a:pt x="456693" y="1568055"/>
                </a:lnTo>
                <a:lnTo>
                  <a:pt x="498720" y="1590353"/>
                </a:lnTo>
                <a:lnTo>
                  <a:pt x="542098" y="1610995"/>
                </a:lnTo>
                <a:lnTo>
                  <a:pt x="586761" y="1629926"/>
                </a:lnTo>
                <a:lnTo>
                  <a:pt x="632645" y="1647094"/>
                </a:lnTo>
                <a:lnTo>
                  <a:pt x="679684" y="1662443"/>
                </a:lnTo>
                <a:lnTo>
                  <a:pt x="727813" y="1675921"/>
                </a:lnTo>
                <a:lnTo>
                  <a:pt x="776967" y="1687473"/>
                </a:lnTo>
                <a:lnTo>
                  <a:pt x="827081" y="1697045"/>
                </a:lnTo>
                <a:lnTo>
                  <a:pt x="878090" y="1704584"/>
                </a:lnTo>
                <a:lnTo>
                  <a:pt x="929929" y="1710035"/>
                </a:lnTo>
                <a:lnTo>
                  <a:pt x="982533" y="1713346"/>
                </a:lnTo>
                <a:lnTo>
                  <a:pt x="1035837" y="1714461"/>
                </a:lnTo>
                <a:lnTo>
                  <a:pt x="1089146" y="1713346"/>
                </a:lnTo>
                <a:lnTo>
                  <a:pt x="1141754" y="1710035"/>
                </a:lnTo>
                <a:lnTo>
                  <a:pt x="1193597" y="1704584"/>
                </a:lnTo>
                <a:lnTo>
                  <a:pt x="1244610" y="1697045"/>
                </a:lnTo>
                <a:lnTo>
                  <a:pt x="1294726" y="1687473"/>
                </a:lnTo>
                <a:lnTo>
                  <a:pt x="1343882" y="1675921"/>
                </a:lnTo>
                <a:lnTo>
                  <a:pt x="1392013" y="1662443"/>
                </a:lnTo>
                <a:lnTo>
                  <a:pt x="1439052" y="1647094"/>
                </a:lnTo>
                <a:lnTo>
                  <a:pt x="1484936" y="1629926"/>
                </a:lnTo>
                <a:lnTo>
                  <a:pt x="1529598" y="1610995"/>
                </a:lnTo>
                <a:lnTo>
                  <a:pt x="1572975" y="1590353"/>
                </a:lnTo>
                <a:lnTo>
                  <a:pt x="1615001" y="1568055"/>
                </a:lnTo>
                <a:lnTo>
                  <a:pt x="1655611" y="1544155"/>
                </a:lnTo>
                <a:lnTo>
                  <a:pt x="1694739" y="1518705"/>
                </a:lnTo>
                <a:lnTo>
                  <a:pt x="1732322" y="1491761"/>
                </a:lnTo>
                <a:lnTo>
                  <a:pt x="1768294" y="1463376"/>
                </a:lnTo>
                <a:lnTo>
                  <a:pt x="1802589" y="1433604"/>
                </a:lnTo>
                <a:lnTo>
                  <a:pt x="1835143" y="1402499"/>
                </a:lnTo>
                <a:lnTo>
                  <a:pt x="1865891" y="1370114"/>
                </a:lnTo>
                <a:lnTo>
                  <a:pt x="1894767" y="1336504"/>
                </a:lnTo>
                <a:lnTo>
                  <a:pt x="1921708" y="1301722"/>
                </a:lnTo>
                <a:lnTo>
                  <a:pt x="1946646" y="1265822"/>
                </a:lnTo>
                <a:lnTo>
                  <a:pt x="1969519" y="1228859"/>
                </a:lnTo>
                <a:lnTo>
                  <a:pt x="1990260" y="1190885"/>
                </a:lnTo>
                <a:lnTo>
                  <a:pt x="2008804" y="1151956"/>
                </a:lnTo>
                <a:lnTo>
                  <a:pt x="2025087" y="1112123"/>
                </a:lnTo>
                <a:lnTo>
                  <a:pt x="2039043" y="1071443"/>
                </a:lnTo>
                <a:lnTo>
                  <a:pt x="2050608" y="1029968"/>
                </a:lnTo>
                <a:lnTo>
                  <a:pt x="2059716" y="987752"/>
                </a:lnTo>
                <a:lnTo>
                  <a:pt x="2066302" y="944849"/>
                </a:lnTo>
                <a:lnTo>
                  <a:pt x="2070301" y="901314"/>
                </a:lnTo>
                <a:lnTo>
                  <a:pt x="2071649" y="857199"/>
                </a:lnTo>
                <a:lnTo>
                  <a:pt x="2070301" y="813088"/>
                </a:lnTo>
                <a:lnTo>
                  <a:pt x="2066302" y="769557"/>
                </a:lnTo>
                <a:lnTo>
                  <a:pt x="2059716" y="726659"/>
                </a:lnTo>
                <a:lnTo>
                  <a:pt x="2050608" y="684447"/>
                </a:lnTo>
                <a:lnTo>
                  <a:pt x="2039043" y="642976"/>
                </a:lnTo>
                <a:lnTo>
                  <a:pt x="2025087" y="602299"/>
                </a:lnTo>
                <a:lnTo>
                  <a:pt x="2008804" y="562470"/>
                </a:lnTo>
                <a:lnTo>
                  <a:pt x="1990260" y="523544"/>
                </a:lnTo>
                <a:lnTo>
                  <a:pt x="1969519" y="485573"/>
                </a:lnTo>
                <a:lnTo>
                  <a:pt x="1946646" y="448612"/>
                </a:lnTo>
                <a:lnTo>
                  <a:pt x="1921708" y="412715"/>
                </a:lnTo>
                <a:lnTo>
                  <a:pt x="1894767" y="377936"/>
                </a:lnTo>
                <a:lnTo>
                  <a:pt x="1865891" y="344328"/>
                </a:lnTo>
                <a:lnTo>
                  <a:pt x="1835143" y="311946"/>
                </a:lnTo>
                <a:lnTo>
                  <a:pt x="1802589" y="280842"/>
                </a:lnTo>
                <a:lnTo>
                  <a:pt x="1768294" y="251072"/>
                </a:lnTo>
                <a:lnTo>
                  <a:pt x="1732322" y="222689"/>
                </a:lnTo>
                <a:lnTo>
                  <a:pt x="1694739" y="195746"/>
                </a:lnTo>
                <a:lnTo>
                  <a:pt x="1655611" y="170298"/>
                </a:lnTo>
                <a:lnTo>
                  <a:pt x="1615001" y="146399"/>
                </a:lnTo>
                <a:lnTo>
                  <a:pt x="1572975" y="124102"/>
                </a:lnTo>
                <a:lnTo>
                  <a:pt x="1529598" y="103461"/>
                </a:lnTo>
                <a:lnTo>
                  <a:pt x="1484936" y="84531"/>
                </a:lnTo>
                <a:lnTo>
                  <a:pt x="1439052" y="67364"/>
                </a:lnTo>
                <a:lnTo>
                  <a:pt x="1392013" y="52016"/>
                </a:lnTo>
                <a:lnTo>
                  <a:pt x="1343882" y="38539"/>
                </a:lnTo>
                <a:lnTo>
                  <a:pt x="1294726" y="26987"/>
                </a:lnTo>
                <a:lnTo>
                  <a:pt x="1244610" y="17415"/>
                </a:lnTo>
                <a:lnTo>
                  <a:pt x="1193597" y="9877"/>
                </a:lnTo>
                <a:lnTo>
                  <a:pt x="1141754" y="4425"/>
                </a:lnTo>
                <a:lnTo>
                  <a:pt x="1089146" y="1115"/>
                </a:lnTo>
                <a:lnTo>
                  <a:pt x="10358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7561" y="5440807"/>
            <a:ext cx="880110" cy="179070"/>
          </a:xfrm>
          <a:custGeom>
            <a:avLst/>
            <a:gdLst/>
            <a:ahLst/>
            <a:cxnLst/>
            <a:rect l="l" t="t" r="r" b="b"/>
            <a:pathLst>
              <a:path w="880110" h="179070">
                <a:moveTo>
                  <a:pt x="107899" y="0"/>
                </a:moveTo>
                <a:lnTo>
                  <a:pt x="65901" y="7020"/>
                </a:lnTo>
                <a:lnTo>
                  <a:pt x="31603" y="26162"/>
                </a:lnTo>
                <a:lnTo>
                  <a:pt x="8479" y="54542"/>
                </a:lnTo>
                <a:lnTo>
                  <a:pt x="0" y="89281"/>
                </a:lnTo>
                <a:lnTo>
                  <a:pt x="8479" y="124019"/>
                </a:lnTo>
                <a:lnTo>
                  <a:pt x="31603" y="152400"/>
                </a:lnTo>
                <a:lnTo>
                  <a:pt x="65901" y="171541"/>
                </a:lnTo>
                <a:lnTo>
                  <a:pt x="107899" y="178562"/>
                </a:lnTo>
                <a:lnTo>
                  <a:pt x="149894" y="171541"/>
                </a:lnTo>
                <a:lnTo>
                  <a:pt x="184210" y="152400"/>
                </a:lnTo>
                <a:lnTo>
                  <a:pt x="207358" y="124019"/>
                </a:lnTo>
                <a:lnTo>
                  <a:pt x="215849" y="89281"/>
                </a:lnTo>
                <a:lnTo>
                  <a:pt x="207358" y="54542"/>
                </a:lnTo>
                <a:lnTo>
                  <a:pt x="184210" y="26162"/>
                </a:lnTo>
                <a:lnTo>
                  <a:pt x="149894" y="7020"/>
                </a:lnTo>
                <a:lnTo>
                  <a:pt x="107899" y="0"/>
                </a:lnTo>
                <a:close/>
              </a:path>
              <a:path w="880110" h="179070">
                <a:moveTo>
                  <a:pt x="771601" y="0"/>
                </a:moveTo>
                <a:lnTo>
                  <a:pt x="729625" y="7020"/>
                </a:lnTo>
                <a:lnTo>
                  <a:pt x="695353" y="26162"/>
                </a:lnTo>
                <a:lnTo>
                  <a:pt x="672249" y="54542"/>
                </a:lnTo>
                <a:lnTo>
                  <a:pt x="663778" y="89281"/>
                </a:lnTo>
                <a:lnTo>
                  <a:pt x="672249" y="124019"/>
                </a:lnTo>
                <a:lnTo>
                  <a:pt x="695353" y="152400"/>
                </a:lnTo>
                <a:lnTo>
                  <a:pt x="729625" y="171541"/>
                </a:lnTo>
                <a:lnTo>
                  <a:pt x="771601" y="178562"/>
                </a:lnTo>
                <a:lnTo>
                  <a:pt x="813596" y="171541"/>
                </a:lnTo>
                <a:lnTo>
                  <a:pt x="847912" y="152400"/>
                </a:lnTo>
                <a:lnTo>
                  <a:pt x="871060" y="124019"/>
                </a:lnTo>
                <a:lnTo>
                  <a:pt x="879551" y="89281"/>
                </a:lnTo>
                <a:lnTo>
                  <a:pt x="871060" y="54542"/>
                </a:lnTo>
                <a:lnTo>
                  <a:pt x="847912" y="26162"/>
                </a:lnTo>
                <a:lnTo>
                  <a:pt x="813596" y="7020"/>
                </a:lnTo>
                <a:lnTo>
                  <a:pt x="771601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4861" y="5428107"/>
            <a:ext cx="241249" cy="203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8639" y="5428107"/>
            <a:ext cx="241173" cy="203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5883" y="6160312"/>
            <a:ext cx="1122045" cy="160020"/>
          </a:xfrm>
          <a:custGeom>
            <a:avLst/>
            <a:gdLst/>
            <a:ahLst/>
            <a:cxnLst/>
            <a:rect l="l" t="t" r="r" b="b"/>
            <a:pathLst>
              <a:path w="1122045" h="160020">
                <a:moveTo>
                  <a:pt x="0" y="0"/>
                </a:moveTo>
                <a:lnTo>
                  <a:pt x="46777" y="25484"/>
                </a:lnTo>
                <a:lnTo>
                  <a:pt x="93550" y="48752"/>
                </a:lnTo>
                <a:lnTo>
                  <a:pt x="140320" y="69804"/>
                </a:lnTo>
                <a:lnTo>
                  <a:pt x="187086" y="88640"/>
                </a:lnTo>
                <a:lnTo>
                  <a:pt x="233849" y="105260"/>
                </a:lnTo>
                <a:lnTo>
                  <a:pt x="280608" y="119664"/>
                </a:lnTo>
                <a:lnTo>
                  <a:pt x="327363" y="131853"/>
                </a:lnTo>
                <a:lnTo>
                  <a:pt x="374115" y="141825"/>
                </a:lnTo>
                <a:lnTo>
                  <a:pt x="420863" y="149581"/>
                </a:lnTo>
                <a:lnTo>
                  <a:pt x="467607" y="155121"/>
                </a:lnTo>
                <a:lnTo>
                  <a:pt x="514347" y="158445"/>
                </a:lnTo>
                <a:lnTo>
                  <a:pt x="561084" y="159553"/>
                </a:lnTo>
                <a:lnTo>
                  <a:pt x="607817" y="158445"/>
                </a:lnTo>
                <a:lnTo>
                  <a:pt x="654546" y="155121"/>
                </a:lnTo>
                <a:lnTo>
                  <a:pt x="701271" y="149581"/>
                </a:lnTo>
                <a:lnTo>
                  <a:pt x="747993" y="141825"/>
                </a:lnTo>
                <a:lnTo>
                  <a:pt x="794710" y="131853"/>
                </a:lnTo>
                <a:lnTo>
                  <a:pt x="841424" y="119664"/>
                </a:lnTo>
                <a:lnTo>
                  <a:pt x="888134" y="105260"/>
                </a:lnTo>
                <a:lnTo>
                  <a:pt x="934840" y="88640"/>
                </a:lnTo>
                <a:lnTo>
                  <a:pt x="981542" y="69804"/>
                </a:lnTo>
                <a:lnTo>
                  <a:pt x="1028241" y="48752"/>
                </a:lnTo>
                <a:lnTo>
                  <a:pt x="1074935" y="25484"/>
                </a:lnTo>
                <a:lnTo>
                  <a:pt x="1121625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474" y="4929251"/>
            <a:ext cx="2072005" cy="1714500"/>
          </a:xfrm>
          <a:custGeom>
            <a:avLst/>
            <a:gdLst/>
            <a:ahLst/>
            <a:cxnLst/>
            <a:rect l="l" t="t" r="r" b="b"/>
            <a:pathLst>
              <a:path w="2072005" h="1714500">
                <a:moveTo>
                  <a:pt x="0" y="857199"/>
                </a:moveTo>
                <a:lnTo>
                  <a:pt x="1347" y="813088"/>
                </a:lnTo>
                <a:lnTo>
                  <a:pt x="5347" y="769557"/>
                </a:lnTo>
                <a:lnTo>
                  <a:pt x="11935" y="726659"/>
                </a:lnTo>
                <a:lnTo>
                  <a:pt x="21044" y="684447"/>
                </a:lnTo>
                <a:lnTo>
                  <a:pt x="32611" y="642976"/>
                </a:lnTo>
                <a:lnTo>
                  <a:pt x="46569" y="602299"/>
                </a:lnTo>
                <a:lnTo>
                  <a:pt x="62854" y="562470"/>
                </a:lnTo>
                <a:lnTo>
                  <a:pt x="81402" y="523544"/>
                </a:lnTo>
                <a:lnTo>
                  <a:pt x="102145" y="485573"/>
                </a:lnTo>
                <a:lnTo>
                  <a:pt x="125021" y="448612"/>
                </a:lnTo>
                <a:lnTo>
                  <a:pt x="149962" y="412715"/>
                </a:lnTo>
                <a:lnTo>
                  <a:pt x="176906" y="377936"/>
                </a:lnTo>
                <a:lnTo>
                  <a:pt x="205785" y="344328"/>
                </a:lnTo>
                <a:lnTo>
                  <a:pt x="236536" y="311946"/>
                </a:lnTo>
                <a:lnTo>
                  <a:pt x="269093" y="280842"/>
                </a:lnTo>
                <a:lnTo>
                  <a:pt x="303391" y="251072"/>
                </a:lnTo>
                <a:lnTo>
                  <a:pt x="339365" y="222689"/>
                </a:lnTo>
                <a:lnTo>
                  <a:pt x="376950" y="195746"/>
                </a:lnTo>
                <a:lnTo>
                  <a:pt x="416081" y="170298"/>
                </a:lnTo>
                <a:lnTo>
                  <a:pt x="456693" y="146399"/>
                </a:lnTo>
                <a:lnTo>
                  <a:pt x="498720" y="124102"/>
                </a:lnTo>
                <a:lnTo>
                  <a:pt x="542098" y="103461"/>
                </a:lnTo>
                <a:lnTo>
                  <a:pt x="586761" y="84531"/>
                </a:lnTo>
                <a:lnTo>
                  <a:pt x="632645" y="67364"/>
                </a:lnTo>
                <a:lnTo>
                  <a:pt x="679684" y="52016"/>
                </a:lnTo>
                <a:lnTo>
                  <a:pt x="727813" y="38539"/>
                </a:lnTo>
                <a:lnTo>
                  <a:pt x="776967" y="26987"/>
                </a:lnTo>
                <a:lnTo>
                  <a:pt x="827081" y="17415"/>
                </a:lnTo>
                <a:lnTo>
                  <a:pt x="878090" y="9877"/>
                </a:lnTo>
                <a:lnTo>
                  <a:pt x="929929" y="4425"/>
                </a:lnTo>
                <a:lnTo>
                  <a:pt x="982533" y="1115"/>
                </a:lnTo>
                <a:lnTo>
                  <a:pt x="1035837" y="0"/>
                </a:lnTo>
                <a:lnTo>
                  <a:pt x="1089146" y="1115"/>
                </a:lnTo>
                <a:lnTo>
                  <a:pt x="1141754" y="4425"/>
                </a:lnTo>
                <a:lnTo>
                  <a:pt x="1193597" y="9877"/>
                </a:lnTo>
                <a:lnTo>
                  <a:pt x="1244610" y="17415"/>
                </a:lnTo>
                <a:lnTo>
                  <a:pt x="1294726" y="26987"/>
                </a:lnTo>
                <a:lnTo>
                  <a:pt x="1343882" y="38539"/>
                </a:lnTo>
                <a:lnTo>
                  <a:pt x="1392013" y="52016"/>
                </a:lnTo>
                <a:lnTo>
                  <a:pt x="1439052" y="67364"/>
                </a:lnTo>
                <a:lnTo>
                  <a:pt x="1484936" y="84531"/>
                </a:lnTo>
                <a:lnTo>
                  <a:pt x="1529598" y="103461"/>
                </a:lnTo>
                <a:lnTo>
                  <a:pt x="1572975" y="124102"/>
                </a:lnTo>
                <a:lnTo>
                  <a:pt x="1615001" y="146399"/>
                </a:lnTo>
                <a:lnTo>
                  <a:pt x="1655611" y="170298"/>
                </a:lnTo>
                <a:lnTo>
                  <a:pt x="1694739" y="195746"/>
                </a:lnTo>
                <a:lnTo>
                  <a:pt x="1732322" y="222689"/>
                </a:lnTo>
                <a:lnTo>
                  <a:pt x="1768294" y="251072"/>
                </a:lnTo>
                <a:lnTo>
                  <a:pt x="1802589" y="280842"/>
                </a:lnTo>
                <a:lnTo>
                  <a:pt x="1835143" y="311946"/>
                </a:lnTo>
                <a:lnTo>
                  <a:pt x="1865891" y="344328"/>
                </a:lnTo>
                <a:lnTo>
                  <a:pt x="1894767" y="377936"/>
                </a:lnTo>
                <a:lnTo>
                  <a:pt x="1921708" y="412715"/>
                </a:lnTo>
                <a:lnTo>
                  <a:pt x="1946646" y="448612"/>
                </a:lnTo>
                <a:lnTo>
                  <a:pt x="1969519" y="485573"/>
                </a:lnTo>
                <a:lnTo>
                  <a:pt x="1990260" y="523544"/>
                </a:lnTo>
                <a:lnTo>
                  <a:pt x="2008804" y="562470"/>
                </a:lnTo>
                <a:lnTo>
                  <a:pt x="2025087" y="602299"/>
                </a:lnTo>
                <a:lnTo>
                  <a:pt x="2039043" y="642976"/>
                </a:lnTo>
                <a:lnTo>
                  <a:pt x="2050608" y="684447"/>
                </a:lnTo>
                <a:lnTo>
                  <a:pt x="2059716" y="726659"/>
                </a:lnTo>
                <a:lnTo>
                  <a:pt x="2066302" y="769557"/>
                </a:lnTo>
                <a:lnTo>
                  <a:pt x="2070301" y="813088"/>
                </a:lnTo>
                <a:lnTo>
                  <a:pt x="2071649" y="857199"/>
                </a:lnTo>
                <a:lnTo>
                  <a:pt x="2070301" y="901314"/>
                </a:lnTo>
                <a:lnTo>
                  <a:pt x="2066302" y="944849"/>
                </a:lnTo>
                <a:lnTo>
                  <a:pt x="2059716" y="987752"/>
                </a:lnTo>
                <a:lnTo>
                  <a:pt x="2050608" y="1029968"/>
                </a:lnTo>
                <a:lnTo>
                  <a:pt x="2039043" y="1071443"/>
                </a:lnTo>
                <a:lnTo>
                  <a:pt x="2025087" y="1112123"/>
                </a:lnTo>
                <a:lnTo>
                  <a:pt x="2008804" y="1151956"/>
                </a:lnTo>
                <a:lnTo>
                  <a:pt x="1990260" y="1190885"/>
                </a:lnTo>
                <a:lnTo>
                  <a:pt x="1969519" y="1228859"/>
                </a:lnTo>
                <a:lnTo>
                  <a:pt x="1946646" y="1265822"/>
                </a:lnTo>
                <a:lnTo>
                  <a:pt x="1921708" y="1301722"/>
                </a:lnTo>
                <a:lnTo>
                  <a:pt x="1894767" y="1336504"/>
                </a:lnTo>
                <a:lnTo>
                  <a:pt x="1865891" y="1370114"/>
                </a:lnTo>
                <a:lnTo>
                  <a:pt x="1835143" y="1402499"/>
                </a:lnTo>
                <a:lnTo>
                  <a:pt x="1802589" y="1433604"/>
                </a:lnTo>
                <a:lnTo>
                  <a:pt x="1768294" y="1463376"/>
                </a:lnTo>
                <a:lnTo>
                  <a:pt x="1732322" y="1491761"/>
                </a:lnTo>
                <a:lnTo>
                  <a:pt x="1694739" y="1518705"/>
                </a:lnTo>
                <a:lnTo>
                  <a:pt x="1655611" y="1544155"/>
                </a:lnTo>
                <a:lnTo>
                  <a:pt x="1615001" y="1568055"/>
                </a:lnTo>
                <a:lnTo>
                  <a:pt x="1572975" y="1590353"/>
                </a:lnTo>
                <a:lnTo>
                  <a:pt x="1529598" y="1610995"/>
                </a:lnTo>
                <a:lnTo>
                  <a:pt x="1484936" y="1629926"/>
                </a:lnTo>
                <a:lnTo>
                  <a:pt x="1439052" y="1647094"/>
                </a:lnTo>
                <a:lnTo>
                  <a:pt x="1392013" y="1662443"/>
                </a:lnTo>
                <a:lnTo>
                  <a:pt x="1343882" y="1675921"/>
                </a:lnTo>
                <a:lnTo>
                  <a:pt x="1294726" y="1687473"/>
                </a:lnTo>
                <a:lnTo>
                  <a:pt x="1244610" y="1697045"/>
                </a:lnTo>
                <a:lnTo>
                  <a:pt x="1193597" y="1704584"/>
                </a:lnTo>
                <a:lnTo>
                  <a:pt x="1141754" y="1710035"/>
                </a:lnTo>
                <a:lnTo>
                  <a:pt x="1089146" y="1713346"/>
                </a:lnTo>
                <a:lnTo>
                  <a:pt x="1035837" y="1714461"/>
                </a:lnTo>
                <a:lnTo>
                  <a:pt x="982533" y="1713346"/>
                </a:lnTo>
                <a:lnTo>
                  <a:pt x="929929" y="1710035"/>
                </a:lnTo>
                <a:lnTo>
                  <a:pt x="878090" y="1704584"/>
                </a:lnTo>
                <a:lnTo>
                  <a:pt x="827081" y="1697045"/>
                </a:lnTo>
                <a:lnTo>
                  <a:pt x="776967" y="1687473"/>
                </a:lnTo>
                <a:lnTo>
                  <a:pt x="727813" y="1675921"/>
                </a:lnTo>
                <a:lnTo>
                  <a:pt x="679684" y="1662443"/>
                </a:lnTo>
                <a:lnTo>
                  <a:pt x="632645" y="1647094"/>
                </a:lnTo>
                <a:lnTo>
                  <a:pt x="586761" y="1629926"/>
                </a:lnTo>
                <a:lnTo>
                  <a:pt x="542098" y="1610995"/>
                </a:lnTo>
                <a:lnTo>
                  <a:pt x="498720" y="1590353"/>
                </a:lnTo>
                <a:lnTo>
                  <a:pt x="456693" y="1568055"/>
                </a:lnTo>
                <a:lnTo>
                  <a:pt x="416081" y="1544155"/>
                </a:lnTo>
                <a:lnTo>
                  <a:pt x="376950" y="1518705"/>
                </a:lnTo>
                <a:lnTo>
                  <a:pt x="339365" y="1491761"/>
                </a:lnTo>
                <a:lnTo>
                  <a:pt x="303391" y="1463376"/>
                </a:lnTo>
                <a:lnTo>
                  <a:pt x="269093" y="1433604"/>
                </a:lnTo>
                <a:lnTo>
                  <a:pt x="236536" y="1402499"/>
                </a:lnTo>
                <a:lnTo>
                  <a:pt x="205785" y="1370114"/>
                </a:lnTo>
                <a:lnTo>
                  <a:pt x="176906" y="1336504"/>
                </a:lnTo>
                <a:lnTo>
                  <a:pt x="149962" y="1301722"/>
                </a:lnTo>
                <a:lnTo>
                  <a:pt x="125021" y="1265822"/>
                </a:lnTo>
                <a:lnTo>
                  <a:pt x="102145" y="1228859"/>
                </a:lnTo>
                <a:lnTo>
                  <a:pt x="81402" y="1190885"/>
                </a:lnTo>
                <a:lnTo>
                  <a:pt x="62854" y="1151956"/>
                </a:lnTo>
                <a:lnTo>
                  <a:pt x="46569" y="1112123"/>
                </a:lnTo>
                <a:lnTo>
                  <a:pt x="32611" y="1071443"/>
                </a:lnTo>
                <a:lnTo>
                  <a:pt x="21044" y="1029968"/>
                </a:lnTo>
                <a:lnTo>
                  <a:pt x="11935" y="987752"/>
                </a:lnTo>
                <a:lnTo>
                  <a:pt x="5347" y="944849"/>
                </a:lnTo>
                <a:lnTo>
                  <a:pt x="1347" y="901314"/>
                </a:lnTo>
                <a:lnTo>
                  <a:pt x="0" y="8571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1305" y="5485587"/>
            <a:ext cx="71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solidFill>
                  <a:srgbClr val="0D0D0D"/>
                </a:solidFill>
                <a:latin typeface="Arial"/>
                <a:cs typeface="Arial"/>
              </a:rPr>
              <a:t>GE</a:t>
            </a:r>
            <a:r>
              <a:rPr sz="1800" spc="-270" dirty="0">
                <a:solidFill>
                  <a:srgbClr val="0D0D0D"/>
                </a:solidFill>
                <a:latin typeface="Arial"/>
                <a:cs typeface="Arial"/>
              </a:rPr>
              <a:t>J</a:t>
            </a:r>
            <a:r>
              <a:rPr sz="1800" spc="-150" dirty="0">
                <a:solidFill>
                  <a:srgbClr val="0D0D0D"/>
                </a:solidFill>
                <a:latin typeface="Arial"/>
                <a:cs typeface="Arial"/>
              </a:rPr>
              <a:t>ALA  </a:t>
            </a:r>
            <a:r>
              <a:rPr sz="1800" spc="-240" dirty="0">
                <a:solidFill>
                  <a:srgbClr val="0D0D0D"/>
                </a:solidFill>
                <a:latin typeface="Arial"/>
                <a:cs typeface="Arial"/>
              </a:rPr>
              <a:t>SOSIAL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6128" y="3472053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ILMU</a:t>
            </a:r>
            <a:r>
              <a:rPr sz="1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ALAM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4709" y="4794884"/>
            <a:ext cx="67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ILMU  </a:t>
            </a:r>
            <a:r>
              <a:rPr sz="1800" spc="-240" dirty="0">
                <a:latin typeface="Arial"/>
                <a:cs typeface="Arial"/>
              </a:rPr>
              <a:t>SOSIAL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8255" y="6015634"/>
            <a:ext cx="125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Arial"/>
                <a:cs typeface="Arial"/>
              </a:rPr>
              <a:t>HUMANIORA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00248" y="5215001"/>
            <a:ext cx="2000250" cy="428625"/>
          </a:xfrm>
          <a:custGeom>
            <a:avLst/>
            <a:gdLst/>
            <a:ahLst/>
            <a:cxnLst/>
            <a:rect l="l" t="t" r="r" b="b"/>
            <a:pathLst>
              <a:path w="2000250" h="428625">
                <a:moveTo>
                  <a:pt x="1786001" y="0"/>
                </a:moveTo>
                <a:lnTo>
                  <a:pt x="1786001" y="107061"/>
                </a:lnTo>
                <a:lnTo>
                  <a:pt x="0" y="107061"/>
                </a:lnTo>
                <a:lnTo>
                  <a:pt x="0" y="321437"/>
                </a:lnTo>
                <a:lnTo>
                  <a:pt x="1786001" y="321437"/>
                </a:lnTo>
                <a:lnTo>
                  <a:pt x="1786001" y="428574"/>
                </a:lnTo>
                <a:lnTo>
                  <a:pt x="2000250" y="214249"/>
                </a:lnTo>
                <a:lnTo>
                  <a:pt x="178600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0248" y="5215001"/>
            <a:ext cx="2000250" cy="428625"/>
          </a:xfrm>
          <a:custGeom>
            <a:avLst/>
            <a:gdLst/>
            <a:ahLst/>
            <a:cxnLst/>
            <a:rect l="l" t="t" r="r" b="b"/>
            <a:pathLst>
              <a:path w="2000250" h="428625">
                <a:moveTo>
                  <a:pt x="0" y="107061"/>
                </a:moveTo>
                <a:lnTo>
                  <a:pt x="1786001" y="107061"/>
                </a:lnTo>
                <a:lnTo>
                  <a:pt x="1786001" y="0"/>
                </a:lnTo>
                <a:lnTo>
                  <a:pt x="2000250" y="214249"/>
                </a:lnTo>
                <a:lnTo>
                  <a:pt x="1786001" y="428574"/>
                </a:lnTo>
                <a:lnTo>
                  <a:pt x="1786001" y="321437"/>
                </a:lnTo>
                <a:lnTo>
                  <a:pt x="0" y="321437"/>
                </a:lnTo>
                <a:lnTo>
                  <a:pt x="0" y="10706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8875" y="6000762"/>
            <a:ext cx="2072005" cy="485140"/>
          </a:xfrm>
          <a:custGeom>
            <a:avLst/>
            <a:gdLst/>
            <a:ahLst/>
            <a:cxnLst/>
            <a:rect l="l" t="t" r="r" b="b"/>
            <a:pathLst>
              <a:path w="2072004" h="485139">
                <a:moveTo>
                  <a:pt x="1829308" y="0"/>
                </a:moveTo>
                <a:lnTo>
                  <a:pt x="1829308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1829308" y="363474"/>
                </a:lnTo>
                <a:lnTo>
                  <a:pt x="1829308" y="484632"/>
                </a:lnTo>
                <a:lnTo>
                  <a:pt x="2071624" y="242316"/>
                </a:lnTo>
                <a:lnTo>
                  <a:pt x="18293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8875" y="6000762"/>
            <a:ext cx="2072005" cy="485140"/>
          </a:xfrm>
          <a:custGeom>
            <a:avLst/>
            <a:gdLst/>
            <a:ahLst/>
            <a:cxnLst/>
            <a:rect l="l" t="t" r="r" b="b"/>
            <a:pathLst>
              <a:path w="2072004" h="485139">
                <a:moveTo>
                  <a:pt x="0" y="121158"/>
                </a:moveTo>
                <a:lnTo>
                  <a:pt x="1829308" y="121158"/>
                </a:lnTo>
                <a:lnTo>
                  <a:pt x="1829308" y="0"/>
                </a:lnTo>
                <a:lnTo>
                  <a:pt x="2071624" y="242316"/>
                </a:lnTo>
                <a:lnTo>
                  <a:pt x="1829308" y="484632"/>
                </a:lnTo>
                <a:lnTo>
                  <a:pt x="1829308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4771"/>
            <a:ext cx="8074025" cy="6131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4"/>
              </a:spcBef>
            </a:pPr>
            <a:r>
              <a:rPr sz="3200" spc="-450" dirty="0">
                <a:solidFill>
                  <a:srgbClr val="FF0000"/>
                </a:solidFill>
                <a:latin typeface="Arial"/>
                <a:cs typeface="Arial"/>
              </a:rPr>
              <a:t>FILSAFAT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Arial"/>
                <a:cs typeface="Arial"/>
              </a:rPr>
              <a:t>Pengetahuan </a:t>
            </a:r>
            <a:r>
              <a:rPr sz="3200" spc="-229" dirty="0">
                <a:latin typeface="Arial"/>
                <a:cs typeface="Arial"/>
              </a:rPr>
              <a:t>yg </a:t>
            </a:r>
            <a:r>
              <a:rPr sz="3200" spc="-90" dirty="0">
                <a:latin typeface="Arial"/>
                <a:cs typeface="Arial"/>
              </a:rPr>
              <a:t>bersifat </a:t>
            </a:r>
            <a:r>
              <a:rPr sz="3200" spc="-160" dirty="0">
                <a:latin typeface="Arial"/>
                <a:cs typeface="Arial"/>
              </a:rPr>
              <a:t>mendasar  </a:t>
            </a:r>
            <a:r>
              <a:rPr sz="3200" spc="-150" dirty="0">
                <a:latin typeface="Arial"/>
                <a:cs typeface="Arial"/>
              </a:rPr>
              <a:t>dan </a:t>
            </a:r>
            <a:r>
              <a:rPr sz="3200" spc="-100" dirty="0">
                <a:latin typeface="Arial"/>
                <a:cs typeface="Arial"/>
              </a:rPr>
              <a:t>umum </a:t>
            </a:r>
            <a:r>
              <a:rPr sz="3200" spc="-140" dirty="0">
                <a:latin typeface="Arial"/>
                <a:cs typeface="Arial"/>
              </a:rPr>
              <a:t>menyangkut </a:t>
            </a:r>
            <a:r>
              <a:rPr sz="3200" spc="-175" dirty="0">
                <a:latin typeface="Arial"/>
                <a:cs typeface="Arial"/>
              </a:rPr>
              <a:t>masalah-masalah </a:t>
            </a:r>
            <a:r>
              <a:rPr sz="3200" spc="-105" dirty="0">
                <a:latin typeface="Arial"/>
                <a:cs typeface="Arial"/>
              </a:rPr>
              <a:t>hakiki  </a:t>
            </a:r>
            <a:r>
              <a:rPr sz="3200" spc="10" dirty="0">
                <a:latin typeface="Arial"/>
                <a:cs typeface="Arial"/>
              </a:rPr>
              <a:t>ttg </a:t>
            </a:r>
            <a:r>
              <a:rPr sz="3200" spc="-155" dirty="0">
                <a:latin typeface="Arial"/>
                <a:cs typeface="Arial"/>
              </a:rPr>
              <a:t>manusia, </a:t>
            </a:r>
            <a:r>
              <a:rPr sz="3200" spc="-145" dirty="0">
                <a:latin typeface="Arial"/>
                <a:cs typeface="Arial"/>
              </a:rPr>
              <a:t>alam </a:t>
            </a:r>
            <a:r>
              <a:rPr sz="3200" spc="-150" dirty="0">
                <a:latin typeface="Arial"/>
                <a:cs typeface="Arial"/>
              </a:rPr>
              <a:t>dan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Tuhan.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89700"/>
              </a:lnSpc>
            </a:pPr>
            <a:r>
              <a:rPr sz="3200" spc="-175" dirty="0">
                <a:solidFill>
                  <a:srgbClr val="FF0000"/>
                </a:solidFill>
                <a:latin typeface="Arial"/>
                <a:cs typeface="Arial"/>
              </a:rPr>
              <a:t>ILMU </a:t>
            </a:r>
            <a:r>
              <a:rPr sz="3200" spc="-254" dirty="0">
                <a:solidFill>
                  <a:srgbClr val="FF0000"/>
                </a:solidFill>
                <a:latin typeface="Arial"/>
                <a:cs typeface="Arial"/>
              </a:rPr>
              <a:t>AGAMA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Arial"/>
                <a:cs typeface="Arial"/>
              </a:rPr>
              <a:t>Pengetahuan </a:t>
            </a:r>
            <a:r>
              <a:rPr sz="3200" spc="-160" dirty="0">
                <a:latin typeface="Arial"/>
                <a:cs typeface="Arial"/>
              </a:rPr>
              <a:t>manusia </a:t>
            </a:r>
            <a:r>
              <a:rPr sz="3200" spc="-250" dirty="0">
                <a:latin typeface="Arial"/>
                <a:cs typeface="Arial"/>
              </a:rPr>
              <a:t>yg  </a:t>
            </a:r>
            <a:r>
              <a:rPr sz="3200" spc="-155" dirty="0">
                <a:latin typeface="Arial"/>
                <a:cs typeface="Arial"/>
              </a:rPr>
              <a:t>didasarkan </a:t>
            </a:r>
            <a:r>
              <a:rPr sz="3200" spc="-175" dirty="0">
                <a:latin typeface="Arial"/>
                <a:cs typeface="Arial"/>
              </a:rPr>
              <a:t>pada </a:t>
            </a:r>
            <a:r>
              <a:rPr sz="3200" spc="-135" dirty="0">
                <a:latin typeface="Arial"/>
                <a:cs typeface="Arial"/>
              </a:rPr>
              <a:t>sumber </a:t>
            </a:r>
            <a:r>
              <a:rPr sz="3200" spc="-114" dirty="0">
                <a:latin typeface="Arial"/>
                <a:cs typeface="Arial"/>
              </a:rPr>
              <a:t>utama berupa </a:t>
            </a:r>
            <a:r>
              <a:rPr sz="3200" spc="-65" dirty="0">
                <a:latin typeface="Arial"/>
                <a:cs typeface="Arial"/>
              </a:rPr>
              <a:t>kitab  </a:t>
            </a:r>
            <a:r>
              <a:rPr sz="3200" spc="-170" dirty="0">
                <a:latin typeface="Arial"/>
                <a:cs typeface="Arial"/>
              </a:rPr>
              <a:t>suci </a:t>
            </a:r>
            <a:r>
              <a:rPr sz="3200" spc="-180" dirty="0">
                <a:latin typeface="Arial"/>
                <a:cs typeface="Arial"/>
              </a:rPr>
              <a:t>dengan </a:t>
            </a:r>
            <a:r>
              <a:rPr sz="3200" spc="-175" dirty="0">
                <a:latin typeface="Arial"/>
                <a:cs typeface="Arial"/>
              </a:rPr>
              <a:t>landasan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keimanan.</a:t>
            </a:r>
            <a:endParaRPr sz="3200">
              <a:latin typeface="Arial"/>
              <a:cs typeface="Arial"/>
            </a:endParaRPr>
          </a:p>
          <a:p>
            <a:pPr marL="355600" marR="6985" indent="-343535" algn="just">
              <a:lnSpc>
                <a:spcPct val="89800"/>
              </a:lnSpc>
              <a:spcBef>
                <a:spcPts val="800"/>
              </a:spcBef>
            </a:pPr>
            <a:r>
              <a:rPr sz="3200" spc="-390" dirty="0">
                <a:solidFill>
                  <a:srgbClr val="FF0000"/>
                </a:solidFill>
                <a:latin typeface="Arial"/>
                <a:cs typeface="Arial"/>
              </a:rPr>
              <a:t>TEKNOLOGI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Arial"/>
                <a:cs typeface="Arial"/>
              </a:rPr>
              <a:t>Pengetahuan </a:t>
            </a:r>
            <a:r>
              <a:rPr sz="3200" spc="-229" dirty="0">
                <a:latin typeface="Arial"/>
                <a:cs typeface="Arial"/>
              </a:rPr>
              <a:t>yg </a:t>
            </a:r>
            <a:r>
              <a:rPr sz="3200" spc="-165" dirty="0">
                <a:latin typeface="Arial"/>
                <a:cs typeface="Arial"/>
              </a:rPr>
              <a:t>awalnya  </a:t>
            </a:r>
            <a:r>
              <a:rPr sz="3200" spc="-70" dirty="0">
                <a:latin typeface="Arial"/>
                <a:cs typeface="Arial"/>
              </a:rPr>
              <a:t>ditujukan </a:t>
            </a:r>
            <a:r>
              <a:rPr sz="3200" spc="-55" dirty="0">
                <a:latin typeface="Arial"/>
                <a:cs typeface="Arial"/>
              </a:rPr>
              <a:t>untuk </a:t>
            </a:r>
            <a:r>
              <a:rPr sz="3200" spc="-120" dirty="0">
                <a:latin typeface="Arial"/>
                <a:cs typeface="Arial"/>
              </a:rPr>
              <a:t>mempermudah </a:t>
            </a:r>
            <a:r>
              <a:rPr sz="3200" spc="-160" dirty="0">
                <a:latin typeface="Arial"/>
                <a:cs typeface="Arial"/>
              </a:rPr>
              <a:t>manusia </a:t>
            </a:r>
            <a:r>
              <a:rPr sz="3200" spc="-65" dirty="0">
                <a:latin typeface="Arial"/>
                <a:cs typeface="Arial"/>
              </a:rPr>
              <a:t>dlm  </a:t>
            </a:r>
            <a:r>
              <a:rPr sz="3200" spc="-135" dirty="0">
                <a:latin typeface="Arial"/>
                <a:cs typeface="Arial"/>
              </a:rPr>
              <a:t>memanfaatkan </a:t>
            </a:r>
            <a:r>
              <a:rPr sz="3200" spc="-130" dirty="0">
                <a:latin typeface="Arial"/>
                <a:cs typeface="Arial"/>
              </a:rPr>
              <a:t>hasil-hasil </a:t>
            </a:r>
            <a:r>
              <a:rPr sz="3200" spc="-135" dirty="0">
                <a:latin typeface="Arial"/>
                <a:cs typeface="Arial"/>
              </a:rPr>
              <a:t>alam, </a:t>
            </a:r>
            <a:r>
              <a:rPr sz="3200" spc="-140" dirty="0">
                <a:latin typeface="Arial"/>
                <a:cs typeface="Arial"/>
              </a:rPr>
              <a:t>mengolah </a:t>
            </a:r>
            <a:r>
              <a:rPr sz="3200" spc="-145" dirty="0">
                <a:latin typeface="Arial"/>
                <a:cs typeface="Arial"/>
              </a:rPr>
              <a:t>dan  </a:t>
            </a:r>
            <a:r>
              <a:rPr sz="3200" spc="-135" dirty="0">
                <a:latin typeface="Arial"/>
                <a:cs typeface="Arial"/>
              </a:rPr>
              <a:t>mengeksploitasi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alam.</a:t>
            </a:r>
            <a:endParaRPr sz="3200">
              <a:latin typeface="Arial"/>
              <a:cs typeface="Arial"/>
            </a:endParaRPr>
          </a:p>
          <a:p>
            <a:pPr marL="355600" marR="5080" indent="-343535" algn="just">
              <a:lnSpc>
                <a:spcPts val="3429"/>
              </a:lnSpc>
              <a:spcBef>
                <a:spcPts val="870"/>
              </a:spcBef>
            </a:pPr>
            <a:r>
              <a:rPr sz="3200" spc="-395" dirty="0">
                <a:solidFill>
                  <a:srgbClr val="FF0000"/>
                </a:solidFill>
                <a:latin typeface="Arial"/>
                <a:cs typeface="Arial"/>
              </a:rPr>
              <a:t>SENI 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Arial"/>
                <a:cs typeface="Arial"/>
              </a:rPr>
              <a:t>Pengetahuan </a:t>
            </a:r>
            <a:r>
              <a:rPr sz="3200" spc="-150" dirty="0">
                <a:latin typeface="Arial"/>
                <a:cs typeface="Arial"/>
              </a:rPr>
              <a:t>dan </a:t>
            </a:r>
            <a:r>
              <a:rPr sz="3200" spc="-170" dirty="0">
                <a:latin typeface="Arial"/>
                <a:cs typeface="Arial"/>
              </a:rPr>
              <a:t>ekspresi </a:t>
            </a:r>
            <a:r>
              <a:rPr sz="3200" spc="-215" dirty="0">
                <a:latin typeface="Arial"/>
                <a:cs typeface="Arial"/>
              </a:rPr>
              <a:t>rasa  </a:t>
            </a:r>
            <a:r>
              <a:rPr sz="3200" spc="-145" dirty="0">
                <a:latin typeface="Arial"/>
                <a:cs typeface="Arial"/>
              </a:rPr>
              <a:t>keindahan </a:t>
            </a:r>
            <a:r>
              <a:rPr sz="3200" spc="-165" dirty="0">
                <a:latin typeface="Arial"/>
                <a:cs typeface="Arial"/>
              </a:rPr>
              <a:t>manusia </a:t>
            </a:r>
            <a:r>
              <a:rPr sz="3200" spc="-210" dirty="0">
                <a:latin typeface="Arial"/>
                <a:cs typeface="Arial"/>
              </a:rPr>
              <a:t>sebagai </a:t>
            </a:r>
            <a:r>
              <a:rPr sz="3200" spc="-120" dirty="0">
                <a:latin typeface="Arial"/>
                <a:cs typeface="Arial"/>
              </a:rPr>
              <a:t>makhluk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estetis.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910"/>
            <a:ext cx="8070850" cy="9988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50"/>
              </a:spcBef>
              <a:tabLst>
                <a:tab pos="1722755" algn="l"/>
                <a:tab pos="2317115" algn="l"/>
                <a:tab pos="4390390" algn="l"/>
                <a:tab pos="6766559" algn="l"/>
              </a:tabLst>
            </a:pPr>
            <a:r>
              <a:rPr sz="3200" spc="-555" dirty="0"/>
              <a:t>P</a:t>
            </a:r>
            <a:r>
              <a:rPr sz="3200" spc="-204" dirty="0"/>
              <a:t>an</a:t>
            </a:r>
            <a:r>
              <a:rPr sz="3200" spc="-215" dirty="0"/>
              <a:t>c</a:t>
            </a:r>
            <a:r>
              <a:rPr sz="3200" spc="-235" dirty="0"/>
              <a:t>as</a:t>
            </a:r>
            <a:r>
              <a:rPr sz="3200" spc="-110" dirty="0"/>
              <a:t>ila</a:t>
            </a:r>
            <a:r>
              <a:rPr sz="3200" dirty="0"/>
              <a:t>	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0" dirty="0"/>
              <a:t>me</a:t>
            </a:r>
            <a:r>
              <a:rPr sz="3200" spc="-75" dirty="0"/>
              <a:t>r</a:t>
            </a:r>
            <a:r>
              <a:rPr sz="3200" spc="-155" dirty="0"/>
              <a:t>upa</a:t>
            </a:r>
            <a:r>
              <a:rPr sz="3200" spc="-200" dirty="0"/>
              <a:t>k</a:t>
            </a:r>
            <a:r>
              <a:rPr sz="3200" spc="-170" dirty="0"/>
              <a:t>an</a:t>
            </a:r>
            <a:r>
              <a:rPr sz="3200" dirty="0"/>
              <a:t>	</a:t>
            </a:r>
            <a:r>
              <a:rPr sz="3200" spc="-170" dirty="0"/>
              <a:t>pen</a:t>
            </a:r>
            <a:r>
              <a:rPr sz="3200" spc="-200" dirty="0"/>
              <a:t>ge</a:t>
            </a:r>
            <a:r>
              <a:rPr sz="3200" spc="140" dirty="0"/>
              <a:t>t</a:t>
            </a:r>
            <a:r>
              <a:rPr sz="3200" spc="-155" dirty="0"/>
              <a:t>ahuan</a:t>
            </a:r>
            <a:r>
              <a:rPr sz="3200" dirty="0"/>
              <a:t>	</a:t>
            </a:r>
            <a:r>
              <a:rPr sz="3200" spc="10" dirty="0"/>
              <a:t>r</a:t>
            </a:r>
            <a:r>
              <a:rPr sz="3200" spc="-210" dirty="0"/>
              <a:t>e</a:t>
            </a:r>
            <a:r>
              <a:rPr sz="3200" spc="55" dirty="0"/>
              <a:t>f</a:t>
            </a:r>
            <a:r>
              <a:rPr sz="3200" spc="35" dirty="0"/>
              <a:t>l</a:t>
            </a:r>
            <a:r>
              <a:rPr sz="3200" spc="-175" dirty="0"/>
              <a:t>ek</a:t>
            </a:r>
            <a:r>
              <a:rPr sz="3200" spc="114" dirty="0"/>
              <a:t>t</a:t>
            </a:r>
            <a:r>
              <a:rPr sz="3200" spc="75" dirty="0"/>
              <a:t>i</a:t>
            </a:r>
            <a:r>
              <a:rPr sz="3200" spc="85" dirty="0"/>
              <a:t>f  </a:t>
            </a:r>
            <a:r>
              <a:rPr sz="3200" spc="-155" dirty="0"/>
              <a:t>bukan</a:t>
            </a:r>
            <a:r>
              <a:rPr sz="3200" spc="-140" dirty="0"/>
              <a:t> </a:t>
            </a:r>
            <a:r>
              <a:rPr sz="3200" spc="-125" dirty="0"/>
              <a:t>spontan.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8074025" cy="47999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3535" algn="just">
              <a:lnSpc>
                <a:spcPts val="2590"/>
              </a:lnSpc>
              <a:spcBef>
                <a:spcPts val="730"/>
              </a:spcBef>
            </a:pPr>
            <a:r>
              <a:rPr sz="2700" spc="-190" dirty="0">
                <a:latin typeface="Arial"/>
                <a:cs typeface="Arial"/>
              </a:rPr>
              <a:t>Karena </a:t>
            </a:r>
            <a:r>
              <a:rPr sz="2700" spc="-160" dirty="0">
                <a:latin typeface="Arial"/>
                <a:cs typeface="Arial"/>
              </a:rPr>
              <a:t>proses </a:t>
            </a:r>
            <a:r>
              <a:rPr sz="2700" spc="-125" dirty="0">
                <a:latin typeface="Arial"/>
                <a:cs typeface="Arial"/>
              </a:rPr>
              <a:t>penemuan </a:t>
            </a:r>
            <a:r>
              <a:rPr sz="2700" spc="-190" dirty="0">
                <a:latin typeface="Arial"/>
                <a:cs typeface="Arial"/>
              </a:rPr>
              <a:t>Pancasila </a:t>
            </a:r>
            <a:r>
              <a:rPr sz="2700" spc="-75" dirty="0">
                <a:latin typeface="Arial"/>
                <a:cs typeface="Arial"/>
              </a:rPr>
              <a:t>melalui </a:t>
            </a:r>
            <a:r>
              <a:rPr sz="2700" spc="-105" dirty="0">
                <a:latin typeface="Arial"/>
                <a:cs typeface="Arial"/>
              </a:rPr>
              <a:t>kajian </a:t>
            </a:r>
            <a:r>
              <a:rPr sz="2700" spc="-85" dirty="0">
                <a:latin typeface="Arial"/>
                <a:cs typeface="Arial"/>
              </a:rPr>
              <a:t>empiris  </a:t>
            </a:r>
            <a:r>
              <a:rPr sz="2700" spc="-130" dirty="0">
                <a:latin typeface="Arial"/>
                <a:cs typeface="Arial"/>
              </a:rPr>
              <a:t>dan </a:t>
            </a:r>
            <a:r>
              <a:rPr sz="2700" spc="-65" dirty="0">
                <a:latin typeface="Arial"/>
                <a:cs typeface="Arial"/>
              </a:rPr>
              <a:t>filosofis  </a:t>
            </a:r>
            <a:r>
              <a:rPr sz="2700" spc="-75" dirty="0">
                <a:latin typeface="Arial"/>
                <a:cs typeface="Arial"/>
              </a:rPr>
              <a:t>terhadp </a:t>
            </a:r>
            <a:r>
              <a:rPr sz="2700" spc="-125" dirty="0">
                <a:latin typeface="Arial"/>
                <a:cs typeface="Arial"/>
              </a:rPr>
              <a:t>berbagai </a:t>
            </a:r>
            <a:r>
              <a:rPr sz="2700" spc="-80" dirty="0">
                <a:latin typeface="Arial"/>
                <a:cs typeface="Arial"/>
              </a:rPr>
              <a:t>ide </a:t>
            </a:r>
            <a:r>
              <a:rPr sz="2700" spc="-110" dirty="0">
                <a:latin typeface="Arial"/>
                <a:cs typeface="Arial"/>
              </a:rPr>
              <a:t>atau </a:t>
            </a:r>
            <a:r>
              <a:rPr sz="2700" spc="-215" dirty="0">
                <a:latin typeface="Arial"/>
                <a:cs typeface="Arial"/>
              </a:rPr>
              <a:t>gagasan,  </a:t>
            </a:r>
            <a:r>
              <a:rPr sz="2700" spc="-70" dirty="0">
                <a:latin typeface="Arial"/>
                <a:cs typeface="Arial"/>
              </a:rPr>
              <a:t>peristiwa </a:t>
            </a:r>
            <a:r>
              <a:rPr sz="2700" spc="-110" dirty="0">
                <a:latin typeface="Arial"/>
                <a:cs typeface="Arial"/>
              </a:rPr>
              <a:t>atau </a:t>
            </a:r>
            <a:r>
              <a:rPr sz="2700" spc="-130" dirty="0">
                <a:latin typeface="Arial"/>
                <a:cs typeface="Arial"/>
              </a:rPr>
              <a:t>gejala </a:t>
            </a:r>
            <a:r>
              <a:rPr sz="2700" spc="-90" dirty="0">
                <a:latin typeface="Arial"/>
                <a:cs typeface="Arial"/>
              </a:rPr>
              <a:t>sosio-kultural religius </a:t>
            </a:r>
            <a:r>
              <a:rPr sz="2700" spc="-155" dirty="0">
                <a:latin typeface="Arial"/>
                <a:cs typeface="Arial"/>
              </a:rPr>
              <a:t>masyarakat  </a:t>
            </a:r>
            <a:r>
              <a:rPr sz="2700" spc="-114" dirty="0">
                <a:latin typeface="Arial"/>
                <a:cs typeface="Arial"/>
              </a:rPr>
              <a:t>Indonesia.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155" dirty="0">
                <a:solidFill>
                  <a:srgbClr val="FF0000"/>
                </a:solidFill>
                <a:latin typeface="Arial"/>
                <a:cs typeface="Arial"/>
              </a:rPr>
              <a:t>Catatan</a:t>
            </a:r>
            <a:r>
              <a:rPr sz="27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45"/>
              </a:spcBef>
            </a:pPr>
            <a:r>
              <a:rPr sz="2700" i="1" spc="-175" dirty="0">
                <a:latin typeface="Trebuchet MS"/>
                <a:cs typeface="Trebuchet MS"/>
              </a:rPr>
              <a:t>Filsafat: </a:t>
            </a:r>
            <a:r>
              <a:rPr sz="2700" i="1" spc="-185" dirty="0">
                <a:latin typeface="Trebuchet MS"/>
                <a:cs typeface="Trebuchet MS"/>
              </a:rPr>
              <a:t>1). </a:t>
            </a:r>
            <a:r>
              <a:rPr sz="2700" i="1" spc="-110" dirty="0">
                <a:latin typeface="Trebuchet MS"/>
                <a:cs typeface="Trebuchet MS"/>
              </a:rPr>
              <a:t>Pegetahuan </a:t>
            </a:r>
            <a:r>
              <a:rPr sz="2700" i="1" spc="-85" dirty="0">
                <a:latin typeface="Trebuchet MS"/>
                <a:cs typeface="Trebuchet MS"/>
              </a:rPr>
              <a:t>dan </a:t>
            </a:r>
            <a:r>
              <a:rPr sz="2700" i="1" spc="-160" dirty="0">
                <a:latin typeface="Trebuchet MS"/>
                <a:cs typeface="Trebuchet MS"/>
              </a:rPr>
              <a:t>peyelidikan </a:t>
            </a:r>
            <a:r>
              <a:rPr sz="2700" i="1" spc="-60" dirty="0">
                <a:latin typeface="Trebuchet MS"/>
                <a:cs typeface="Trebuchet MS"/>
              </a:rPr>
              <a:t>dgn </a:t>
            </a:r>
            <a:r>
              <a:rPr sz="2700" i="1" spc="-140" dirty="0">
                <a:latin typeface="Trebuchet MS"/>
                <a:cs typeface="Trebuchet MS"/>
              </a:rPr>
              <a:t>akal </a:t>
            </a:r>
            <a:r>
              <a:rPr sz="2700" i="1" spc="-145" dirty="0">
                <a:latin typeface="Trebuchet MS"/>
                <a:cs typeface="Trebuchet MS"/>
              </a:rPr>
              <a:t>budi  </a:t>
            </a:r>
            <a:r>
              <a:rPr sz="2700" i="1" spc="-105" dirty="0">
                <a:latin typeface="Trebuchet MS"/>
                <a:cs typeface="Trebuchet MS"/>
              </a:rPr>
              <a:t>mengenai </a:t>
            </a:r>
            <a:r>
              <a:rPr sz="2700" i="1" spc="-150" dirty="0">
                <a:latin typeface="Trebuchet MS"/>
                <a:cs typeface="Trebuchet MS"/>
              </a:rPr>
              <a:t>hakekat </a:t>
            </a:r>
            <a:r>
              <a:rPr sz="2700" i="1" spc="-85" dirty="0">
                <a:latin typeface="Trebuchet MS"/>
                <a:cs typeface="Trebuchet MS"/>
              </a:rPr>
              <a:t>segala </a:t>
            </a:r>
            <a:r>
              <a:rPr sz="2700" i="1" spc="-45" dirty="0">
                <a:latin typeface="Trebuchet MS"/>
                <a:cs typeface="Trebuchet MS"/>
              </a:rPr>
              <a:t>yg </a:t>
            </a:r>
            <a:r>
              <a:rPr sz="2700" i="1" spc="-125" dirty="0">
                <a:latin typeface="Trebuchet MS"/>
                <a:cs typeface="Trebuchet MS"/>
              </a:rPr>
              <a:t>ada, </a:t>
            </a:r>
            <a:r>
              <a:rPr sz="2700" i="1" spc="-140" dirty="0">
                <a:latin typeface="Trebuchet MS"/>
                <a:cs typeface="Trebuchet MS"/>
              </a:rPr>
              <a:t>sebab, </a:t>
            </a:r>
            <a:r>
              <a:rPr sz="2700" i="1" spc="-90" dirty="0">
                <a:latin typeface="Trebuchet MS"/>
                <a:cs typeface="Trebuchet MS"/>
              </a:rPr>
              <a:t>asal </a:t>
            </a:r>
            <a:r>
              <a:rPr sz="2700" i="1" spc="-80" dirty="0">
                <a:latin typeface="Trebuchet MS"/>
                <a:cs typeface="Trebuchet MS"/>
              </a:rPr>
              <a:t>dan  </a:t>
            </a:r>
            <a:r>
              <a:rPr sz="2700" i="1" spc="-140" dirty="0">
                <a:latin typeface="Trebuchet MS"/>
                <a:cs typeface="Trebuchet MS"/>
              </a:rPr>
              <a:t>hukumnya.</a:t>
            </a:r>
            <a:endParaRPr sz="27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30"/>
              </a:spcBef>
              <a:buAutoNum type="arabicParenR" startAt="2"/>
              <a:tabLst>
                <a:tab pos="523875" algn="l"/>
              </a:tabLst>
            </a:pPr>
            <a:r>
              <a:rPr sz="2700" i="1" spc="-200" dirty="0">
                <a:latin typeface="Trebuchet MS"/>
                <a:cs typeface="Trebuchet MS"/>
              </a:rPr>
              <a:t>Teori-teori </a:t>
            </a:r>
            <a:r>
              <a:rPr sz="2700" i="1" spc="-55" dirty="0">
                <a:latin typeface="Trebuchet MS"/>
                <a:cs typeface="Trebuchet MS"/>
              </a:rPr>
              <a:t>yang </a:t>
            </a:r>
            <a:r>
              <a:rPr sz="2700" i="1" spc="-110" dirty="0">
                <a:latin typeface="Trebuchet MS"/>
                <a:cs typeface="Trebuchet MS"/>
              </a:rPr>
              <a:t>mendasari </a:t>
            </a:r>
            <a:r>
              <a:rPr sz="2700" i="1" spc="-105" dirty="0">
                <a:latin typeface="Trebuchet MS"/>
                <a:cs typeface="Trebuchet MS"/>
              </a:rPr>
              <a:t>alam </a:t>
            </a:r>
            <a:r>
              <a:rPr sz="2700" i="1" spc="-150" dirty="0">
                <a:latin typeface="Trebuchet MS"/>
                <a:cs typeface="Trebuchet MS"/>
              </a:rPr>
              <a:t>pikiran </a:t>
            </a:r>
            <a:r>
              <a:rPr sz="2700" i="1" spc="-114" dirty="0">
                <a:latin typeface="Trebuchet MS"/>
                <a:cs typeface="Trebuchet MS"/>
              </a:rPr>
              <a:t>atau suatu   </a:t>
            </a:r>
            <a:r>
              <a:rPr sz="2700" i="1" spc="-145" dirty="0">
                <a:latin typeface="Trebuchet MS"/>
                <a:cs typeface="Trebuchet MS"/>
              </a:rPr>
              <a:t>kegiatan.</a:t>
            </a:r>
            <a:endParaRPr sz="27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AutoNum type="arabicParenR" startAt="2"/>
              <a:tabLst>
                <a:tab pos="539115" algn="l"/>
              </a:tabLst>
            </a:pPr>
            <a:r>
              <a:rPr sz="2700" i="1" spc="-135" dirty="0">
                <a:latin typeface="Trebuchet MS"/>
                <a:cs typeface="Trebuchet MS"/>
              </a:rPr>
              <a:t>Ilmu </a:t>
            </a:r>
            <a:r>
              <a:rPr sz="2700" i="1" spc="-55" dirty="0">
                <a:latin typeface="Trebuchet MS"/>
                <a:cs typeface="Trebuchet MS"/>
              </a:rPr>
              <a:t>yg </a:t>
            </a:r>
            <a:r>
              <a:rPr sz="2700" i="1" spc="-165" dirty="0">
                <a:latin typeface="Trebuchet MS"/>
                <a:cs typeface="Trebuchet MS"/>
              </a:rPr>
              <a:t>berintikan </a:t>
            </a:r>
            <a:r>
              <a:rPr sz="2700" i="1" spc="-155" dirty="0">
                <a:latin typeface="Trebuchet MS"/>
                <a:cs typeface="Trebuchet MS"/>
              </a:rPr>
              <a:t>logika, </a:t>
            </a:r>
            <a:r>
              <a:rPr sz="2700" i="1" spc="-190" dirty="0">
                <a:latin typeface="Trebuchet MS"/>
                <a:cs typeface="Trebuchet MS"/>
              </a:rPr>
              <a:t>estetika, </a:t>
            </a:r>
            <a:r>
              <a:rPr sz="2700" i="1" spc="-160" dirty="0">
                <a:latin typeface="Trebuchet MS"/>
                <a:cs typeface="Trebuchet MS"/>
              </a:rPr>
              <a:t>metafisika </a:t>
            </a:r>
            <a:r>
              <a:rPr sz="2700" i="1" spc="-85" dirty="0">
                <a:latin typeface="Trebuchet MS"/>
                <a:cs typeface="Trebuchet MS"/>
              </a:rPr>
              <a:t>dan  </a:t>
            </a:r>
            <a:r>
              <a:rPr sz="2700" i="1" spc="-140" dirty="0">
                <a:latin typeface="Trebuchet MS"/>
                <a:cs typeface="Trebuchet MS"/>
              </a:rPr>
              <a:t>epistemologi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9862"/>
            <a:ext cx="8074659" cy="2289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755775" algn="l"/>
                <a:tab pos="3230245" algn="l"/>
                <a:tab pos="5642610" algn="l"/>
              </a:tabLst>
            </a:pPr>
            <a:r>
              <a:rPr sz="3200" spc="-55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204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3200" spc="-21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spc="-23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3200" spc="-110" dirty="0">
                <a:solidFill>
                  <a:srgbClr val="FF0000"/>
                </a:solidFill>
                <a:latin typeface="Arial"/>
                <a:cs typeface="Arial"/>
              </a:rPr>
              <a:t>ila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spc="-210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3200" spc="-229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spc="-2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spc="-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2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spc="-170" dirty="0">
                <a:solidFill>
                  <a:srgbClr val="FF0000"/>
                </a:solidFill>
                <a:latin typeface="Arial"/>
                <a:cs typeface="Arial"/>
              </a:rPr>
              <a:t>pen</a:t>
            </a:r>
            <a:r>
              <a:rPr sz="3200" spc="-200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r>
              <a:rPr sz="3200" spc="14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155" dirty="0">
                <a:solidFill>
                  <a:srgbClr val="FF0000"/>
                </a:solidFill>
                <a:latin typeface="Arial"/>
                <a:cs typeface="Arial"/>
              </a:rPr>
              <a:t>ahuan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spc="2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3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200" spc="-8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200" spc="5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200" spc="3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losofis  </a:t>
            </a:r>
            <a:r>
              <a:rPr sz="3200" spc="-110" dirty="0">
                <a:solidFill>
                  <a:srgbClr val="FF0000"/>
                </a:solidFill>
                <a:latin typeface="Arial"/>
                <a:cs typeface="Arial"/>
              </a:rPr>
              <a:t>dapat dipahami </a:t>
            </a:r>
            <a:r>
              <a:rPr sz="3200" spc="-75" dirty="0">
                <a:solidFill>
                  <a:srgbClr val="FF0000"/>
                </a:solidFill>
                <a:latin typeface="Arial"/>
                <a:cs typeface="Arial"/>
              </a:rPr>
              <a:t>dari</a:t>
            </a:r>
            <a:r>
              <a:rPr sz="32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527685" marR="8890" indent="-515620">
              <a:lnSpc>
                <a:spcPts val="3820"/>
              </a:lnSpc>
              <a:spcBef>
                <a:spcPts val="2630"/>
              </a:spcBef>
              <a:tabLst>
                <a:tab pos="527685" algn="l"/>
              </a:tabLst>
            </a:pPr>
            <a:r>
              <a:rPr sz="3200" spc="-125" dirty="0">
                <a:solidFill>
                  <a:srgbClr val="FF0000"/>
                </a:solidFill>
                <a:latin typeface="Arial"/>
                <a:cs typeface="Arial"/>
              </a:rPr>
              <a:t>1.	</a:t>
            </a:r>
            <a:r>
              <a:rPr sz="3200" spc="-160" dirty="0">
                <a:solidFill>
                  <a:srgbClr val="FF0000"/>
                </a:solidFill>
                <a:latin typeface="Arial"/>
                <a:cs typeface="Arial"/>
              </a:rPr>
              <a:t>Verbalis 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Arial"/>
                <a:cs typeface="Arial"/>
              </a:rPr>
              <a:t>melalui </a:t>
            </a:r>
            <a:r>
              <a:rPr sz="3200" spc="-210" dirty="0">
                <a:latin typeface="Arial"/>
                <a:cs typeface="Arial"/>
              </a:rPr>
              <a:t>aspek </a:t>
            </a:r>
            <a:r>
              <a:rPr sz="3200" spc="-155" dirty="0">
                <a:latin typeface="Arial"/>
                <a:cs typeface="Arial"/>
              </a:rPr>
              <a:t>rangkaian </a:t>
            </a:r>
            <a:r>
              <a:rPr sz="3200" spc="-140" dirty="0">
                <a:latin typeface="Arial"/>
                <a:cs typeface="Arial"/>
              </a:rPr>
              <a:t>kata-kata  </a:t>
            </a:r>
            <a:r>
              <a:rPr sz="3200" spc="-229" dirty="0">
                <a:latin typeface="Arial"/>
                <a:cs typeface="Arial"/>
              </a:rPr>
              <a:t>yg </a:t>
            </a:r>
            <a:r>
              <a:rPr sz="3200" spc="-155" dirty="0">
                <a:latin typeface="Arial"/>
                <a:cs typeface="Arial"/>
              </a:rPr>
              <a:t>diucapkan </a:t>
            </a:r>
            <a:r>
              <a:rPr sz="3200" spc="-95" dirty="0">
                <a:latin typeface="Arial"/>
                <a:cs typeface="Arial"/>
              </a:rPr>
              <a:t>( </a:t>
            </a:r>
            <a:r>
              <a:rPr sz="3200" spc="-135" dirty="0">
                <a:latin typeface="Arial"/>
                <a:cs typeface="Arial"/>
              </a:rPr>
              <a:t>misal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135" dirty="0">
                <a:latin typeface="Arial"/>
                <a:cs typeface="Arial"/>
              </a:rPr>
              <a:t>Pidato, </a:t>
            </a:r>
            <a:r>
              <a:rPr sz="3200" spc="-180" dirty="0">
                <a:latin typeface="Arial"/>
                <a:cs typeface="Arial"/>
              </a:rPr>
              <a:t>upacara </a:t>
            </a:r>
            <a:r>
              <a:rPr sz="3200" spc="-185" dirty="0">
                <a:latin typeface="Arial"/>
                <a:cs typeface="Arial"/>
              </a:rPr>
              <a:t>dsb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4783" y="2684145"/>
            <a:ext cx="1242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0" dirty="0">
                <a:latin typeface="Arial"/>
                <a:cs typeface="Arial"/>
              </a:rPr>
              <a:t>melalui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4145"/>
            <a:ext cx="2839085" cy="99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5"/>
              </a:spcBef>
              <a:tabLst>
                <a:tab pos="527685" algn="l"/>
                <a:tab pos="2426970" algn="l"/>
              </a:tabLst>
            </a:pP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spc="-53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ono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2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11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8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8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  <a:p>
            <a:pPr marL="527685">
              <a:lnSpc>
                <a:spcPts val="3829"/>
              </a:lnSpc>
            </a:pPr>
            <a:r>
              <a:rPr sz="3200" spc="-105" dirty="0">
                <a:latin typeface="Arial"/>
                <a:cs typeface="Arial"/>
              </a:rPr>
              <a:t>dipahami,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575" y="3168776"/>
            <a:ext cx="1754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>
                <a:latin typeface="Arial"/>
                <a:cs typeface="Arial"/>
              </a:rPr>
              <a:t>ditafsirkan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7616" y="2684145"/>
            <a:ext cx="1397635" cy="99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5"/>
              </a:spcBef>
              <a:tabLst>
                <a:tab pos="1261110" algn="l"/>
              </a:tabLst>
            </a:pP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70" dirty="0">
                <a:latin typeface="Arial"/>
                <a:cs typeface="Arial"/>
              </a:rPr>
              <a:t>a</a:t>
            </a:r>
            <a:r>
              <a:rPr sz="3200" spc="114" dirty="0">
                <a:latin typeface="Arial"/>
                <a:cs typeface="Arial"/>
              </a:rPr>
              <a:t>t</a:t>
            </a:r>
            <a:r>
              <a:rPr sz="3200" spc="80" dirty="0">
                <a:latin typeface="Arial"/>
                <a:cs typeface="Arial"/>
              </a:rPr>
              <a:t>i</a:t>
            </a:r>
            <a:r>
              <a:rPr sz="3200" spc="-95" dirty="0">
                <a:latin typeface="Arial"/>
                <a:cs typeface="Arial"/>
              </a:rPr>
              <a:t>o</a:t>
            </a:r>
            <a:r>
              <a:rPr sz="3200" spc="-85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95" dirty="0">
                <a:latin typeface="Arial"/>
                <a:cs typeface="Arial"/>
              </a:rPr>
              <a:t>(</a:t>
            </a:r>
            <a:endParaRPr sz="3200">
              <a:latin typeface="Arial"/>
              <a:cs typeface="Arial"/>
            </a:endParaRPr>
          </a:p>
          <a:p>
            <a:pPr marL="635635">
              <a:lnSpc>
                <a:spcPts val="3829"/>
              </a:lnSpc>
            </a:pPr>
            <a:r>
              <a:rPr sz="3200" spc="-155" dirty="0">
                <a:latin typeface="Arial"/>
                <a:cs typeface="Arial"/>
              </a:rPr>
              <a:t>dan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026" y="2684145"/>
            <a:ext cx="1539875" cy="9988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3970" marR="5080" indent="-1905">
              <a:lnSpc>
                <a:spcPts val="3820"/>
              </a:lnSpc>
              <a:spcBef>
                <a:spcPts val="245"/>
              </a:spcBef>
            </a:pPr>
            <a:r>
              <a:rPr sz="3200" spc="-555" dirty="0">
                <a:latin typeface="Arial"/>
                <a:cs typeface="Arial"/>
              </a:rPr>
              <a:t>P</a:t>
            </a:r>
            <a:r>
              <a:rPr sz="3200" spc="-204" dirty="0">
                <a:latin typeface="Arial"/>
                <a:cs typeface="Arial"/>
              </a:rPr>
              <a:t>an</a:t>
            </a:r>
            <a:r>
              <a:rPr sz="3200" spc="-215" dirty="0">
                <a:latin typeface="Arial"/>
                <a:cs typeface="Arial"/>
              </a:rPr>
              <a:t>c</a:t>
            </a:r>
            <a:r>
              <a:rPr sz="3200" spc="-145" dirty="0">
                <a:latin typeface="Arial"/>
                <a:cs typeface="Arial"/>
              </a:rPr>
              <a:t>asila  </a:t>
            </a:r>
            <a:r>
              <a:rPr sz="3200" spc="-120" dirty="0">
                <a:latin typeface="Arial"/>
                <a:cs typeface="Arial"/>
              </a:rPr>
              <a:t>dimaknai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556480"/>
            <a:ext cx="8072755" cy="21755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890"/>
              </a:spcBef>
            </a:pPr>
            <a:r>
              <a:rPr sz="3200" spc="-140" dirty="0">
                <a:latin typeface="Arial"/>
                <a:cs typeface="Arial"/>
              </a:rPr>
              <a:t>berdasarkanmetode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ilmiah</a:t>
            </a:r>
            <a:endParaRPr sz="3200">
              <a:latin typeface="Arial"/>
              <a:cs typeface="Arial"/>
            </a:endParaRPr>
          </a:p>
          <a:p>
            <a:pPr marL="527685" marR="5080" indent="-515620" algn="just">
              <a:lnSpc>
                <a:spcPct val="99700"/>
              </a:lnSpc>
              <a:spcBef>
                <a:spcPts val="805"/>
              </a:spcBef>
            </a:pPr>
            <a:r>
              <a:rPr sz="3200" spc="-125" dirty="0">
                <a:solidFill>
                  <a:srgbClr val="FF0000"/>
                </a:solidFill>
                <a:latin typeface="Arial"/>
                <a:cs typeface="Arial"/>
              </a:rPr>
              <a:t>3. 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Denotatif 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Arial"/>
                <a:cs typeface="Arial"/>
              </a:rPr>
              <a:t>melalui </a:t>
            </a:r>
            <a:r>
              <a:rPr sz="3200" spc="-100" dirty="0">
                <a:latin typeface="Arial"/>
                <a:cs typeface="Arial"/>
              </a:rPr>
              <a:t>fakta, </a:t>
            </a:r>
            <a:r>
              <a:rPr sz="3200" spc="-75" dirty="0">
                <a:latin typeface="Arial"/>
                <a:cs typeface="Arial"/>
              </a:rPr>
              <a:t>realita </a:t>
            </a:r>
            <a:r>
              <a:rPr sz="3200" spc="-204" dirty="0">
                <a:latin typeface="Arial"/>
                <a:cs typeface="Arial"/>
              </a:rPr>
              <a:t>yang  </a:t>
            </a:r>
            <a:r>
              <a:rPr sz="3200" spc="-120" dirty="0">
                <a:latin typeface="Arial"/>
                <a:cs typeface="Arial"/>
              </a:rPr>
              <a:t>menunjukkan </a:t>
            </a:r>
            <a:r>
              <a:rPr sz="3200" spc="-200" dirty="0">
                <a:latin typeface="Arial"/>
                <a:cs typeface="Arial"/>
              </a:rPr>
              <a:t>adanya </a:t>
            </a:r>
            <a:r>
              <a:rPr sz="3200" spc="-85" dirty="0">
                <a:latin typeface="Arial"/>
                <a:cs typeface="Arial"/>
              </a:rPr>
              <a:t>perwujudan </a:t>
            </a:r>
            <a:r>
              <a:rPr sz="3200" spc="-60" dirty="0">
                <a:latin typeface="Arial"/>
                <a:cs typeface="Arial"/>
              </a:rPr>
              <a:t>nilai-nilai  </a:t>
            </a:r>
            <a:r>
              <a:rPr sz="3200" spc="-220" dirty="0">
                <a:latin typeface="Arial"/>
                <a:cs typeface="Arial"/>
              </a:rPr>
              <a:t>Pancasila </a:t>
            </a:r>
            <a:r>
              <a:rPr sz="3200" spc="-140" dirty="0">
                <a:latin typeface="Arial"/>
                <a:cs typeface="Arial"/>
              </a:rPr>
              <a:t>dalam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kehidupan.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0" marR="5080" indent="-203073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2. </a:t>
            </a:r>
            <a:r>
              <a:rPr sz="4000" spc="-509" dirty="0"/>
              <a:t>KEBENARAN </a:t>
            </a:r>
            <a:r>
              <a:rPr sz="4000" spc="-240" dirty="0"/>
              <a:t>ILMIAH </a:t>
            </a:r>
            <a:r>
              <a:rPr sz="4000" spc="-330" dirty="0"/>
              <a:t>DALAM  </a:t>
            </a:r>
            <a:r>
              <a:rPr sz="4000" spc="-505" dirty="0"/>
              <a:t>PANCASILA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2035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4984">
              <a:lnSpc>
                <a:spcPct val="100000"/>
              </a:lnSpc>
              <a:spcBef>
                <a:spcPts val="105"/>
              </a:spcBef>
              <a:buChar char="•"/>
              <a:tabLst>
                <a:tab pos="527685" algn="l"/>
                <a:tab pos="528320" algn="l"/>
              </a:tabLst>
            </a:pPr>
            <a:r>
              <a:rPr sz="3200" spc="-180" dirty="0">
                <a:latin typeface="Arial"/>
                <a:cs typeface="Arial"/>
              </a:rPr>
              <a:t>Pengetahuan </a:t>
            </a:r>
            <a:r>
              <a:rPr sz="3200" spc="-204" dirty="0">
                <a:latin typeface="Arial"/>
                <a:cs typeface="Arial"/>
              </a:rPr>
              <a:t>yang </a:t>
            </a:r>
            <a:r>
              <a:rPr sz="3200" spc="-95" dirty="0">
                <a:latin typeface="Arial"/>
                <a:cs typeface="Arial"/>
              </a:rPr>
              <a:t>dikejar </a:t>
            </a:r>
            <a:r>
              <a:rPr sz="3200" spc="-165" dirty="0">
                <a:latin typeface="Arial"/>
                <a:cs typeface="Arial"/>
              </a:rPr>
              <a:t>manusia </a:t>
            </a:r>
            <a:r>
              <a:rPr sz="3200" spc="-50" dirty="0">
                <a:latin typeface="Arial"/>
                <a:cs typeface="Arial"/>
              </a:rPr>
              <a:t>identik  </a:t>
            </a:r>
            <a:r>
              <a:rPr sz="3200" spc="-180" dirty="0">
                <a:latin typeface="Arial"/>
                <a:cs typeface="Arial"/>
              </a:rPr>
              <a:t>dengan </a:t>
            </a:r>
            <a:r>
              <a:rPr sz="3200" spc="-145" dirty="0">
                <a:latin typeface="Arial"/>
                <a:cs typeface="Arial"/>
              </a:rPr>
              <a:t>pengejaran </a:t>
            </a:r>
            <a:r>
              <a:rPr sz="3200" spc="-155" dirty="0">
                <a:latin typeface="Arial"/>
                <a:cs typeface="Arial"/>
              </a:rPr>
              <a:t>kebenaran, </a:t>
            </a:r>
            <a:r>
              <a:rPr sz="3200" spc="-204" dirty="0">
                <a:latin typeface="Arial"/>
                <a:cs typeface="Arial"/>
              </a:rPr>
              <a:t>maka </a:t>
            </a:r>
            <a:r>
              <a:rPr sz="3200" spc="-130" dirty="0">
                <a:latin typeface="Arial"/>
                <a:cs typeface="Arial"/>
              </a:rPr>
              <a:t>apabila  </a:t>
            </a:r>
            <a:r>
              <a:rPr sz="3200" spc="-140" dirty="0">
                <a:latin typeface="Arial"/>
                <a:cs typeface="Arial"/>
              </a:rPr>
              <a:t>pengetahuan </a:t>
            </a:r>
            <a:r>
              <a:rPr sz="3200" spc="-114" dirty="0">
                <a:latin typeface="Arial"/>
                <a:cs typeface="Arial"/>
              </a:rPr>
              <a:t>diperolehnya </a:t>
            </a:r>
            <a:r>
              <a:rPr sz="3200" spc="-155" dirty="0">
                <a:latin typeface="Arial"/>
                <a:cs typeface="Arial"/>
              </a:rPr>
              <a:t>adalah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benar.</a:t>
            </a:r>
            <a:endParaRPr sz="3200">
              <a:latin typeface="Arial"/>
              <a:cs typeface="Arial"/>
            </a:endParaRPr>
          </a:p>
          <a:p>
            <a:pPr marL="527685" marR="640715" indent="-514984">
              <a:lnSpc>
                <a:spcPct val="100000"/>
              </a:lnSpc>
              <a:spcBef>
                <a:spcPts val="770"/>
              </a:spcBef>
              <a:buChar char="•"/>
              <a:tabLst>
                <a:tab pos="527685" algn="l"/>
                <a:tab pos="528320" algn="l"/>
              </a:tabLst>
            </a:pPr>
            <a:r>
              <a:rPr sz="3200" spc="-180" dirty="0">
                <a:latin typeface="Arial"/>
                <a:cs typeface="Arial"/>
              </a:rPr>
              <a:t>Pengetahuan </a:t>
            </a:r>
            <a:r>
              <a:rPr sz="3200" spc="-165" dirty="0">
                <a:latin typeface="Arial"/>
                <a:cs typeface="Arial"/>
              </a:rPr>
              <a:t>manusia </a:t>
            </a:r>
            <a:r>
              <a:rPr sz="3200" spc="-85" dirty="0">
                <a:latin typeface="Arial"/>
                <a:cs typeface="Arial"/>
              </a:rPr>
              <a:t>diperoleh </a:t>
            </a:r>
            <a:r>
              <a:rPr sz="3200" spc="-80" dirty="0">
                <a:latin typeface="Arial"/>
                <a:cs typeface="Arial"/>
              </a:rPr>
              <a:t>melalui  </a:t>
            </a:r>
            <a:r>
              <a:rPr sz="3200" spc="-185" dirty="0">
                <a:latin typeface="Arial"/>
                <a:cs typeface="Arial"/>
              </a:rPr>
              <a:t>proses </a:t>
            </a:r>
            <a:r>
              <a:rPr sz="3200" spc="-229" dirty="0">
                <a:latin typeface="Arial"/>
                <a:cs typeface="Arial"/>
              </a:rPr>
              <a:t>yg </a:t>
            </a:r>
            <a:r>
              <a:rPr sz="3200" spc="-75" dirty="0">
                <a:latin typeface="Arial"/>
                <a:cs typeface="Arial"/>
              </a:rPr>
              <a:t>dimulai dari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awal-tengah-akhir.</a:t>
            </a:r>
            <a:endParaRPr sz="3200">
              <a:latin typeface="Arial"/>
              <a:cs typeface="Arial"/>
            </a:endParaRPr>
          </a:p>
          <a:p>
            <a:pPr marL="355600" marR="1905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Akhir </a:t>
            </a:r>
            <a:r>
              <a:rPr sz="3200" spc="-180" dirty="0">
                <a:latin typeface="Arial"/>
                <a:cs typeface="Arial"/>
              </a:rPr>
              <a:t>proses </a:t>
            </a:r>
            <a:r>
              <a:rPr sz="3200" spc="-140" dirty="0">
                <a:latin typeface="Arial"/>
                <a:cs typeface="Arial"/>
              </a:rPr>
              <a:t>pengetahuan </a:t>
            </a:r>
            <a:r>
              <a:rPr sz="3200" spc="-165" dirty="0">
                <a:latin typeface="Arial"/>
                <a:cs typeface="Arial"/>
              </a:rPr>
              <a:t>manusia  </a:t>
            </a:r>
            <a:r>
              <a:rPr sz="3200" spc="-155" dirty="0">
                <a:latin typeface="Arial"/>
                <a:cs typeface="Arial"/>
              </a:rPr>
              <a:t>diungkapkan </a:t>
            </a:r>
            <a:r>
              <a:rPr sz="3200" spc="-85" dirty="0">
                <a:latin typeface="Arial"/>
                <a:cs typeface="Arial"/>
              </a:rPr>
              <a:t>melalui </a:t>
            </a:r>
            <a:r>
              <a:rPr sz="3200" spc="-130" dirty="0">
                <a:latin typeface="Arial"/>
                <a:cs typeface="Arial"/>
              </a:rPr>
              <a:t>pernyataan-pernyataan  </a:t>
            </a:r>
            <a:r>
              <a:rPr sz="3200" spc="-204" dirty="0">
                <a:latin typeface="Arial"/>
                <a:cs typeface="Arial"/>
              </a:rPr>
              <a:t>yang</a:t>
            </a:r>
            <a:r>
              <a:rPr sz="3200" spc="-170" dirty="0">
                <a:latin typeface="Arial"/>
                <a:cs typeface="Arial"/>
              </a:rPr>
              <a:t> benar.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64007"/>
            <a:ext cx="5690870" cy="331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latin typeface="Arial"/>
                <a:cs typeface="Arial"/>
              </a:rPr>
              <a:t>Teori </a:t>
            </a:r>
            <a:r>
              <a:rPr sz="3200" spc="-190" dirty="0">
                <a:latin typeface="Arial"/>
                <a:cs typeface="Arial"/>
              </a:rPr>
              <a:t>Kebenaran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80" dirty="0">
                <a:latin typeface="Arial"/>
                <a:cs typeface="Arial"/>
              </a:rPr>
              <a:t>Teori </a:t>
            </a:r>
            <a:r>
              <a:rPr sz="3200" spc="-160" dirty="0">
                <a:latin typeface="Arial"/>
                <a:cs typeface="Arial"/>
              </a:rPr>
              <a:t>kebenaran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koherensi</a:t>
            </a: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80" dirty="0">
                <a:latin typeface="Arial"/>
                <a:cs typeface="Arial"/>
              </a:rPr>
              <a:t>Teori </a:t>
            </a:r>
            <a:r>
              <a:rPr sz="3200" spc="-160" dirty="0">
                <a:latin typeface="Arial"/>
                <a:cs typeface="Arial"/>
              </a:rPr>
              <a:t>kebenaran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korespondensi</a:t>
            </a: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80" dirty="0">
                <a:latin typeface="Arial"/>
                <a:cs typeface="Arial"/>
              </a:rPr>
              <a:t>Teori </a:t>
            </a:r>
            <a:r>
              <a:rPr sz="3200" spc="-160" dirty="0">
                <a:latin typeface="Arial"/>
                <a:cs typeface="Arial"/>
              </a:rPr>
              <a:t>kebenaran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pragmatisme</a:t>
            </a:r>
            <a:endParaRPr sz="32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80" dirty="0">
                <a:latin typeface="Arial"/>
                <a:cs typeface="Arial"/>
              </a:rPr>
              <a:t>Teori </a:t>
            </a:r>
            <a:r>
              <a:rPr sz="3200" spc="-160" dirty="0">
                <a:latin typeface="Arial"/>
                <a:cs typeface="Arial"/>
              </a:rPr>
              <a:t>kebenaran </a:t>
            </a:r>
            <a:r>
              <a:rPr sz="3200" spc="-215" dirty="0">
                <a:latin typeface="Arial"/>
                <a:cs typeface="Arial"/>
              </a:rPr>
              <a:t>konsensus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6B084-2CFC-4B62-B80F-3E5F4F45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59EFB7-C38B-4112-BA90-0F920604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Gambar terkait">
            <a:extLst>
              <a:ext uri="{FF2B5EF4-FFF2-40B4-BE49-F238E27FC236}">
                <a16:creationId xmlns:a16="http://schemas.microsoft.com/office/drawing/2014/main" xmlns="" id="{D6206FED-E8AF-403F-BFEF-9F8A3BA3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81000"/>
            <a:ext cx="76771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8826"/>
            <a:ext cx="807275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900" spc="-110" dirty="0">
                <a:latin typeface="Arial"/>
                <a:cs typeface="Arial"/>
              </a:rPr>
              <a:t>1. </a:t>
            </a:r>
            <a:r>
              <a:rPr sz="2900" spc="-175" dirty="0">
                <a:latin typeface="Arial"/>
                <a:cs typeface="Arial"/>
              </a:rPr>
              <a:t>Kebenaran </a:t>
            </a:r>
            <a:r>
              <a:rPr sz="2900" spc="-130" dirty="0">
                <a:latin typeface="Arial"/>
                <a:cs typeface="Arial"/>
              </a:rPr>
              <a:t>koherensi </a:t>
            </a:r>
            <a:r>
              <a:rPr sz="2900" spc="-30" dirty="0">
                <a:latin typeface="Arial"/>
                <a:cs typeface="Arial"/>
              </a:rPr>
              <a:t>: </a:t>
            </a:r>
            <a:r>
              <a:rPr sz="2900" spc="-70" dirty="0">
                <a:latin typeface="Arial"/>
                <a:cs typeface="Arial"/>
              </a:rPr>
              <a:t>ditandai </a:t>
            </a:r>
            <a:r>
              <a:rPr sz="2900" spc="-145" dirty="0">
                <a:latin typeface="Arial"/>
                <a:cs typeface="Arial"/>
              </a:rPr>
              <a:t>dgn </a:t>
            </a:r>
            <a:r>
              <a:rPr sz="2900" spc="-125" dirty="0">
                <a:latin typeface="Arial"/>
                <a:cs typeface="Arial"/>
              </a:rPr>
              <a:t>pernyataan  </a:t>
            </a:r>
            <a:r>
              <a:rPr sz="2900" spc="-185" dirty="0">
                <a:latin typeface="Arial"/>
                <a:cs typeface="Arial"/>
              </a:rPr>
              <a:t>yang </a:t>
            </a:r>
            <a:r>
              <a:rPr sz="2900" spc="-125" dirty="0">
                <a:latin typeface="Arial"/>
                <a:cs typeface="Arial"/>
              </a:rPr>
              <a:t>satu </a:t>
            </a:r>
            <a:r>
              <a:rPr sz="2900" spc="-165" dirty="0">
                <a:latin typeface="Arial"/>
                <a:cs typeface="Arial"/>
              </a:rPr>
              <a:t>dengan </a:t>
            </a:r>
            <a:r>
              <a:rPr sz="2900" spc="-215" dirty="0">
                <a:latin typeface="Arial"/>
                <a:cs typeface="Arial"/>
              </a:rPr>
              <a:t>yg </a:t>
            </a:r>
            <a:r>
              <a:rPr sz="2900" spc="-75" dirty="0">
                <a:latin typeface="Arial"/>
                <a:cs typeface="Arial"/>
              </a:rPr>
              <a:t>lain </a:t>
            </a:r>
            <a:r>
              <a:rPr sz="2900" spc="-145" dirty="0">
                <a:latin typeface="Arial"/>
                <a:cs typeface="Arial"/>
              </a:rPr>
              <a:t>saling </a:t>
            </a:r>
            <a:r>
              <a:rPr sz="2900" spc="-90" dirty="0">
                <a:latin typeface="Arial"/>
                <a:cs typeface="Arial"/>
              </a:rPr>
              <a:t>berkaitan, </a:t>
            </a:r>
            <a:r>
              <a:rPr sz="2900" spc="-135" dirty="0">
                <a:latin typeface="Arial"/>
                <a:cs typeface="Arial"/>
              </a:rPr>
              <a:t>konsisten  </a:t>
            </a:r>
            <a:r>
              <a:rPr sz="2900" spc="-140" dirty="0">
                <a:latin typeface="Arial"/>
                <a:cs typeface="Arial"/>
              </a:rPr>
              <a:t>dan </a:t>
            </a:r>
            <a:r>
              <a:rPr sz="2900" spc="10" dirty="0">
                <a:latin typeface="Arial"/>
                <a:cs typeface="Arial"/>
              </a:rPr>
              <a:t>runtut </a:t>
            </a:r>
            <a:r>
              <a:rPr sz="2900" spc="-110" dirty="0">
                <a:latin typeface="Arial"/>
                <a:cs typeface="Arial"/>
              </a:rPr>
              <a:t>serta </a:t>
            </a:r>
            <a:r>
              <a:rPr sz="2900" spc="-50" dirty="0">
                <a:latin typeface="Arial"/>
                <a:cs typeface="Arial"/>
              </a:rPr>
              <a:t>tidak </a:t>
            </a:r>
            <a:r>
              <a:rPr sz="2900" spc="-140" dirty="0">
                <a:latin typeface="Arial"/>
                <a:cs typeface="Arial"/>
              </a:rPr>
              <a:t>saling</a:t>
            </a:r>
            <a:r>
              <a:rPr sz="2900" spc="-540" dirty="0">
                <a:latin typeface="Arial"/>
                <a:cs typeface="Arial"/>
              </a:rPr>
              <a:t> </a:t>
            </a:r>
            <a:r>
              <a:rPr sz="2900" spc="-100" dirty="0">
                <a:latin typeface="Arial"/>
                <a:cs typeface="Arial"/>
              </a:rPr>
              <a:t>bertentangan.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649144"/>
            <a:ext cx="7863840" cy="894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9"/>
              </a:spcBef>
            </a:pPr>
            <a:r>
              <a:rPr sz="3200" spc="-114" dirty="0"/>
              <a:t>2. </a:t>
            </a:r>
            <a:r>
              <a:rPr sz="3200" spc="-180" dirty="0"/>
              <a:t>Kebenaran </a:t>
            </a:r>
            <a:r>
              <a:rPr sz="3200" spc="-140" dirty="0"/>
              <a:t>korespondensi </a:t>
            </a:r>
            <a:r>
              <a:rPr sz="3200" spc="-35" dirty="0"/>
              <a:t>: </a:t>
            </a:r>
            <a:r>
              <a:rPr sz="3200" spc="-75" dirty="0"/>
              <a:t>ditandai </a:t>
            </a:r>
            <a:r>
              <a:rPr sz="3200" spc="-190" dirty="0"/>
              <a:t>adanya  kesesuaian </a:t>
            </a:r>
            <a:r>
              <a:rPr sz="3200" spc="-120" dirty="0"/>
              <a:t>antara </a:t>
            </a:r>
            <a:r>
              <a:rPr sz="3200" spc="-130" dirty="0"/>
              <a:t>pernyataan </a:t>
            </a:r>
            <a:r>
              <a:rPr sz="3200" spc="-175" dirty="0"/>
              <a:t>dengan</a:t>
            </a:r>
            <a:r>
              <a:rPr sz="3200" spc="-195" dirty="0"/>
              <a:t> </a:t>
            </a:r>
            <a:r>
              <a:rPr sz="3200" spc="-160" dirty="0"/>
              <a:t>kenyataan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2543859"/>
            <a:ext cx="7446009" cy="40500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AutoNum type="arabicPeriod" startAt="3"/>
              <a:tabLst>
                <a:tab pos="388620" algn="l"/>
              </a:tabLst>
            </a:pPr>
            <a:r>
              <a:rPr sz="3000" spc="-180" dirty="0">
                <a:latin typeface="Arial"/>
                <a:cs typeface="Arial"/>
              </a:rPr>
              <a:t>Kebenaran </a:t>
            </a:r>
            <a:r>
              <a:rPr sz="3000" spc="-125" dirty="0">
                <a:latin typeface="Arial"/>
                <a:cs typeface="Arial"/>
              </a:rPr>
              <a:t>pragmatis </a:t>
            </a:r>
            <a:r>
              <a:rPr sz="3000" spc="-35" dirty="0">
                <a:latin typeface="Arial"/>
                <a:cs typeface="Arial"/>
              </a:rPr>
              <a:t>: </a:t>
            </a:r>
            <a:r>
              <a:rPr sz="3000" spc="-150" dirty="0">
                <a:latin typeface="Arial"/>
                <a:cs typeface="Arial"/>
              </a:rPr>
              <a:t>berdasarkan </a:t>
            </a:r>
            <a:r>
              <a:rPr sz="3000" spc="-70" dirty="0">
                <a:latin typeface="Arial"/>
                <a:cs typeface="Arial"/>
              </a:rPr>
              <a:t>kreteria  </a:t>
            </a:r>
            <a:r>
              <a:rPr sz="3000" spc="-150" dirty="0">
                <a:latin typeface="Arial"/>
                <a:cs typeface="Arial"/>
              </a:rPr>
              <a:t>bahwa </a:t>
            </a:r>
            <a:r>
              <a:rPr sz="3000" spc="-130" dirty="0">
                <a:latin typeface="Arial"/>
                <a:cs typeface="Arial"/>
              </a:rPr>
              <a:t>pernyataan </a:t>
            </a:r>
            <a:r>
              <a:rPr sz="3000" spc="-175" dirty="0">
                <a:latin typeface="Arial"/>
                <a:cs typeface="Arial"/>
              </a:rPr>
              <a:t>– </a:t>
            </a:r>
            <a:r>
              <a:rPr sz="3000" spc="-130" dirty="0">
                <a:latin typeface="Arial"/>
                <a:cs typeface="Arial"/>
              </a:rPr>
              <a:t>pernyataan </a:t>
            </a:r>
            <a:r>
              <a:rPr sz="3000" spc="-195" dirty="0">
                <a:latin typeface="Arial"/>
                <a:cs typeface="Arial"/>
              </a:rPr>
              <a:t>yang </a:t>
            </a:r>
            <a:r>
              <a:rPr sz="3000" spc="-65" dirty="0">
                <a:latin typeface="Arial"/>
                <a:cs typeface="Arial"/>
              </a:rPr>
              <a:t>dibuat  </a:t>
            </a:r>
            <a:r>
              <a:rPr sz="3000" spc="-145" dirty="0">
                <a:latin typeface="Arial"/>
                <a:cs typeface="Arial"/>
              </a:rPr>
              <a:t>harus </a:t>
            </a:r>
            <a:r>
              <a:rPr sz="3000" spc="-150" dirty="0">
                <a:latin typeface="Arial"/>
                <a:cs typeface="Arial"/>
              </a:rPr>
              <a:t>membawa </a:t>
            </a:r>
            <a:r>
              <a:rPr sz="3000" spc="-105" dirty="0">
                <a:latin typeface="Arial"/>
                <a:cs typeface="Arial"/>
              </a:rPr>
              <a:t>manfaat </a:t>
            </a:r>
            <a:r>
              <a:rPr sz="3000" spc="-145" dirty="0">
                <a:latin typeface="Arial"/>
                <a:cs typeface="Arial"/>
              </a:rPr>
              <a:t>bagi </a:t>
            </a:r>
            <a:r>
              <a:rPr sz="3000" spc="-180" dirty="0">
                <a:latin typeface="Arial"/>
                <a:cs typeface="Arial"/>
              </a:rPr>
              <a:t>sebagian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besar  </a:t>
            </a:r>
            <a:r>
              <a:rPr sz="3000" spc="-75" dirty="0">
                <a:latin typeface="Arial"/>
                <a:cs typeface="Arial"/>
              </a:rPr>
              <a:t>umat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manusia.</a:t>
            </a:r>
            <a:endParaRPr sz="3000" dirty="0">
              <a:latin typeface="Arial"/>
              <a:cs typeface="Arial"/>
            </a:endParaRPr>
          </a:p>
          <a:p>
            <a:pPr marL="355600" marR="748030" indent="-342900">
              <a:lnSpc>
                <a:spcPts val="3240"/>
              </a:lnSpc>
              <a:spcBef>
                <a:spcPts val="770"/>
              </a:spcBef>
              <a:buAutoNum type="arabicPeriod" startAt="3"/>
              <a:tabLst>
                <a:tab pos="389255" algn="l"/>
              </a:tabLst>
            </a:pPr>
            <a:r>
              <a:rPr sz="3000" spc="-180" dirty="0">
                <a:latin typeface="Arial"/>
                <a:cs typeface="Arial"/>
              </a:rPr>
              <a:t>Kebenaran </a:t>
            </a:r>
            <a:r>
              <a:rPr sz="3000" spc="-215" dirty="0">
                <a:latin typeface="Arial"/>
                <a:cs typeface="Arial"/>
              </a:rPr>
              <a:t>konsesnsus </a:t>
            </a:r>
            <a:r>
              <a:rPr sz="3000" spc="-35" dirty="0">
                <a:latin typeface="Arial"/>
                <a:cs typeface="Arial"/>
              </a:rPr>
              <a:t>: </a:t>
            </a:r>
            <a:r>
              <a:rPr sz="3000" spc="-145" dirty="0">
                <a:latin typeface="Arial"/>
                <a:cs typeface="Arial"/>
              </a:rPr>
              <a:t>didasarkan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pada  </a:t>
            </a:r>
            <a:r>
              <a:rPr sz="3000" spc="-175" dirty="0">
                <a:latin typeface="Arial"/>
                <a:cs typeface="Arial"/>
              </a:rPr>
              <a:t>kesepakatan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bersama.</a:t>
            </a:r>
            <a:endParaRPr sz="3000" dirty="0">
              <a:latin typeface="Arial"/>
              <a:cs typeface="Arial"/>
            </a:endParaRPr>
          </a:p>
          <a:p>
            <a:pPr marL="355600" marR="496570" indent="-343535">
              <a:lnSpc>
                <a:spcPts val="3240"/>
              </a:lnSpc>
              <a:spcBef>
                <a:spcPts val="720"/>
              </a:spcBef>
            </a:pPr>
            <a:r>
              <a:rPr sz="3000" spc="-200" dirty="0">
                <a:latin typeface="Arial"/>
                <a:cs typeface="Arial"/>
              </a:rPr>
              <a:t>Syarat </a:t>
            </a:r>
            <a:r>
              <a:rPr sz="3000" spc="-145" dirty="0">
                <a:latin typeface="Arial"/>
                <a:cs typeface="Arial"/>
              </a:rPr>
              <a:t>kebenran </a:t>
            </a:r>
            <a:r>
              <a:rPr sz="3000" spc="-215" dirty="0">
                <a:latin typeface="Arial"/>
                <a:cs typeface="Arial"/>
              </a:rPr>
              <a:t>konsesnsus </a:t>
            </a:r>
            <a:r>
              <a:rPr sz="3000" spc="-35" dirty="0">
                <a:latin typeface="Arial"/>
                <a:cs typeface="Arial"/>
              </a:rPr>
              <a:t>: </a:t>
            </a:r>
            <a:r>
              <a:rPr sz="3000" spc="-130" dirty="0">
                <a:latin typeface="Arial"/>
                <a:cs typeface="Arial"/>
              </a:rPr>
              <a:t>keterpahaman,  </a:t>
            </a:r>
            <a:r>
              <a:rPr sz="3000" spc="-170" dirty="0">
                <a:latin typeface="Arial"/>
                <a:cs typeface="Arial"/>
              </a:rPr>
              <a:t>wacana, </a:t>
            </a:r>
            <a:r>
              <a:rPr sz="3000" spc="-85" dirty="0">
                <a:latin typeface="Arial"/>
                <a:cs typeface="Arial"/>
              </a:rPr>
              <a:t>ketulusan/kejujuran </a:t>
            </a:r>
            <a:r>
              <a:rPr sz="3000" spc="-145" dirty="0">
                <a:latin typeface="Arial"/>
                <a:cs typeface="Arial"/>
              </a:rPr>
              <a:t>dan</a:t>
            </a:r>
            <a:r>
              <a:rPr sz="3000" spc="-29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otoritas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spc="-9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30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295" dirty="0">
                <a:solidFill>
                  <a:srgbClr val="FF0000"/>
                </a:solidFill>
                <a:latin typeface="Arial"/>
                <a:cs typeface="Arial"/>
              </a:rPr>
              <a:t>Ba</a:t>
            </a:r>
            <a:r>
              <a:rPr sz="3000" spc="-33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000" spc="-145" dirty="0">
                <a:solidFill>
                  <a:srgbClr val="FF0000"/>
                </a:solidFill>
                <a:latin typeface="Arial"/>
                <a:cs typeface="Arial"/>
              </a:rPr>
              <a:t>aimana</a:t>
            </a:r>
            <a:r>
              <a:rPr sz="30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22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3000" spc="-13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-14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000" spc="-13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-1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2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1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-825" baseline="37037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3000" spc="-1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67" baseline="37037" dirty="0">
                <a:solidFill>
                  <a:srgbClr val="888888"/>
                </a:solidFill>
                <a:latin typeface="Arial"/>
                <a:cs typeface="Arial"/>
              </a:rPr>
              <a:t>m</a:t>
            </a:r>
            <a:r>
              <a:rPr sz="1800" spc="-1005" baseline="37037" dirty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3000" spc="-11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7" baseline="37037" dirty="0">
                <a:solidFill>
                  <a:srgbClr val="888888"/>
                </a:solidFill>
                <a:latin typeface="Arial"/>
                <a:cs typeface="Arial"/>
              </a:rPr>
              <a:t>il</a:t>
            </a:r>
            <a:r>
              <a:rPr sz="1800" spc="-89" baseline="37037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22" baseline="37037" dirty="0">
                <a:solidFill>
                  <a:srgbClr val="888888"/>
                </a:solidFill>
                <a:latin typeface="Arial"/>
                <a:cs typeface="Arial"/>
              </a:rPr>
              <a:t>:</a:t>
            </a:r>
            <a:r>
              <a:rPr sz="1800" spc="-89" baseline="37037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525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s</a:t>
            </a:r>
            <a:r>
              <a:rPr sz="3000" spc="-146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d</a:t>
            </a:r>
            <a:r>
              <a:rPr sz="1800" spc="-60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u</a:t>
            </a:r>
            <a:r>
              <a:rPr sz="1800" spc="15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ri</a:t>
            </a:r>
            <a:r>
              <a:rPr sz="1800" spc="-960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p</a:t>
            </a:r>
            <a:r>
              <a:rPr sz="3000" spc="-107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a</a:t>
            </a:r>
            <a:r>
              <a:rPr sz="1800" spc="-60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n</a:t>
            </a:r>
            <a:r>
              <a:rPr sz="1800" spc="-712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o</a:t>
            </a:r>
            <a:r>
              <a:rPr sz="3000" spc="-229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l</a:t>
            </a:r>
            <a:r>
              <a:rPr sz="1800" spc="-1485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@</a:t>
            </a:r>
            <a:r>
              <a:rPr sz="3000" spc="-844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a</a:t>
            </a:r>
            <a:r>
              <a:rPr sz="1800" spc="-97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u</a:t>
            </a:r>
            <a:r>
              <a:rPr sz="3000" spc="-247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m</a:t>
            </a:r>
            <a:r>
              <a:rPr sz="1800" spc="-112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n</a:t>
            </a:r>
            <a:r>
              <a:rPr sz="1800" spc="-225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y</a:t>
            </a:r>
            <a:r>
              <a:rPr sz="1800" spc="-112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.a</a:t>
            </a:r>
            <a:r>
              <a:rPr sz="1800" spc="-142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c</a:t>
            </a:r>
            <a:r>
              <a:rPr sz="1800" spc="-30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.i</a:t>
            </a:r>
            <a:r>
              <a:rPr sz="1800" spc="-944" baseline="37037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d</a:t>
            </a:r>
            <a:r>
              <a:rPr sz="3000" spc="-52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P</a:t>
            </a:r>
            <a:r>
              <a:rPr sz="3000" spc="-19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an</a:t>
            </a:r>
            <a:r>
              <a:rPr sz="3000" spc="-20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c</a:t>
            </a:r>
            <a:r>
              <a:rPr sz="3000" spc="-15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asila</a:t>
            </a:r>
            <a:r>
              <a:rPr sz="3000" spc="-18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spc="-28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r>
              <a:rPr sz="30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253615" marR="1160780" indent="-1085850">
              <a:lnSpc>
                <a:spcPct val="100000"/>
              </a:lnSpc>
              <a:spcBef>
                <a:spcPts val="459"/>
              </a:spcBef>
            </a:pPr>
            <a:r>
              <a:rPr sz="3200" spc="-120" dirty="0">
                <a:solidFill>
                  <a:srgbClr val="FFFFFF"/>
                </a:solidFill>
              </a:rPr>
              <a:t>3. </a:t>
            </a:r>
            <a:r>
              <a:rPr sz="3200" spc="-130" dirty="0">
                <a:solidFill>
                  <a:srgbClr val="FFFFFF"/>
                </a:solidFill>
              </a:rPr>
              <a:t>Ciri </a:t>
            </a:r>
            <a:r>
              <a:rPr sz="3200" spc="-90" dirty="0">
                <a:solidFill>
                  <a:srgbClr val="FFFFFF"/>
                </a:solidFill>
              </a:rPr>
              <a:t>Berpikir </a:t>
            </a:r>
            <a:r>
              <a:rPr sz="3200" spc="-114" dirty="0">
                <a:solidFill>
                  <a:srgbClr val="FFFFFF"/>
                </a:solidFill>
              </a:rPr>
              <a:t>Ilmiah-Filsafat</a:t>
            </a:r>
            <a:r>
              <a:rPr sz="3200" spc="-320" dirty="0">
                <a:solidFill>
                  <a:srgbClr val="FFFFFF"/>
                </a:solidFill>
              </a:rPr>
              <a:t> </a:t>
            </a:r>
            <a:r>
              <a:rPr sz="3200" spc="-190" dirty="0">
                <a:solidFill>
                  <a:srgbClr val="FFFFFF"/>
                </a:solidFill>
              </a:rPr>
              <a:t>Dalam  </a:t>
            </a:r>
            <a:r>
              <a:rPr sz="3200" spc="-225" dirty="0">
                <a:solidFill>
                  <a:srgbClr val="FFFFFF"/>
                </a:solidFill>
              </a:rPr>
              <a:t>Pembahasan</a:t>
            </a:r>
            <a:r>
              <a:rPr sz="3200" spc="-160" dirty="0">
                <a:solidFill>
                  <a:srgbClr val="FFFFFF"/>
                </a:solidFill>
              </a:rPr>
              <a:t> </a:t>
            </a:r>
            <a:r>
              <a:rPr sz="3200" spc="-220" dirty="0">
                <a:solidFill>
                  <a:srgbClr val="FFFFFF"/>
                </a:solidFill>
              </a:rPr>
              <a:t>Pancasila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7313930" cy="4324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819"/>
              </a:spcBef>
            </a:pPr>
            <a:r>
              <a:rPr sz="3000" spc="-65" dirty="0">
                <a:latin typeface="Arial"/>
                <a:cs typeface="Arial"/>
              </a:rPr>
              <a:t>Ilmu </a:t>
            </a:r>
            <a:r>
              <a:rPr sz="3000" spc="-135" dirty="0">
                <a:latin typeface="Arial"/>
                <a:cs typeface="Arial"/>
              </a:rPr>
              <a:t>pengetahuan merupakan </a:t>
            </a:r>
            <a:r>
              <a:rPr sz="3000" spc="-114" dirty="0">
                <a:latin typeface="Arial"/>
                <a:cs typeface="Arial"/>
              </a:rPr>
              <a:t>kumpulan</a:t>
            </a:r>
            <a:r>
              <a:rPr sz="3000" spc="-280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usaha  </a:t>
            </a:r>
            <a:r>
              <a:rPr sz="3000" spc="-155" dirty="0">
                <a:latin typeface="Arial"/>
                <a:cs typeface="Arial"/>
              </a:rPr>
              <a:t>manusia </a:t>
            </a:r>
            <a:r>
              <a:rPr sz="3000" spc="-60" dirty="0">
                <a:latin typeface="Arial"/>
                <a:cs typeface="Arial"/>
              </a:rPr>
              <a:t>untuk </a:t>
            </a:r>
            <a:r>
              <a:rPr sz="3000" spc="-130" dirty="0">
                <a:latin typeface="Arial"/>
                <a:cs typeface="Arial"/>
              </a:rPr>
              <a:t>memahami </a:t>
            </a:r>
            <a:r>
              <a:rPr sz="3000" spc="-165" dirty="0">
                <a:latin typeface="Arial"/>
                <a:cs typeface="Arial"/>
              </a:rPr>
              <a:t>kenyataan  </a:t>
            </a:r>
            <a:r>
              <a:rPr sz="3000" spc="-150" dirty="0">
                <a:latin typeface="Arial"/>
                <a:cs typeface="Arial"/>
              </a:rPr>
              <a:t>berdasarkan </a:t>
            </a:r>
            <a:r>
              <a:rPr sz="3000" spc="-160" dirty="0">
                <a:latin typeface="Arial"/>
                <a:cs typeface="Arial"/>
              </a:rPr>
              <a:t>pengalaman </a:t>
            </a:r>
            <a:r>
              <a:rPr sz="3000" spc="-210" dirty="0">
                <a:latin typeface="Arial"/>
                <a:cs typeface="Arial"/>
              </a:rPr>
              <a:t>secara </a:t>
            </a:r>
            <a:r>
              <a:rPr sz="3000" spc="-65" dirty="0">
                <a:latin typeface="Arial"/>
                <a:cs typeface="Arial"/>
              </a:rPr>
              <a:t>empirik </a:t>
            </a:r>
            <a:r>
              <a:rPr sz="3000" spc="-145" dirty="0">
                <a:latin typeface="Arial"/>
                <a:cs typeface="Arial"/>
              </a:rPr>
              <a:t>dan  </a:t>
            </a:r>
            <a:r>
              <a:rPr sz="3000" spc="-20" dirty="0">
                <a:latin typeface="Arial"/>
                <a:cs typeface="Arial"/>
              </a:rPr>
              <a:t>reflektif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200" dirty="0">
                <a:latin typeface="Arial"/>
                <a:cs typeface="Arial"/>
              </a:rPr>
              <a:t>Syarat </a:t>
            </a:r>
            <a:r>
              <a:rPr sz="3000" spc="-175" dirty="0">
                <a:latin typeface="Arial"/>
                <a:cs typeface="Arial"/>
              </a:rPr>
              <a:t>Pengetahuan </a:t>
            </a:r>
            <a:r>
              <a:rPr sz="3000" spc="-130" dirty="0">
                <a:latin typeface="Arial"/>
                <a:cs typeface="Arial"/>
              </a:rPr>
              <a:t>dikatakan </a:t>
            </a:r>
            <a:r>
              <a:rPr sz="3000" spc="-200" dirty="0">
                <a:latin typeface="Arial"/>
                <a:cs typeface="Arial"/>
              </a:rPr>
              <a:t>sebagai </a:t>
            </a:r>
            <a:r>
              <a:rPr sz="3000" spc="-45" dirty="0">
                <a:latin typeface="Arial"/>
                <a:cs typeface="Arial"/>
              </a:rPr>
              <a:t>ilmu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000" spc="-160" dirty="0">
                <a:latin typeface="Arial"/>
                <a:cs typeface="Arial"/>
              </a:rPr>
              <a:t>Berobyek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000" spc="-114" dirty="0">
                <a:latin typeface="Arial"/>
                <a:cs typeface="Arial"/>
              </a:rPr>
              <a:t>Bermetode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000" spc="-155" dirty="0">
                <a:latin typeface="Arial"/>
                <a:cs typeface="Arial"/>
              </a:rPr>
              <a:t>Bersistem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20" dirty="0">
                <a:latin typeface="Arial"/>
                <a:cs typeface="Arial"/>
              </a:rPr>
              <a:t>Bersifat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umum/universal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246888"/>
            <a:ext cx="83240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127" y="458723"/>
            <a:ext cx="8569452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ln w="9525">
            <a:solidFill>
              <a:srgbClr val="7C5F9F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80"/>
              </a:spcBef>
              <a:tabLst>
                <a:tab pos="1725295" algn="l"/>
              </a:tabLst>
            </a:pPr>
            <a:r>
              <a:rPr sz="3200" spc="-125" dirty="0">
                <a:solidFill>
                  <a:srgbClr val="FF0000"/>
                </a:solidFill>
              </a:rPr>
              <a:t>1.</a:t>
            </a:r>
            <a:r>
              <a:rPr sz="3200" spc="-145" dirty="0">
                <a:solidFill>
                  <a:srgbClr val="FF0000"/>
                </a:solidFill>
              </a:rPr>
              <a:t> </a:t>
            </a:r>
            <a:r>
              <a:rPr sz="3200" spc="-200" dirty="0">
                <a:solidFill>
                  <a:srgbClr val="FF0000"/>
                </a:solidFill>
              </a:rPr>
              <a:t>Obyek	</a:t>
            </a:r>
            <a:r>
              <a:rPr sz="3200" spc="-35" dirty="0"/>
              <a:t>: </a:t>
            </a:r>
            <a:r>
              <a:rPr sz="3200" spc="-114" dirty="0">
                <a:solidFill>
                  <a:srgbClr val="C0504D"/>
                </a:solidFill>
              </a:rPr>
              <a:t>1). </a:t>
            </a:r>
            <a:r>
              <a:rPr sz="3200" spc="-200" dirty="0">
                <a:solidFill>
                  <a:srgbClr val="C0504D"/>
                </a:solidFill>
              </a:rPr>
              <a:t>Obyek </a:t>
            </a:r>
            <a:r>
              <a:rPr sz="3200" spc="-55" dirty="0">
                <a:solidFill>
                  <a:srgbClr val="C0504D"/>
                </a:solidFill>
              </a:rPr>
              <a:t>Material</a:t>
            </a:r>
            <a:r>
              <a:rPr sz="3200" spc="-55" dirty="0"/>
              <a:t>, </a:t>
            </a:r>
            <a:r>
              <a:rPr sz="3200" spc="-114" dirty="0">
                <a:solidFill>
                  <a:srgbClr val="001F5F"/>
                </a:solidFill>
              </a:rPr>
              <a:t>2). </a:t>
            </a:r>
            <a:r>
              <a:rPr sz="3200" spc="-200" dirty="0">
                <a:solidFill>
                  <a:srgbClr val="001F5F"/>
                </a:solidFill>
              </a:rPr>
              <a:t>Obyek</a:t>
            </a:r>
            <a:r>
              <a:rPr sz="3200" spc="-509" dirty="0">
                <a:solidFill>
                  <a:srgbClr val="001F5F"/>
                </a:solidFill>
              </a:rPr>
              <a:t> </a:t>
            </a:r>
            <a:r>
              <a:rPr sz="3200" spc="-155" dirty="0">
                <a:solidFill>
                  <a:srgbClr val="001F5F"/>
                </a:solidFill>
              </a:rPr>
              <a:t>Formal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09955" y="1572767"/>
            <a:ext cx="8324088" cy="5138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1600161"/>
            <a:ext cx="8229600" cy="5043805"/>
          </a:xfrm>
          <a:custGeom>
            <a:avLst/>
            <a:gdLst/>
            <a:ahLst/>
            <a:cxnLst/>
            <a:rect l="l" t="t" r="r" b="b"/>
            <a:pathLst>
              <a:path w="8229600" h="5043805">
                <a:moveTo>
                  <a:pt x="0" y="5043551"/>
                </a:moveTo>
                <a:lnTo>
                  <a:pt x="8229600" y="5043551"/>
                </a:lnTo>
                <a:lnTo>
                  <a:pt x="8229600" y="0"/>
                </a:lnTo>
                <a:lnTo>
                  <a:pt x="0" y="0"/>
                </a:lnTo>
                <a:lnTo>
                  <a:pt x="0" y="5043551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09166"/>
            <a:ext cx="77438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384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90" dirty="0">
                <a:solidFill>
                  <a:srgbClr val="FF0000"/>
                </a:solidFill>
                <a:latin typeface="Arial"/>
                <a:cs typeface="Arial"/>
              </a:rPr>
              <a:t>Obyek </a:t>
            </a:r>
            <a:r>
              <a:rPr sz="3000" spc="-50" dirty="0">
                <a:solidFill>
                  <a:srgbClr val="FF0000"/>
                </a:solidFill>
                <a:latin typeface="Arial"/>
                <a:cs typeface="Arial"/>
              </a:rPr>
              <a:t>Material </a:t>
            </a:r>
            <a:r>
              <a:rPr sz="3000" spc="32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3000" spc="-4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215" dirty="0">
                <a:solidFill>
                  <a:srgbClr val="FF0000"/>
                </a:solidFill>
                <a:latin typeface="Arial"/>
                <a:cs typeface="Arial"/>
              </a:rPr>
              <a:t>sasaran </a:t>
            </a:r>
            <a:r>
              <a:rPr sz="3000" spc="-114" dirty="0">
                <a:solidFill>
                  <a:srgbClr val="FF0000"/>
                </a:solidFill>
                <a:latin typeface="Arial"/>
                <a:cs typeface="Arial"/>
              </a:rPr>
              <a:t>kajian </a:t>
            </a:r>
            <a:r>
              <a:rPr sz="3000" spc="-35" dirty="0">
                <a:latin typeface="Arial"/>
                <a:cs typeface="Arial"/>
              </a:rPr>
              <a:t>: </a:t>
            </a:r>
            <a:r>
              <a:rPr sz="3000" spc="-150" dirty="0">
                <a:latin typeface="Arial"/>
                <a:cs typeface="Arial"/>
              </a:rPr>
              <a:t>bahan </a:t>
            </a:r>
            <a:r>
              <a:rPr sz="3000" spc="-110" dirty="0">
                <a:latin typeface="Arial"/>
                <a:cs typeface="Arial"/>
              </a:rPr>
              <a:t>kajian  </a:t>
            </a:r>
            <a:r>
              <a:rPr sz="3000" spc="-135" dirty="0">
                <a:latin typeface="Arial"/>
                <a:cs typeface="Arial"/>
              </a:rPr>
              <a:t>dalam </a:t>
            </a:r>
            <a:r>
              <a:rPr sz="3000" spc="-130" dirty="0">
                <a:latin typeface="Arial"/>
                <a:cs typeface="Arial"/>
              </a:rPr>
              <a:t>pencarian </a:t>
            </a:r>
            <a:r>
              <a:rPr sz="3000" spc="-155" dirty="0">
                <a:latin typeface="Arial"/>
                <a:cs typeface="Arial"/>
              </a:rPr>
              <a:t>kebenaran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ilmiah.</a:t>
            </a:r>
            <a:endParaRPr sz="3000">
              <a:latin typeface="Arial"/>
              <a:cs typeface="Arial"/>
            </a:endParaRPr>
          </a:p>
          <a:p>
            <a:pPr marL="355600" marR="5651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90" dirty="0">
                <a:solidFill>
                  <a:srgbClr val="FF0000"/>
                </a:solidFill>
                <a:latin typeface="Arial"/>
                <a:cs typeface="Arial"/>
              </a:rPr>
              <a:t>Obyek </a:t>
            </a:r>
            <a:r>
              <a:rPr sz="3000" spc="-70" dirty="0">
                <a:solidFill>
                  <a:srgbClr val="FF0000"/>
                </a:solidFill>
                <a:latin typeface="Arial"/>
                <a:cs typeface="Arial"/>
              </a:rPr>
              <a:t>material </a:t>
            </a:r>
            <a:r>
              <a:rPr sz="3000" spc="-135" dirty="0">
                <a:latin typeface="Arial"/>
                <a:cs typeface="Arial"/>
              </a:rPr>
              <a:t>dalam </a:t>
            </a:r>
            <a:r>
              <a:rPr sz="3000" spc="-170" dirty="0">
                <a:latin typeface="Arial"/>
                <a:cs typeface="Arial"/>
              </a:rPr>
              <a:t>membahas </a:t>
            </a:r>
            <a:r>
              <a:rPr sz="3000" spc="-204" dirty="0">
                <a:latin typeface="Arial"/>
                <a:cs typeface="Arial"/>
              </a:rPr>
              <a:t>Pancasila  </a:t>
            </a:r>
            <a:r>
              <a:rPr sz="3000" spc="-200" dirty="0">
                <a:latin typeface="Arial"/>
                <a:cs typeface="Arial"/>
              </a:rPr>
              <a:t>sebagai </a:t>
            </a:r>
            <a:r>
              <a:rPr sz="3000" spc="-114" dirty="0">
                <a:latin typeface="Arial"/>
                <a:cs typeface="Arial"/>
              </a:rPr>
              <a:t>kajian </a:t>
            </a:r>
            <a:r>
              <a:rPr sz="3000" spc="-65" dirty="0">
                <a:latin typeface="Arial"/>
                <a:cs typeface="Arial"/>
              </a:rPr>
              <a:t>ilmiah </a:t>
            </a:r>
            <a:r>
              <a:rPr sz="3000" spc="-105" dirty="0">
                <a:latin typeface="Arial"/>
                <a:cs typeface="Arial"/>
              </a:rPr>
              <a:t>dapat </a:t>
            </a:r>
            <a:r>
              <a:rPr sz="3000" spc="-85" dirty="0">
                <a:latin typeface="Arial"/>
                <a:cs typeface="Arial"/>
              </a:rPr>
              <a:t>bersifat </a:t>
            </a:r>
            <a:r>
              <a:rPr sz="3000" spc="-90" dirty="0">
                <a:latin typeface="Arial"/>
                <a:cs typeface="Arial"/>
              </a:rPr>
              <a:t>empiris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dan  </a:t>
            </a:r>
            <a:r>
              <a:rPr sz="3000" spc="-95" dirty="0">
                <a:latin typeface="Arial"/>
                <a:cs typeface="Arial"/>
              </a:rPr>
              <a:t>non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empiris.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998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90" dirty="0">
                <a:solidFill>
                  <a:srgbClr val="FF0000"/>
                </a:solidFill>
                <a:latin typeface="Arial"/>
                <a:cs typeface="Arial"/>
              </a:rPr>
              <a:t>Obyek </a:t>
            </a:r>
            <a:r>
              <a:rPr sz="3000" spc="-75" dirty="0">
                <a:solidFill>
                  <a:srgbClr val="FF0000"/>
                </a:solidFill>
                <a:latin typeface="Arial"/>
                <a:cs typeface="Arial"/>
              </a:rPr>
              <a:t>tersebut </a:t>
            </a:r>
            <a:r>
              <a:rPr sz="3000" spc="-105" dirty="0">
                <a:solidFill>
                  <a:srgbClr val="FF0000"/>
                </a:solidFill>
                <a:latin typeface="Arial"/>
                <a:cs typeface="Arial"/>
              </a:rPr>
              <a:t>dapat </a:t>
            </a:r>
            <a:r>
              <a:rPr sz="3000" spc="-114" dirty="0">
                <a:solidFill>
                  <a:srgbClr val="FF0000"/>
                </a:solidFill>
                <a:latin typeface="Arial"/>
                <a:cs typeface="Arial"/>
              </a:rPr>
              <a:t>berupa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Arial"/>
                <a:cs typeface="Arial"/>
              </a:rPr>
              <a:t>pernyataan-  </a:t>
            </a:r>
            <a:r>
              <a:rPr sz="3000" spc="-110" dirty="0">
                <a:latin typeface="Arial"/>
                <a:cs typeface="Arial"/>
              </a:rPr>
              <a:t>pernyataan,pemikiran, </a:t>
            </a:r>
            <a:r>
              <a:rPr sz="3000" spc="-125" dirty="0">
                <a:latin typeface="Arial"/>
                <a:cs typeface="Arial"/>
              </a:rPr>
              <a:t>ide-ide,kenyataan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sosial-  </a:t>
            </a:r>
            <a:r>
              <a:rPr sz="3000" spc="-55" dirty="0">
                <a:latin typeface="Arial"/>
                <a:cs typeface="Arial"/>
              </a:rPr>
              <a:t>kultural </a:t>
            </a:r>
            <a:r>
              <a:rPr sz="3000" spc="-195" dirty="0">
                <a:latin typeface="Arial"/>
                <a:cs typeface="Arial"/>
              </a:rPr>
              <a:t>yang </a:t>
            </a:r>
            <a:r>
              <a:rPr sz="3000" spc="-30" dirty="0">
                <a:latin typeface="Arial"/>
                <a:cs typeface="Arial"/>
              </a:rPr>
              <a:t>terwujud </a:t>
            </a:r>
            <a:r>
              <a:rPr sz="3000" spc="-135" dirty="0">
                <a:latin typeface="Arial"/>
                <a:cs typeface="Arial"/>
              </a:rPr>
              <a:t>dalam </a:t>
            </a:r>
            <a:r>
              <a:rPr sz="3000" spc="-114" dirty="0">
                <a:latin typeface="Arial"/>
                <a:cs typeface="Arial"/>
              </a:rPr>
              <a:t>hukum, </a:t>
            </a:r>
            <a:r>
              <a:rPr sz="3000" spc="-135" dirty="0">
                <a:latin typeface="Arial"/>
                <a:cs typeface="Arial"/>
              </a:rPr>
              <a:t>teks  </a:t>
            </a:r>
            <a:r>
              <a:rPr sz="3000" spc="-145" dirty="0">
                <a:latin typeface="Arial"/>
                <a:cs typeface="Arial"/>
              </a:rPr>
              <a:t>sejarah, </a:t>
            </a:r>
            <a:r>
              <a:rPr sz="3000" spc="-85" dirty="0">
                <a:latin typeface="Arial"/>
                <a:cs typeface="Arial"/>
              </a:rPr>
              <a:t>adat-istiadat, </a:t>
            </a:r>
            <a:r>
              <a:rPr sz="3000" spc="-130" dirty="0">
                <a:latin typeface="Arial"/>
                <a:cs typeface="Arial"/>
              </a:rPr>
              <a:t>karakter, </a:t>
            </a:r>
            <a:r>
              <a:rPr sz="3000" spc="-110" dirty="0">
                <a:latin typeface="Arial"/>
                <a:cs typeface="Arial"/>
              </a:rPr>
              <a:t>kepribadian  </a:t>
            </a:r>
            <a:r>
              <a:rPr sz="3000" spc="-155" dirty="0">
                <a:latin typeface="Arial"/>
                <a:cs typeface="Arial"/>
              </a:rPr>
              <a:t>manusia </a:t>
            </a:r>
            <a:r>
              <a:rPr sz="3000" spc="-170" dirty="0">
                <a:latin typeface="Arial"/>
                <a:cs typeface="Arial"/>
              </a:rPr>
              <a:t>sejak </a:t>
            </a:r>
            <a:r>
              <a:rPr sz="3000" spc="-105" dirty="0">
                <a:latin typeface="Arial"/>
                <a:cs typeface="Arial"/>
              </a:rPr>
              <a:t>dahulu </a:t>
            </a:r>
            <a:r>
              <a:rPr sz="3000" spc="-165" dirty="0">
                <a:latin typeface="Arial"/>
                <a:cs typeface="Arial"/>
              </a:rPr>
              <a:t>hingga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sekarang.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9862"/>
            <a:ext cx="7912100" cy="531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7880" marR="5080" indent="-645160">
              <a:lnSpc>
                <a:spcPct val="100000"/>
              </a:lnSpc>
              <a:spcBef>
                <a:spcPts val="105"/>
              </a:spcBef>
              <a:tabLst>
                <a:tab pos="6429375" algn="l"/>
              </a:tabLst>
            </a:pPr>
            <a:r>
              <a:rPr sz="3200" spc="-200" dirty="0">
                <a:solidFill>
                  <a:srgbClr val="C00000"/>
                </a:solidFill>
                <a:latin typeface="Arial"/>
                <a:cs typeface="Arial"/>
              </a:rPr>
              <a:t>Obyek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Formal </a:t>
            </a:r>
            <a:r>
              <a:rPr sz="3200" spc="-35" dirty="0">
                <a:latin typeface="Arial"/>
                <a:cs typeface="Arial"/>
              </a:rPr>
              <a:t>: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pandang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pendekatan	</a:t>
            </a:r>
            <a:r>
              <a:rPr sz="3200" spc="-120" dirty="0">
                <a:latin typeface="Arial"/>
                <a:cs typeface="Arial"/>
              </a:rPr>
              <a:t>atau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titik  </a:t>
            </a:r>
            <a:r>
              <a:rPr sz="3200" spc="-70" dirty="0">
                <a:latin typeface="Arial"/>
                <a:cs typeface="Arial"/>
              </a:rPr>
              <a:t>tolak </a:t>
            </a:r>
            <a:r>
              <a:rPr sz="3200" spc="-140" dirty="0">
                <a:latin typeface="Arial"/>
                <a:cs typeface="Arial"/>
              </a:rPr>
              <a:t>dalam </a:t>
            </a:r>
            <a:r>
              <a:rPr sz="3200" spc="-105" dirty="0">
                <a:latin typeface="Arial"/>
                <a:cs typeface="Arial"/>
              </a:rPr>
              <a:t>mendekati </a:t>
            </a:r>
            <a:r>
              <a:rPr sz="3200" spc="-145" dirty="0">
                <a:latin typeface="Arial"/>
                <a:cs typeface="Arial"/>
              </a:rPr>
              <a:t>obyek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material.</a:t>
            </a:r>
            <a:endParaRPr sz="3200">
              <a:latin typeface="Arial"/>
              <a:cs typeface="Arial"/>
            </a:endParaRPr>
          </a:p>
          <a:p>
            <a:pPr marL="355600" marR="487045" indent="-342900">
              <a:lnSpc>
                <a:spcPct val="100000"/>
              </a:lnSpc>
              <a:spcBef>
                <a:spcPts val="246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0" dirty="0">
                <a:solidFill>
                  <a:srgbClr val="C00000"/>
                </a:solidFill>
                <a:latin typeface="Arial"/>
                <a:cs typeface="Arial"/>
              </a:rPr>
              <a:t>Obyek </a:t>
            </a:r>
            <a:r>
              <a:rPr sz="3200" spc="-155" dirty="0">
                <a:solidFill>
                  <a:srgbClr val="C00000"/>
                </a:solidFill>
                <a:latin typeface="Arial"/>
                <a:cs typeface="Arial"/>
              </a:rPr>
              <a:t>Formal </a:t>
            </a:r>
            <a:r>
              <a:rPr sz="3200" spc="-140" dirty="0">
                <a:latin typeface="Arial"/>
                <a:cs typeface="Arial"/>
              </a:rPr>
              <a:t>dalam </a:t>
            </a:r>
            <a:r>
              <a:rPr sz="3200" spc="-185" dirty="0">
                <a:latin typeface="Arial"/>
                <a:cs typeface="Arial"/>
              </a:rPr>
              <a:t>membahas </a:t>
            </a:r>
            <a:r>
              <a:rPr sz="3200" spc="-220" dirty="0">
                <a:latin typeface="Arial"/>
                <a:cs typeface="Arial"/>
              </a:rPr>
              <a:t>Pancasila  </a:t>
            </a:r>
            <a:r>
              <a:rPr sz="3200" spc="-110" dirty="0">
                <a:latin typeface="Arial"/>
                <a:cs typeface="Arial"/>
              </a:rPr>
              <a:t>dapat </a:t>
            </a:r>
            <a:r>
              <a:rPr sz="3200" spc="-130" dirty="0">
                <a:latin typeface="Arial"/>
                <a:cs typeface="Arial"/>
              </a:rPr>
              <a:t>dilakukan </a:t>
            </a:r>
            <a:r>
              <a:rPr sz="3200" spc="-75" dirty="0">
                <a:latin typeface="Arial"/>
                <a:cs typeface="Arial"/>
              </a:rPr>
              <a:t>dari </a:t>
            </a:r>
            <a:r>
              <a:rPr sz="3200" spc="-70" dirty="0">
                <a:latin typeface="Arial"/>
                <a:cs typeface="Arial"/>
              </a:rPr>
              <a:t>perspektif/sudut  </a:t>
            </a:r>
            <a:r>
              <a:rPr sz="3200" spc="-170" dirty="0">
                <a:latin typeface="Arial"/>
                <a:cs typeface="Arial"/>
              </a:rPr>
              <a:t>pandang </a:t>
            </a:r>
            <a:r>
              <a:rPr sz="3200" spc="-45" dirty="0">
                <a:latin typeface="Arial"/>
                <a:cs typeface="Arial"/>
              </a:rPr>
              <a:t>ilmu-ilmu </a:t>
            </a:r>
            <a:r>
              <a:rPr sz="3200" spc="-85" dirty="0">
                <a:latin typeface="Arial"/>
                <a:cs typeface="Arial"/>
              </a:rPr>
              <a:t>seperti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165" dirty="0">
                <a:latin typeface="Arial"/>
                <a:cs typeface="Arial"/>
              </a:rPr>
              <a:t>Yuridis,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politik,  </a:t>
            </a:r>
            <a:r>
              <a:rPr sz="3200" spc="-150" dirty="0">
                <a:latin typeface="Arial"/>
                <a:cs typeface="Arial"/>
              </a:rPr>
              <a:t>sejarah, </a:t>
            </a:r>
            <a:r>
              <a:rPr sz="3200" spc="-110" dirty="0">
                <a:latin typeface="Arial"/>
                <a:cs typeface="Arial"/>
              </a:rPr>
              <a:t>filsafaf, </a:t>
            </a:r>
            <a:r>
              <a:rPr sz="3200" spc="-135" dirty="0">
                <a:latin typeface="Arial"/>
                <a:cs typeface="Arial"/>
              </a:rPr>
              <a:t>sosiologi, </a:t>
            </a:r>
            <a:r>
              <a:rPr sz="3200" spc="-80" dirty="0">
                <a:latin typeface="Arial"/>
                <a:cs typeface="Arial"/>
              </a:rPr>
              <a:t>anthropologi </a:t>
            </a:r>
            <a:r>
              <a:rPr sz="3200" spc="-90" dirty="0">
                <a:latin typeface="Arial"/>
                <a:cs typeface="Arial"/>
              </a:rPr>
              <a:t>,  </a:t>
            </a:r>
            <a:r>
              <a:rPr sz="3200" spc="-120" dirty="0">
                <a:latin typeface="Arial"/>
                <a:cs typeface="Arial"/>
              </a:rPr>
              <a:t>ekonomi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dll.</a:t>
            </a:r>
            <a:endParaRPr sz="3200">
              <a:latin typeface="Arial"/>
              <a:cs typeface="Arial"/>
            </a:endParaRPr>
          </a:p>
          <a:p>
            <a:pPr marL="355600" marR="29083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latin typeface="Arial"/>
                <a:cs typeface="Arial"/>
              </a:rPr>
              <a:t>Melalui </a:t>
            </a:r>
            <a:r>
              <a:rPr sz="3200" spc="-160" dirty="0">
                <a:solidFill>
                  <a:srgbClr val="C00000"/>
                </a:solidFill>
                <a:latin typeface="Arial"/>
                <a:cs typeface="Arial"/>
              </a:rPr>
              <a:t>0byek </a:t>
            </a:r>
            <a:r>
              <a:rPr sz="3200" spc="-65" dirty="0">
                <a:solidFill>
                  <a:srgbClr val="C00000"/>
                </a:solidFill>
                <a:latin typeface="Arial"/>
                <a:cs typeface="Arial"/>
              </a:rPr>
              <a:t>formal </a:t>
            </a:r>
            <a:r>
              <a:rPr sz="3200" spc="-85" dirty="0">
                <a:latin typeface="Arial"/>
                <a:cs typeface="Arial"/>
              </a:rPr>
              <a:t>diperoleh </a:t>
            </a:r>
            <a:r>
              <a:rPr sz="3200" spc="-145" dirty="0">
                <a:latin typeface="Arial"/>
                <a:cs typeface="Arial"/>
              </a:rPr>
              <a:t>berbagai  </a:t>
            </a:r>
            <a:r>
              <a:rPr sz="3200" spc="-140" dirty="0">
                <a:latin typeface="Arial"/>
                <a:cs typeface="Arial"/>
              </a:rPr>
              <a:t>pengetahuan </a:t>
            </a:r>
            <a:r>
              <a:rPr sz="3200" spc="10" dirty="0">
                <a:latin typeface="Arial"/>
                <a:cs typeface="Arial"/>
              </a:rPr>
              <a:t>ttg </a:t>
            </a:r>
            <a:r>
              <a:rPr sz="3200" spc="-220" dirty="0">
                <a:latin typeface="Arial"/>
                <a:cs typeface="Arial"/>
              </a:rPr>
              <a:t>Pancasila </a:t>
            </a:r>
            <a:r>
              <a:rPr sz="3200" spc="-204" dirty="0">
                <a:latin typeface="Arial"/>
                <a:cs typeface="Arial"/>
              </a:rPr>
              <a:t>yang </a:t>
            </a:r>
            <a:r>
              <a:rPr sz="3200" spc="-90" dirty="0">
                <a:latin typeface="Arial"/>
                <a:cs typeface="Arial"/>
              </a:rPr>
              <a:t>bersifat </a:t>
            </a:r>
            <a:r>
              <a:rPr sz="3200" spc="-35" dirty="0">
                <a:latin typeface="Arial"/>
                <a:cs typeface="Arial"/>
              </a:rPr>
              <a:t>:  </a:t>
            </a:r>
            <a:r>
              <a:rPr sz="3200" spc="-80" dirty="0">
                <a:latin typeface="Arial"/>
                <a:cs typeface="Arial"/>
              </a:rPr>
              <a:t>deskriptif, </a:t>
            </a:r>
            <a:r>
              <a:rPr sz="3200" spc="-155" dirty="0">
                <a:latin typeface="Arial"/>
                <a:cs typeface="Arial"/>
              </a:rPr>
              <a:t>kausalitas, </a:t>
            </a:r>
            <a:r>
              <a:rPr sz="3200" spc="-35" dirty="0">
                <a:latin typeface="Arial"/>
                <a:cs typeface="Arial"/>
              </a:rPr>
              <a:t>normatif </a:t>
            </a:r>
            <a:r>
              <a:rPr sz="3200" spc="-150" dirty="0">
                <a:latin typeface="Arial"/>
                <a:cs typeface="Arial"/>
              </a:rPr>
              <a:t>dan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essensial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0"/>
            <a:ext cx="8324088" cy="170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1168" y="0"/>
            <a:ext cx="8558784" cy="204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0"/>
            <a:ext cx="8229600" cy="164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0"/>
            <a:ext cx="8229600" cy="1643380"/>
          </a:xfrm>
          <a:prstGeom prst="rect">
            <a:avLst/>
          </a:prstGeom>
          <a:ln w="9525">
            <a:solidFill>
              <a:srgbClr val="7C5F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360"/>
              </a:lnSpc>
            </a:pPr>
            <a:r>
              <a:rPr sz="3200" spc="-170" dirty="0">
                <a:latin typeface="Arial"/>
                <a:cs typeface="Arial"/>
              </a:rPr>
              <a:t>Lingkup Kajian </a:t>
            </a:r>
            <a:r>
              <a:rPr sz="3200" spc="-85" dirty="0">
                <a:latin typeface="Arial"/>
                <a:cs typeface="Arial"/>
              </a:rPr>
              <a:t>Ilmiah </a:t>
            </a:r>
            <a:r>
              <a:rPr sz="3200" spc="-220" dirty="0">
                <a:latin typeface="Arial"/>
                <a:cs typeface="Arial"/>
              </a:rPr>
              <a:t>Pancasila </a:t>
            </a:r>
            <a:r>
              <a:rPr sz="3200" spc="-160" dirty="0">
                <a:latin typeface="Arial"/>
                <a:cs typeface="Arial"/>
              </a:rPr>
              <a:t>Dapat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Diketahui</a:t>
            </a:r>
            <a:endParaRPr sz="3200">
              <a:latin typeface="Arial"/>
              <a:cs typeface="Arial"/>
            </a:endParaRPr>
          </a:p>
          <a:p>
            <a:pPr marL="91440">
              <a:lnSpc>
                <a:spcPts val="4770"/>
              </a:lnSpc>
            </a:pPr>
            <a:r>
              <a:rPr sz="3200" spc="-60" dirty="0">
                <a:latin typeface="Arial"/>
                <a:cs typeface="Arial"/>
              </a:rPr>
              <a:t>Melalui </a:t>
            </a:r>
            <a:r>
              <a:rPr sz="3200" spc="-185" dirty="0">
                <a:latin typeface="Arial"/>
                <a:cs typeface="Arial"/>
              </a:rPr>
              <a:t>Beberapa </a:t>
            </a:r>
            <a:r>
              <a:rPr sz="3200" spc="-225" dirty="0">
                <a:latin typeface="Arial"/>
                <a:cs typeface="Arial"/>
              </a:rPr>
              <a:t>Kata </a:t>
            </a:r>
            <a:r>
              <a:rPr sz="3200" spc="-300" dirty="0">
                <a:latin typeface="Arial"/>
                <a:cs typeface="Arial"/>
              </a:rPr>
              <a:t>Tanya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013" y="2424176"/>
            <a:ext cx="1041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il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110" dirty="0">
                <a:latin typeface="Arial"/>
                <a:cs typeface="Arial"/>
              </a:rPr>
              <a:t>iah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1306" y="2424176"/>
            <a:ext cx="1205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latin typeface="Arial"/>
                <a:cs typeface="Arial"/>
              </a:rPr>
              <a:t>berupa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39569"/>
            <a:ext cx="4742815" cy="1537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  <a:tab pos="3219450" algn="l"/>
              </a:tabLst>
            </a:pPr>
            <a:r>
              <a:rPr sz="3200" spc="-210" dirty="0">
                <a:solidFill>
                  <a:srgbClr val="FF0000"/>
                </a:solidFill>
                <a:latin typeface="Arial"/>
                <a:cs typeface="Arial"/>
              </a:rPr>
              <a:t>Bagaimana 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Menghasilkan	</a:t>
            </a:r>
            <a:r>
              <a:rPr sz="3200" spc="-140" dirty="0">
                <a:latin typeface="Arial"/>
                <a:cs typeface="Arial"/>
              </a:rPr>
              <a:t>jawaban  </a:t>
            </a:r>
            <a:r>
              <a:rPr sz="3200" spc="-180" dirty="0">
                <a:latin typeface="Arial"/>
                <a:cs typeface="Arial"/>
              </a:rPr>
              <a:t>Pengetahuan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Deskriptif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399790"/>
            <a:ext cx="4645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8480" algn="l"/>
                <a:tab pos="2517140" algn="l"/>
                <a:tab pos="3050540" algn="l"/>
              </a:tabLst>
            </a:pPr>
            <a:r>
              <a:rPr sz="3200" spc="-85" dirty="0">
                <a:solidFill>
                  <a:srgbClr val="FF0000"/>
                </a:solidFill>
                <a:latin typeface="Arial"/>
                <a:cs typeface="Arial"/>
              </a:rPr>
              <a:t>.	</a:t>
            </a:r>
            <a:r>
              <a:rPr sz="3200" spc="-160" dirty="0">
                <a:solidFill>
                  <a:srgbClr val="FF0000"/>
                </a:solidFill>
                <a:latin typeface="Arial"/>
                <a:cs typeface="Arial"/>
              </a:rPr>
              <a:t>Mengapa	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:	</a:t>
            </a:r>
            <a:r>
              <a:rPr sz="3200" spc="-85" dirty="0">
                <a:latin typeface="Arial"/>
                <a:cs typeface="Arial"/>
              </a:rPr>
              <a:t>diperoleh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9745" y="3399790"/>
            <a:ext cx="3027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2610" algn="l"/>
              </a:tabLst>
            </a:pPr>
            <a:r>
              <a:rPr sz="3200" spc="-60" dirty="0">
                <a:latin typeface="Arial"/>
                <a:cs typeface="Arial"/>
              </a:rPr>
              <a:t>j</a:t>
            </a:r>
            <a:r>
              <a:rPr sz="3200" spc="-165" dirty="0">
                <a:latin typeface="Arial"/>
                <a:cs typeface="Arial"/>
              </a:rPr>
              <a:t>a</a:t>
            </a:r>
            <a:r>
              <a:rPr sz="3200" spc="-60" dirty="0">
                <a:latin typeface="Arial"/>
                <a:cs typeface="Arial"/>
              </a:rPr>
              <a:t>w</a:t>
            </a:r>
            <a:r>
              <a:rPr sz="3200" spc="-175" dirty="0">
                <a:latin typeface="Arial"/>
                <a:cs typeface="Arial"/>
              </a:rPr>
              <a:t>aban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95" dirty="0">
                <a:latin typeface="Arial"/>
                <a:cs typeface="Arial"/>
              </a:rPr>
              <a:t>b</a:t>
            </a:r>
            <a:r>
              <a:rPr sz="3200" spc="-114" dirty="0">
                <a:latin typeface="Arial"/>
                <a:cs typeface="Arial"/>
              </a:rPr>
              <a:t>erupa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4" y="3838778"/>
            <a:ext cx="6735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latin typeface="Arial"/>
                <a:cs typeface="Arial"/>
              </a:rPr>
              <a:t>pengetahuan </a:t>
            </a:r>
            <a:r>
              <a:rPr sz="3200" spc="-240" dirty="0">
                <a:solidFill>
                  <a:srgbClr val="FF0000"/>
                </a:solidFill>
                <a:latin typeface="Arial"/>
                <a:cs typeface="Arial"/>
              </a:rPr>
              <a:t>Kausal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( </a:t>
            </a:r>
            <a:r>
              <a:rPr sz="3200" spc="-200" dirty="0">
                <a:solidFill>
                  <a:srgbClr val="FF0000"/>
                </a:solidFill>
                <a:latin typeface="Arial"/>
                <a:cs typeface="Arial"/>
              </a:rPr>
              <a:t>sebab </a:t>
            </a:r>
            <a:r>
              <a:rPr sz="3200" spc="-150" dirty="0">
                <a:latin typeface="Arial"/>
                <a:cs typeface="Arial"/>
              </a:rPr>
              <a:t>dan </a:t>
            </a:r>
            <a:r>
              <a:rPr sz="3200" spc="-105" dirty="0">
                <a:solidFill>
                  <a:srgbClr val="FF0000"/>
                </a:solidFill>
                <a:latin typeface="Arial"/>
                <a:cs typeface="Arial"/>
              </a:rPr>
              <a:t>Akibat</a:t>
            </a:r>
            <a:r>
              <a:rPr sz="32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11033" y="4375530"/>
            <a:ext cx="109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>
                <a:latin typeface="Arial"/>
                <a:cs typeface="Arial"/>
              </a:rPr>
              <a:t>emp</a:t>
            </a:r>
            <a:r>
              <a:rPr sz="3200" spc="-160" dirty="0">
                <a:latin typeface="Arial"/>
                <a:cs typeface="Arial"/>
              </a:rPr>
              <a:t>a</a:t>
            </a:r>
            <a:r>
              <a:rPr sz="3200" spc="18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4375530"/>
            <a:ext cx="309753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tabLst>
                <a:tab pos="1430020" algn="l"/>
                <a:tab pos="1582420" algn="l"/>
                <a:tab pos="1978660" algn="l"/>
              </a:tabLst>
            </a:pPr>
            <a:r>
              <a:rPr sz="3200" spc="-290" dirty="0">
                <a:latin typeface="Arial"/>
                <a:cs typeface="Arial"/>
              </a:rPr>
              <a:t>P</a:t>
            </a:r>
            <a:r>
              <a:rPr sz="3200" spc="-195" dirty="0">
                <a:latin typeface="Arial"/>
                <a:cs typeface="Arial"/>
              </a:rPr>
              <a:t>r</a:t>
            </a:r>
            <a:r>
              <a:rPr sz="3200" spc="-240" dirty="0">
                <a:latin typeface="Arial"/>
                <a:cs typeface="Arial"/>
              </a:rPr>
              <a:t>o</a:t>
            </a:r>
            <a:r>
              <a:rPr sz="3200" spc="-225" dirty="0">
                <a:latin typeface="Arial"/>
                <a:cs typeface="Arial"/>
              </a:rPr>
              <a:t>s</a:t>
            </a:r>
            <a:r>
              <a:rPr sz="3200" spc="-270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35" dirty="0">
                <a:latin typeface="Arial"/>
                <a:cs typeface="Arial"/>
              </a:rPr>
              <a:t>t</a:t>
            </a:r>
            <a:r>
              <a:rPr sz="3200" spc="-70" dirty="0">
                <a:latin typeface="Arial"/>
                <a:cs typeface="Arial"/>
              </a:rPr>
              <a:t>erjadi</a:t>
            </a:r>
            <a:r>
              <a:rPr sz="3200" spc="-165" dirty="0">
                <a:latin typeface="Arial"/>
                <a:cs typeface="Arial"/>
              </a:rPr>
              <a:t>n</a:t>
            </a:r>
            <a:r>
              <a:rPr sz="3200" spc="-200" dirty="0">
                <a:latin typeface="Arial"/>
                <a:cs typeface="Arial"/>
              </a:rPr>
              <a:t>y</a:t>
            </a:r>
            <a:r>
              <a:rPr sz="3200" spc="-165" dirty="0">
                <a:latin typeface="Arial"/>
                <a:cs typeface="Arial"/>
              </a:rPr>
              <a:t>a  </a:t>
            </a:r>
            <a:r>
              <a:rPr sz="3200" spc="-229" dirty="0">
                <a:latin typeface="Arial"/>
                <a:cs typeface="Arial"/>
              </a:rPr>
              <a:t>kausa		</a:t>
            </a:r>
            <a:r>
              <a:rPr sz="3200" spc="-35" dirty="0">
                <a:latin typeface="Arial"/>
                <a:cs typeface="Arial"/>
              </a:rPr>
              <a:t>:	</a:t>
            </a:r>
            <a:r>
              <a:rPr sz="3200" spc="-315" dirty="0">
                <a:latin typeface="Arial"/>
                <a:cs typeface="Arial"/>
              </a:rPr>
              <a:t>Causa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0503" y="4375530"/>
            <a:ext cx="342646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175260">
              <a:lnSpc>
                <a:spcPts val="3460"/>
              </a:lnSpc>
              <a:spcBef>
                <a:spcPts val="535"/>
              </a:spcBef>
              <a:tabLst>
                <a:tab pos="2040889" algn="l"/>
              </a:tabLst>
            </a:pPr>
            <a:r>
              <a:rPr sz="3200" spc="-555" dirty="0">
                <a:latin typeface="Arial"/>
                <a:cs typeface="Arial"/>
              </a:rPr>
              <a:t>P</a:t>
            </a:r>
            <a:r>
              <a:rPr sz="3200" spc="-204" dirty="0">
                <a:latin typeface="Arial"/>
                <a:cs typeface="Arial"/>
              </a:rPr>
              <a:t>an</a:t>
            </a:r>
            <a:r>
              <a:rPr sz="3200" spc="-215" dirty="0">
                <a:latin typeface="Arial"/>
                <a:cs typeface="Arial"/>
              </a:rPr>
              <a:t>c</a:t>
            </a:r>
            <a:r>
              <a:rPr sz="3200" spc="-155" dirty="0">
                <a:latin typeface="Arial"/>
                <a:cs typeface="Arial"/>
              </a:rPr>
              <a:t>asi</a:t>
            </a:r>
            <a:r>
              <a:rPr sz="3200" spc="-100" dirty="0">
                <a:latin typeface="Arial"/>
                <a:cs typeface="Arial"/>
              </a:rPr>
              <a:t>l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0" dirty="0">
                <a:latin typeface="Arial"/>
                <a:cs typeface="Arial"/>
              </a:rPr>
              <a:t>meliputi  </a:t>
            </a:r>
            <a:r>
              <a:rPr sz="3200" spc="-75" dirty="0">
                <a:latin typeface="Arial"/>
                <a:cs typeface="Arial"/>
              </a:rPr>
              <a:t>Materialis,	</a:t>
            </a:r>
            <a:r>
              <a:rPr sz="3200" spc="-315" dirty="0">
                <a:latin typeface="Arial"/>
                <a:cs typeface="Arial"/>
              </a:rPr>
              <a:t>Causa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6693" y="4814442"/>
            <a:ext cx="1529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30" dirty="0">
                <a:latin typeface="Arial"/>
                <a:cs typeface="Arial"/>
              </a:rPr>
              <a:t>F</a:t>
            </a:r>
            <a:r>
              <a:rPr sz="3200" spc="-105" dirty="0">
                <a:latin typeface="Arial"/>
                <a:cs typeface="Arial"/>
              </a:rPr>
              <a:t>ormalis,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144" y="5253329"/>
            <a:ext cx="5466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5" dirty="0">
                <a:latin typeface="Arial"/>
                <a:cs typeface="Arial"/>
              </a:rPr>
              <a:t>Causa </a:t>
            </a:r>
            <a:r>
              <a:rPr sz="3200" spc="-170" dirty="0">
                <a:latin typeface="Arial"/>
                <a:cs typeface="Arial"/>
              </a:rPr>
              <a:t>Effisiens </a:t>
            </a:r>
            <a:r>
              <a:rPr sz="3200" spc="-150" dirty="0">
                <a:latin typeface="Arial"/>
                <a:cs typeface="Arial"/>
              </a:rPr>
              <a:t>dan </a:t>
            </a:r>
            <a:r>
              <a:rPr sz="3200" spc="-315" dirty="0">
                <a:latin typeface="Arial"/>
                <a:cs typeface="Arial"/>
              </a:rPr>
              <a:t>Causa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Finalis.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1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85" dirty="0">
                <a:solidFill>
                  <a:srgbClr val="FF0000"/>
                </a:solidFill>
              </a:rPr>
              <a:t>Causa </a:t>
            </a:r>
            <a:r>
              <a:rPr spc="-65" dirty="0">
                <a:solidFill>
                  <a:srgbClr val="FF0000"/>
                </a:solidFill>
              </a:rPr>
              <a:t>Materialis </a:t>
            </a:r>
            <a:r>
              <a:rPr spc="-200" dirty="0">
                <a:solidFill>
                  <a:srgbClr val="FF0000"/>
                </a:solidFill>
              </a:rPr>
              <a:t>Pancasila </a:t>
            </a:r>
            <a:r>
              <a:rPr spc="-30" dirty="0"/>
              <a:t>: </a:t>
            </a:r>
            <a:r>
              <a:rPr spc="-185" dirty="0"/>
              <a:t>sebab </a:t>
            </a:r>
            <a:r>
              <a:rPr spc="-210" dirty="0"/>
              <a:t>yg </a:t>
            </a:r>
            <a:r>
              <a:rPr spc="-114" dirty="0"/>
              <a:t>menjadikan  </a:t>
            </a:r>
            <a:r>
              <a:rPr spc="-200" dirty="0"/>
              <a:t>Pancasila </a:t>
            </a:r>
            <a:r>
              <a:rPr spc="-180" dirty="0"/>
              <a:t>ada </a:t>
            </a:r>
            <a:r>
              <a:rPr spc="-90" dirty="0"/>
              <a:t>( </a:t>
            </a:r>
            <a:r>
              <a:rPr spc="-180" dirty="0"/>
              <a:t>Sistem </a:t>
            </a:r>
            <a:r>
              <a:rPr spc="-80" dirty="0"/>
              <a:t>Nilai </a:t>
            </a:r>
            <a:r>
              <a:rPr spc="-140" dirty="0"/>
              <a:t>dan </a:t>
            </a:r>
            <a:r>
              <a:rPr spc="-204" dirty="0"/>
              <a:t>Budaya </a:t>
            </a:r>
            <a:r>
              <a:rPr spc="-145" dirty="0"/>
              <a:t>Masyarakat</a:t>
            </a:r>
            <a:r>
              <a:rPr spc="-275" dirty="0"/>
              <a:t> </a:t>
            </a:r>
            <a:r>
              <a:rPr spc="-90"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130810" indent="-343535">
              <a:lnSpc>
                <a:spcPct val="90000"/>
              </a:lnSpc>
              <a:spcBef>
                <a:spcPts val="490"/>
              </a:spcBef>
            </a:pPr>
            <a:r>
              <a:rPr spc="-315" dirty="0">
                <a:solidFill>
                  <a:srgbClr val="FF0000"/>
                </a:solidFill>
              </a:rPr>
              <a:t>Causa </a:t>
            </a:r>
            <a:r>
              <a:rPr spc="-160" dirty="0">
                <a:solidFill>
                  <a:srgbClr val="FF0000"/>
                </a:solidFill>
              </a:rPr>
              <a:t>Formalis </a:t>
            </a:r>
            <a:r>
              <a:rPr spc="-35" dirty="0"/>
              <a:t>: </a:t>
            </a:r>
            <a:r>
              <a:rPr spc="-200" dirty="0"/>
              <a:t>sebab </a:t>
            </a:r>
            <a:r>
              <a:rPr spc="-80" dirty="0"/>
              <a:t>bentuk </a:t>
            </a:r>
            <a:r>
              <a:rPr spc="-204" dirty="0"/>
              <a:t>yang  </a:t>
            </a:r>
            <a:r>
              <a:rPr spc="-170" dirty="0"/>
              <a:t>menyebabkan </a:t>
            </a:r>
            <a:r>
              <a:rPr spc="-220" dirty="0"/>
              <a:t>Pancasila </a:t>
            </a:r>
            <a:r>
              <a:rPr spc="-200" dirty="0"/>
              <a:t>ada </a:t>
            </a:r>
            <a:r>
              <a:rPr spc="-95" dirty="0"/>
              <a:t>( </a:t>
            </a:r>
            <a:r>
              <a:rPr spc="-225" dirty="0"/>
              <a:t>Rumusan  </a:t>
            </a:r>
            <a:r>
              <a:rPr spc="-220" dirty="0"/>
              <a:t>Pancasila </a:t>
            </a:r>
            <a:r>
              <a:rPr spc="-70" dirty="0"/>
              <a:t>berurutan </a:t>
            </a:r>
            <a:r>
              <a:rPr spc="-75" dirty="0"/>
              <a:t>dari </a:t>
            </a:r>
            <a:r>
              <a:rPr spc="-220" dirty="0"/>
              <a:t>Sila </a:t>
            </a:r>
            <a:r>
              <a:rPr spc="-105" dirty="0"/>
              <a:t>pertama</a:t>
            </a:r>
            <a:r>
              <a:rPr spc="-220" dirty="0"/>
              <a:t> </a:t>
            </a:r>
            <a:r>
              <a:rPr spc="-175" dirty="0"/>
              <a:t>sampai  </a:t>
            </a:r>
            <a:r>
              <a:rPr spc="-180" dirty="0"/>
              <a:t>dengan </a:t>
            </a:r>
            <a:r>
              <a:rPr spc="-220" dirty="0"/>
              <a:t>Sila</a:t>
            </a:r>
            <a:r>
              <a:rPr spc="-150" dirty="0"/>
              <a:t> </a:t>
            </a:r>
            <a:r>
              <a:rPr spc="-160" dirty="0"/>
              <a:t>Kelima)</a:t>
            </a:r>
          </a:p>
          <a:p>
            <a:pPr marL="355600" marR="227329" indent="-343535">
              <a:lnSpc>
                <a:spcPct val="90000"/>
              </a:lnSpc>
              <a:spcBef>
                <a:spcPts val="765"/>
              </a:spcBef>
            </a:pPr>
            <a:r>
              <a:rPr spc="-315" dirty="0">
                <a:solidFill>
                  <a:srgbClr val="FF0000"/>
                </a:solidFill>
              </a:rPr>
              <a:t>Causa </a:t>
            </a:r>
            <a:r>
              <a:rPr spc="-170" dirty="0">
                <a:solidFill>
                  <a:srgbClr val="FF0000"/>
                </a:solidFill>
              </a:rPr>
              <a:t>Effisiens </a:t>
            </a:r>
            <a:r>
              <a:rPr spc="-35" dirty="0"/>
              <a:t>: </a:t>
            </a:r>
            <a:r>
              <a:rPr spc="-200" dirty="0"/>
              <a:t>sebab </a:t>
            </a:r>
            <a:r>
              <a:rPr spc="-185" dirty="0"/>
              <a:t>proses </a:t>
            </a:r>
            <a:r>
              <a:rPr spc="-120" dirty="0"/>
              <a:t>kerja </a:t>
            </a:r>
            <a:r>
              <a:rPr spc="-204" dirty="0"/>
              <a:t>yang  </a:t>
            </a:r>
            <a:r>
              <a:rPr spc="-165" dirty="0"/>
              <a:t>menyebabkan </a:t>
            </a:r>
            <a:r>
              <a:rPr spc="-220" dirty="0"/>
              <a:t>Pancasila </a:t>
            </a:r>
            <a:r>
              <a:rPr spc="-195" dirty="0"/>
              <a:t>ada </a:t>
            </a:r>
            <a:r>
              <a:rPr spc="-95" dirty="0"/>
              <a:t>( </a:t>
            </a:r>
            <a:r>
              <a:rPr spc="-229" dirty="0"/>
              <a:t>Sidang </a:t>
            </a:r>
            <a:r>
              <a:rPr spc="-365" dirty="0"/>
              <a:t>BPUPKI  </a:t>
            </a:r>
            <a:r>
              <a:rPr spc="-150" dirty="0"/>
              <a:t>dan </a:t>
            </a:r>
            <a:r>
              <a:rPr spc="-380" dirty="0"/>
              <a:t>PPKI</a:t>
            </a:r>
            <a:r>
              <a:rPr spc="-195" dirty="0"/>
              <a:t> </a:t>
            </a:r>
            <a:r>
              <a:rPr spc="-95" dirty="0"/>
              <a:t>)</a:t>
            </a:r>
          </a:p>
          <a:p>
            <a:pPr marL="355600" marR="5080" indent="-343535">
              <a:lnSpc>
                <a:spcPts val="3460"/>
              </a:lnSpc>
              <a:spcBef>
                <a:spcPts val="820"/>
              </a:spcBef>
            </a:pPr>
            <a:r>
              <a:rPr spc="-315" dirty="0">
                <a:solidFill>
                  <a:srgbClr val="FF0000"/>
                </a:solidFill>
              </a:rPr>
              <a:t>Causa </a:t>
            </a:r>
            <a:r>
              <a:rPr spc="-165" dirty="0">
                <a:solidFill>
                  <a:srgbClr val="FF0000"/>
                </a:solidFill>
              </a:rPr>
              <a:t>Finalis </a:t>
            </a:r>
            <a:r>
              <a:rPr spc="-35" dirty="0"/>
              <a:t>: </a:t>
            </a:r>
            <a:r>
              <a:rPr spc="-200" dirty="0"/>
              <a:t>sebab </a:t>
            </a:r>
            <a:r>
              <a:rPr spc="-50" dirty="0"/>
              <a:t>tujuan </a:t>
            </a:r>
            <a:r>
              <a:rPr spc="-170" dirty="0"/>
              <a:t>diadakannya  </a:t>
            </a:r>
            <a:r>
              <a:rPr spc="-220" dirty="0"/>
              <a:t>Pancasila </a:t>
            </a:r>
            <a:r>
              <a:rPr spc="-95" dirty="0"/>
              <a:t>( </a:t>
            </a:r>
            <a:r>
              <a:rPr spc="-220" dirty="0"/>
              <a:t>Pancasila </a:t>
            </a:r>
            <a:r>
              <a:rPr spc="-210" dirty="0"/>
              <a:t>sebagai </a:t>
            </a:r>
            <a:r>
              <a:rPr spc="-180" dirty="0"/>
              <a:t>dasar </a:t>
            </a:r>
            <a:r>
              <a:rPr spc="-210" dirty="0"/>
              <a:t>Negara </a:t>
            </a:r>
            <a:r>
              <a:rPr spc="-330" dirty="0"/>
              <a:t>RI</a:t>
            </a:r>
            <a:r>
              <a:rPr spc="-55" dirty="0"/>
              <a:t> </a:t>
            </a:r>
            <a:r>
              <a:rPr spc="-95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1433"/>
            <a:ext cx="7923530" cy="90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spc="-325" dirty="0">
                <a:solidFill>
                  <a:srgbClr val="FF0000"/>
                </a:solidFill>
                <a:latin typeface="Arial"/>
                <a:cs typeface="Arial"/>
              </a:rPr>
              <a:t>Ke </a:t>
            </a:r>
            <a:r>
              <a:rPr sz="2900" spc="-120" dirty="0">
                <a:solidFill>
                  <a:srgbClr val="FF0000"/>
                </a:solidFill>
                <a:latin typeface="Arial"/>
                <a:cs typeface="Arial"/>
              </a:rPr>
              <a:t>Mana </a:t>
            </a:r>
            <a:r>
              <a:rPr sz="2900" spc="-30" dirty="0">
                <a:latin typeface="Arial"/>
                <a:cs typeface="Arial"/>
              </a:rPr>
              <a:t>: </a:t>
            </a:r>
            <a:r>
              <a:rPr sz="2900" spc="-75" dirty="0">
                <a:latin typeface="Arial"/>
                <a:cs typeface="Arial"/>
              </a:rPr>
              <a:t>diperoleh </a:t>
            </a:r>
            <a:r>
              <a:rPr sz="2900" spc="-130" dirty="0">
                <a:latin typeface="Arial"/>
                <a:cs typeface="Arial"/>
              </a:rPr>
              <a:t>jawaban </a:t>
            </a:r>
            <a:r>
              <a:rPr sz="2900" spc="-165" dirty="0">
                <a:latin typeface="Arial"/>
                <a:cs typeface="Arial"/>
              </a:rPr>
              <a:t>Pengetahuan</a:t>
            </a:r>
            <a:r>
              <a:rPr sz="2900" spc="-320" dirty="0">
                <a:latin typeface="Arial"/>
                <a:cs typeface="Arial"/>
              </a:rPr>
              <a:t> </a:t>
            </a:r>
            <a:r>
              <a:rPr sz="2900" spc="-70" dirty="0">
                <a:solidFill>
                  <a:srgbClr val="FF0000"/>
                </a:solidFill>
                <a:latin typeface="Arial"/>
                <a:cs typeface="Arial"/>
              </a:rPr>
              <a:t>Normatif.  </a:t>
            </a:r>
            <a:r>
              <a:rPr sz="2900" spc="-130" dirty="0">
                <a:latin typeface="Arial"/>
                <a:cs typeface="Arial"/>
              </a:rPr>
              <a:t>Berkaiatan </a:t>
            </a:r>
            <a:r>
              <a:rPr sz="2900" spc="-165" dirty="0">
                <a:latin typeface="Arial"/>
                <a:cs typeface="Arial"/>
              </a:rPr>
              <a:t>dengan </a:t>
            </a:r>
            <a:r>
              <a:rPr sz="2900" spc="-140" dirty="0">
                <a:latin typeface="Arial"/>
                <a:cs typeface="Arial"/>
              </a:rPr>
              <a:t>Ukuran </a:t>
            </a:r>
            <a:r>
              <a:rPr sz="2900" spc="-85" dirty="0">
                <a:latin typeface="Arial"/>
                <a:cs typeface="Arial"/>
              </a:rPr>
              <a:t>, </a:t>
            </a:r>
            <a:r>
              <a:rPr sz="2900" spc="-175" dirty="0">
                <a:latin typeface="Arial"/>
                <a:cs typeface="Arial"/>
              </a:rPr>
              <a:t>Standar,</a:t>
            </a:r>
            <a:r>
              <a:rPr sz="2900" spc="-320" dirty="0">
                <a:latin typeface="Arial"/>
                <a:cs typeface="Arial"/>
              </a:rPr>
              <a:t> </a:t>
            </a:r>
            <a:r>
              <a:rPr sz="2900" spc="-114" dirty="0">
                <a:latin typeface="Arial"/>
                <a:cs typeface="Arial"/>
              </a:rPr>
              <a:t>Norma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Melalui </a:t>
            </a:r>
            <a:r>
              <a:rPr spc="-120" dirty="0"/>
              <a:t>kajian </a:t>
            </a:r>
            <a:r>
              <a:rPr spc="-35" dirty="0"/>
              <a:t>normatif </a:t>
            </a:r>
            <a:r>
              <a:rPr spc="-20" dirty="0"/>
              <a:t>ini </a:t>
            </a:r>
            <a:r>
              <a:rPr spc="-110" dirty="0"/>
              <a:t>dapat </a:t>
            </a:r>
            <a:r>
              <a:rPr spc="-145" dirty="0"/>
              <a:t>dibedakan  </a:t>
            </a:r>
            <a:r>
              <a:rPr spc="-225" dirty="0"/>
              <a:t>secara </a:t>
            </a:r>
            <a:r>
              <a:rPr spc="-35" dirty="0"/>
              <a:t>normatif </a:t>
            </a:r>
            <a:r>
              <a:rPr spc="-145" dirty="0"/>
              <a:t>realisasi </a:t>
            </a:r>
            <a:r>
              <a:rPr spc="-204" dirty="0"/>
              <a:t>yang </a:t>
            </a:r>
            <a:r>
              <a:rPr spc="-195" dirty="0">
                <a:solidFill>
                  <a:srgbClr val="FF0000"/>
                </a:solidFill>
              </a:rPr>
              <a:t>seharusnya </a:t>
            </a:r>
            <a:r>
              <a:rPr spc="-155" dirty="0"/>
              <a:t>dan  </a:t>
            </a:r>
            <a:r>
              <a:rPr spc="-145" dirty="0"/>
              <a:t>realisasi </a:t>
            </a:r>
            <a:r>
              <a:rPr spc="-140" dirty="0"/>
              <a:t>dalam </a:t>
            </a:r>
            <a:r>
              <a:rPr spc="-180" dirty="0">
                <a:solidFill>
                  <a:srgbClr val="FF0000"/>
                </a:solidFill>
              </a:rPr>
              <a:t>kenyataannya </a:t>
            </a:r>
            <a:r>
              <a:rPr spc="-95" dirty="0"/>
              <a:t>( </a:t>
            </a:r>
            <a:r>
              <a:rPr spc="-315" dirty="0"/>
              <a:t>Das </a:t>
            </a:r>
            <a:r>
              <a:rPr spc="-170" dirty="0"/>
              <a:t>Sollen </a:t>
            </a:r>
            <a:r>
              <a:rPr spc="-155" dirty="0"/>
              <a:t>dan  </a:t>
            </a:r>
            <a:r>
              <a:rPr spc="-315" dirty="0"/>
              <a:t>Das </a:t>
            </a:r>
            <a:r>
              <a:rPr spc="-235" dirty="0"/>
              <a:t>Sein</a:t>
            </a:r>
            <a:r>
              <a:rPr spc="-30" dirty="0"/>
              <a:t> </a:t>
            </a:r>
            <a:r>
              <a:rPr spc="-95" dirty="0"/>
              <a:t>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FF0000"/>
                </a:solidFill>
              </a:rPr>
              <a:t>APA </a:t>
            </a:r>
            <a:r>
              <a:rPr spc="-35" dirty="0">
                <a:solidFill>
                  <a:srgbClr val="FF0000"/>
                </a:solidFill>
              </a:rPr>
              <a:t>: </a:t>
            </a:r>
            <a:r>
              <a:rPr spc="-85" dirty="0"/>
              <a:t>diperoleh </a:t>
            </a:r>
            <a:r>
              <a:rPr spc="-140" dirty="0"/>
              <a:t>jawaban </a:t>
            </a:r>
            <a:r>
              <a:rPr spc="-204" dirty="0"/>
              <a:t>yang </a:t>
            </a:r>
            <a:r>
              <a:rPr spc="-90" dirty="0"/>
              <a:t>bersifat </a:t>
            </a:r>
            <a:r>
              <a:rPr spc="-225" dirty="0">
                <a:solidFill>
                  <a:srgbClr val="FF0000"/>
                </a:solidFill>
              </a:rPr>
              <a:t>Esensial </a:t>
            </a:r>
            <a:r>
              <a:rPr spc="-95" dirty="0"/>
              <a:t>(  </a:t>
            </a:r>
            <a:r>
              <a:rPr spc="-140" dirty="0"/>
              <a:t>pengetahuan </a:t>
            </a:r>
            <a:r>
              <a:rPr spc="-229" dirty="0"/>
              <a:t>yg </a:t>
            </a:r>
            <a:r>
              <a:rPr spc="-95" dirty="0"/>
              <a:t>terdalam/hakekat </a:t>
            </a:r>
            <a:r>
              <a:rPr spc="-225" dirty="0"/>
              <a:t>segala  </a:t>
            </a:r>
            <a:r>
              <a:rPr spc="-105" dirty="0"/>
              <a:t>sesuatu/</a:t>
            </a:r>
            <a:r>
              <a:rPr spc="-165" dirty="0"/>
              <a:t> </a:t>
            </a:r>
            <a:r>
              <a:rPr spc="-70" dirty="0"/>
              <a:t>Intisari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246888"/>
            <a:ext cx="83240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0315" y="320040"/>
            <a:ext cx="2686812" cy="1258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4400" spc="-85" dirty="0"/>
              <a:t>Metode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510740"/>
            <a:ext cx="8075295" cy="2416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70" dirty="0">
                <a:latin typeface="Arial"/>
                <a:cs typeface="Arial"/>
              </a:rPr>
              <a:t>Setiap </a:t>
            </a:r>
            <a:r>
              <a:rPr sz="3200" spc="-45" dirty="0">
                <a:latin typeface="Arial"/>
                <a:cs typeface="Arial"/>
              </a:rPr>
              <a:t>ilmu </a:t>
            </a:r>
            <a:r>
              <a:rPr sz="3200" spc="-150" dirty="0">
                <a:latin typeface="Arial"/>
                <a:cs typeface="Arial"/>
              </a:rPr>
              <a:t>harus </a:t>
            </a:r>
            <a:r>
              <a:rPr sz="3200" spc="-60" dirty="0">
                <a:latin typeface="Arial"/>
                <a:cs typeface="Arial"/>
              </a:rPr>
              <a:t>memiliki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metode.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spc="-65" dirty="0">
                <a:latin typeface="Arial"/>
                <a:cs typeface="Arial"/>
              </a:rPr>
              <a:t>Metode </a:t>
            </a:r>
            <a:r>
              <a:rPr sz="3200" spc="-85" dirty="0">
                <a:latin typeface="Arial"/>
                <a:cs typeface="Arial"/>
              </a:rPr>
              <a:t>artinya </a:t>
            </a:r>
            <a:r>
              <a:rPr sz="3200" spc="-160" dirty="0">
                <a:latin typeface="Arial"/>
                <a:cs typeface="Arial"/>
              </a:rPr>
              <a:t>seperangkat </a:t>
            </a:r>
            <a:r>
              <a:rPr sz="3200" spc="-195" dirty="0">
                <a:latin typeface="Arial"/>
                <a:cs typeface="Arial"/>
              </a:rPr>
              <a:t>cara </a:t>
            </a:r>
            <a:r>
              <a:rPr sz="3200" spc="-114" dirty="0">
                <a:latin typeface="Arial"/>
                <a:cs typeface="Arial"/>
              </a:rPr>
              <a:t>atau </a:t>
            </a:r>
            <a:r>
              <a:rPr sz="3200" spc="-145" dirty="0">
                <a:latin typeface="Arial"/>
                <a:cs typeface="Arial"/>
              </a:rPr>
              <a:t>sistem  </a:t>
            </a:r>
            <a:r>
              <a:rPr sz="3200" spc="-140" dirty="0">
                <a:latin typeface="Arial"/>
                <a:cs typeface="Arial"/>
              </a:rPr>
              <a:t>pendekatan dalam </a:t>
            </a:r>
            <a:r>
              <a:rPr sz="3200" spc="-180" dirty="0">
                <a:latin typeface="Arial"/>
                <a:cs typeface="Arial"/>
              </a:rPr>
              <a:t>rangka pembahasan </a:t>
            </a:r>
            <a:r>
              <a:rPr sz="3200" spc="-145" dirty="0">
                <a:latin typeface="Arial"/>
                <a:cs typeface="Arial"/>
              </a:rPr>
              <a:t>obyek  </a:t>
            </a:r>
            <a:r>
              <a:rPr sz="3200" spc="-110" dirty="0">
                <a:latin typeface="Arial"/>
                <a:cs typeface="Arial"/>
              </a:rPr>
              <a:t>materialnya </a:t>
            </a:r>
            <a:r>
              <a:rPr sz="3200" spc="-55" dirty="0">
                <a:latin typeface="Arial"/>
                <a:cs typeface="Arial"/>
              </a:rPr>
              <a:t>untuk </a:t>
            </a:r>
            <a:r>
              <a:rPr sz="3200" spc="-135" dirty="0">
                <a:latin typeface="Arial"/>
                <a:cs typeface="Arial"/>
              </a:rPr>
              <a:t>mendapatkan </a:t>
            </a:r>
            <a:r>
              <a:rPr sz="3200" spc="-160" dirty="0">
                <a:latin typeface="Arial"/>
                <a:cs typeface="Arial"/>
              </a:rPr>
              <a:t>kebenaran  </a:t>
            </a:r>
            <a:r>
              <a:rPr sz="3200" spc="-204" dirty="0">
                <a:latin typeface="Arial"/>
                <a:cs typeface="Arial"/>
              </a:rPr>
              <a:t>yang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obyektif.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9978" y="3949141"/>
            <a:ext cx="290195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37210" marR="5080" indent="-524510">
              <a:lnSpc>
                <a:spcPts val="3460"/>
              </a:lnSpc>
              <a:spcBef>
                <a:spcPts val="535"/>
              </a:spcBef>
              <a:tabLst>
                <a:tab pos="1090295" algn="l"/>
                <a:tab pos="2111375" algn="l"/>
              </a:tabLst>
            </a:pPr>
            <a:r>
              <a:rPr sz="3200" spc="-195" dirty="0">
                <a:latin typeface="Arial"/>
                <a:cs typeface="Arial"/>
              </a:rPr>
              <a:t>ada	</a:t>
            </a:r>
            <a:r>
              <a:rPr sz="3200" spc="-150" dirty="0">
                <a:latin typeface="Arial"/>
                <a:cs typeface="Arial"/>
              </a:rPr>
              <a:t>beberapa  </a:t>
            </a:r>
            <a:r>
              <a:rPr sz="3200" spc="-125" dirty="0">
                <a:latin typeface="Arial"/>
                <a:cs typeface="Arial"/>
              </a:rPr>
              <a:t>ob</a:t>
            </a:r>
            <a:r>
              <a:rPr sz="3200" spc="-145" dirty="0">
                <a:latin typeface="Arial"/>
                <a:cs typeface="Arial"/>
              </a:rPr>
              <a:t>y</a:t>
            </a:r>
            <a:r>
              <a:rPr sz="3200" spc="-165" dirty="0">
                <a:latin typeface="Arial"/>
                <a:cs typeface="Arial"/>
              </a:rPr>
              <a:t>ek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00" dirty="0">
                <a:latin typeface="Arial"/>
                <a:cs typeface="Arial"/>
              </a:rPr>
              <a:t>y</a:t>
            </a:r>
            <a:r>
              <a:rPr sz="3200" spc="-254" dirty="0">
                <a:latin typeface="Arial"/>
                <a:cs typeface="Arial"/>
              </a:rPr>
              <a:t>a</a:t>
            </a:r>
            <a:r>
              <a:rPr sz="3200" spc="-190" dirty="0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0242" y="3949141"/>
            <a:ext cx="133731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marR="5080" indent="-337185">
              <a:lnSpc>
                <a:spcPts val="3460"/>
              </a:lnSpc>
              <a:spcBef>
                <a:spcPts val="535"/>
              </a:spcBef>
            </a:pPr>
            <a:r>
              <a:rPr sz="3200" spc="-220" dirty="0">
                <a:latin typeface="Arial"/>
                <a:cs typeface="Arial"/>
              </a:rPr>
              <a:t>ma</a:t>
            </a:r>
            <a:r>
              <a:rPr sz="3200" spc="-190" dirty="0">
                <a:latin typeface="Arial"/>
                <a:cs typeface="Arial"/>
              </a:rPr>
              <a:t>c</a:t>
            </a:r>
            <a:r>
              <a:rPr sz="3200" spc="-120" dirty="0">
                <a:latin typeface="Arial"/>
                <a:cs typeface="Arial"/>
              </a:rPr>
              <a:t>am,  </a:t>
            </a:r>
            <a:r>
              <a:rPr sz="3200" spc="-75" dirty="0">
                <a:latin typeface="Arial"/>
                <a:cs typeface="Arial"/>
              </a:rPr>
              <a:t>di</a:t>
            </a:r>
            <a:r>
              <a:rPr sz="3200" spc="-135" dirty="0">
                <a:latin typeface="Arial"/>
                <a:cs typeface="Arial"/>
              </a:rPr>
              <a:t>k</a:t>
            </a:r>
            <a:r>
              <a:rPr sz="3200" spc="-65" dirty="0">
                <a:latin typeface="Arial"/>
                <a:cs typeface="Arial"/>
              </a:rPr>
              <a:t>aj</a:t>
            </a:r>
            <a:r>
              <a:rPr sz="3200" spc="-35" dirty="0">
                <a:latin typeface="Arial"/>
                <a:cs typeface="Arial"/>
              </a:rPr>
              <a:t>i</a:t>
            </a:r>
            <a:r>
              <a:rPr sz="3200" spc="-8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949141"/>
            <a:ext cx="358394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  <a:tab pos="2137410" algn="l"/>
                <a:tab pos="2753360" algn="l"/>
              </a:tabLst>
            </a:pPr>
            <a:r>
              <a:rPr sz="3200" spc="-65" dirty="0">
                <a:latin typeface="Arial"/>
                <a:cs typeface="Arial"/>
              </a:rPr>
              <a:t>Metode	ilmiah  </a:t>
            </a:r>
            <a:r>
              <a:rPr sz="3200" spc="135" dirty="0">
                <a:latin typeface="Arial"/>
                <a:cs typeface="Arial"/>
              </a:rPr>
              <a:t>t</a:t>
            </a:r>
            <a:r>
              <a:rPr sz="3200" spc="-85" dirty="0">
                <a:latin typeface="Arial"/>
                <a:cs typeface="Arial"/>
              </a:rPr>
              <a:t>e</a:t>
            </a:r>
            <a:r>
              <a:rPr sz="3200" spc="-105" dirty="0">
                <a:latin typeface="Arial"/>
                <a:cs typeface="Arial"/>
              </a:rPr>
              <a:t>r</a:t>
            </a:r>
            <a:r>
              <a:rPr sz="3200" spc="-335" dirty="0">
                <a:latin typeface="Arial"/>
                <a:cs typeface="Arial"/>
              </a:rPr>
              <a:t>g</a:t>
            </a:r>
            <a:r>
              <a:rPr sz="3200" spc="-175" dirty="0">
                <a:latin typeface="Arial"/>
                <a:cs typeface="Arial"/>
              </a:rPr>
              <a:t>a</a:t>
            </a:r>
            <a:r>
              <a:rPr sz="3200" spc="-204" dirty="0">
                <a:latin typeface="Arial"/>
                <a:cs typeface="Arial"/>
              </a:rPr>
              <a:t>n</a:t>
            </a:r>
            <a:r>
              <a:rPr sz="3200" spc="25" dirty="0">
                <a:latin typeface="Arial"/>
                <a:cs typeface="Arial"/>
              </a:rPr>
              <a:t>t</a:t>
            </a:r>
            <a:r>
              <a:rPr sz="3200" spc="65" dirty="0">
                <a:latin typeface="Arial"/>
                <a:cs typeface="Arial"/>
              </a:rPr>
              <a:t>u</a:t>
            </a:r>
            <a:r>
              <a:rPr sz="3200" spc="-190" dirty="0">
                <a:latin typeface="Arial"/>
                <a:cs typeface="Arial"/>
              </a:rPr>
              <a:t>n</a:t>
            </a:r>
            <a:r>
              <a:rPr sz="3200" spc="-18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80" dirty="0">
                <a:latin typeface="Arial"/>
                <a:cs typeface="Arial"/>
              </a:rPr>
              <a:t>p</a:t>
            </a:r>
            <a:r>
              <a:rPr sz="3200" spc="-170" dirty="0">
                <a:latin typeface="Arial"/>
                <a:cs typeface="Arial"/>
              </a:rPr>
              <a:t>a</a:t>
            </a:r>
            <a:r>
              <a:rPr sz="3200" spc="-135" dirty="0">
                <a:latin typeface="Arial"/>
                <a:cs typeface="Arial"/>
              </a:rPr>
              <a:t>da  </a:t>
            </a:r>
            <a:r>
              <a:rPr sz="3200" spc="-155" dirty="0">
                <a:latin typeface="Arial"/>
                <a:cs typeface="Arial"/>
              </a:rPr>
              <a:t>Diantaranya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5366715"/>
            <a:ext cx="7728584" cy="9499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4130">
              <a:lnSpc>
                <a:spcPts val="3429"/>
              </a:lnSpc>
              <a:spcBef>
                <a:spcPts val="560"/>
              </a:spcBef>
            </a:pPr>
            <a:r>
              <a:rPr sz="3200" spc="-170" dirty="0">
                <a:latin typeface="Arial"/>
                <a:cs typeface="Arial"/>
              </a:rPr>
              <a:t>Sosiologi 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Arial"/>
                <a:cs typeface="Arial"/>
              </a:rPr>
              <a:t>Survey </a:t>
            </a:r>
            <a:r>
              <a:rPr sz="3200" spc="-95" dirty="0">
                <a:latin typeface="Arial"/>
                <a:cs typeface="Arial"/>
              </a:rPr>
              <a:t>( </a:t>
            </a:r>
            <a:r>
              <a:rPr sz="3200" spc="-60" dirty="0">
                <a:latin typeface="Arial"/>
                <a:cs typeface="Arial"/>
              </a:rPr>
              <a:t>Kuantitatif), </a:t>
            </a:r>
            <a:r>
              <a:rPr sz="3200" spc="-150" dirty="0">
                <a:latin typeface="Arial"/>
                <a:cs typeface="Arial"/>
              </a:rPr>
              <a:t>dan </a:t>
            </a:r>
            <a:r>
              <a:rPr sz="3200" spc="-145" dirty="0">
                <a:latin typeface="Arial"/>
                <a:cs typeface="Arial"/>
              </a:rPr>
              <a:t>Ground  </a:t>
            </a:r>
            <a:r>
              <a:rPr sz="3200" spc="-245" dirty="0">
                <a:latin typeface="Arial"/>
                <a:cs typeface="Arial"/>
              </a:rPr>
              <a:t>Research </a:t>
            </a:r>
            <a:r>
              <a:rPr sz="3200" spc="-95" dirty="0">
                <a:latin typeface="Arial"/>
                <a:cs typeface="Arial"/>
              </a:rPr>
              <a:t>( </a:t>
            </a:r>
            <a:r>
              <a:rPr sz="3200" spc="-70" dirty="0">
                <a:latin typeface="Arial"/>
                <a:cs typeface="Arial"/>
              </a:rPr>
              <a:t>Kualitatif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6313"/>
            <a:ext cx="8074025" cy="13493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5"/>
              </a:spcBef>
            </a:pPr>
            <a:r>
              <a:rPr sz="2900" spc="-130" dirty="0">
                <a:latin typeface="Arial"/>
                <a:cs typeface="Arial"/>
              </a:rPr>
              <a:t>Filsafat </a:t>
            </a:r>
            <a:r>
              <a:rPr sz="2900" dirty="0">
                <a:latin typeface="Wingdings"/>
                <a:cs typeface="Wingdings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85" dirty="0">
                <a:latin typeface="Arial"/>
                <a:cs typeface="Arial"/>
              </a:rPr>
              <a:t>metode </a:t>
            </a:r>
            <a:r>
              <a:rPr sz="2900" spc="-30" dirty="0">
                <a:latin typeface="Arial"/>
                <a:cs typeface="Arial"/>
              </a:rPr>
              <a:t>: </a:t>
            </a:r>
            <a:r>
              <a:rPr sz="2900" spc="-145" dirty="0">
                <a:latin typeface="Arial"/>
                <a:cs typeface="Arial"/>
              </a:rPr>
              <a:t>analisis </a:t>
            </a:r>
            <a:r>
              <a:rPr sz="2900" spc="-160" dirty="0">
                <a:latin typeface="Arial"/>
                <a:cs typeface="Arial"/>
              </a:rPr>
              <a:t>sentesis </a:t>
            </a:r>
            <a:r>
              <a:rPr sz="2900" spc="-90" dirty="0">
                <a:latin typeface="Arial"/>
                <a:cs typeface="Arial"/>
              </a:rPr>
              <a:t>( </a:t>
            </a:r>
            <a:r>
              <a:rPr sz="2900" spc="-135" dirty="0">
                <a:latin typeface="Arial"/>
                <a:cs typeface="Arial"/>
              </a:rPr>
              <a:t>menguraikan  </a:t>
            </a:r>
            <a:r>
              <a:rPr sz="2900" spc="-140" dirty="0">
                <a:latin typeface="Arial"/>
                <a:cs typeface="Arial"/>
              </a:rPr>
              <a:t>dan </a:t>
            </a:r>
            <a:r>
              <a:rPr sz="2900" spc="-90" dirty="0">
                <a:latin typeface="Arial"/>
                <a:cs typeface="Arial"/>
              </a:rPr>
              <a:t>memerinci </a:t>
            </a:r>
            <a:r>
              <a:rPr sz="2900" spc="-125" dirty="0">
                <a:latin typeface="Arial"/>
                <a:cs typeface="Arial"/>
              </a:rPr>
              <a:t>pernyataan </a:t>
            </a:r>
            <a:r>
              <a:rPr sz="2900" spc="-180" dirty="0">
                <a:latin typeface="Arial"/>
                <a:cs typeface="Arial"/>
              </a:rPr>
              <a:t>sehingga </a:t>
            </a:r>
            <a:r>
              <a:rPr sz="2900" spc="-135" dirty="0">
                <a:latin typeface="Arial"/>
                <a:cs typeface="Arial"/>
              </a:rPr>
              <a:t>jelas </a:t>
            </a:r>
            <a:r>
              <a:rPr sz="2900" spc="-170" dirty="0">
                <a:latin typeface="Arial"/>
                <a:cs typeface="Arial"/>
              </a:rPr>
              <a:t>maknanya  </a:t>
            </a:r>
            <a:r>
              <a:rPr sz="2900" spc="-65" dirty="0">
                <a:latin typeface="Arial"/>
                <a:cs typeface="Arial"/>
              </a:rPr>
              <a:t>lalu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-105" dirty="0">
                <a:latin typeface="Arial"/>
                <a:cs typeface="Arial"/>
              </a:rPr>
              <a:t>disimpulkan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892300"/>
            <a:ext cx="8073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070" algn="l"/>
                <a:tab pos="3013710" algn="l"/>
                <a:tab pos="3452495" algn="l"/>
                <a:tab pos="4993640" algn="l"/>
                <a:tab pos="6533515" algn="l"/>
                <a:tab pos="7473315" algn="l"/>
              </a:tabLst>
            </a:pPr>
            <a:r>
              <a:rPr sz="3000" spc="-70" dirty="0"/>
              <a:t>M</a:t>
            </a:r>
            <a:r>
              <a:rPr sz="3000" spc="-75" dirty="0"/>
              <a:t>e</a:t>
            </a:r>
            <a:r>
              <a:rPr sz="3000" spc="145" dirty="0"/>
              <a:t>t</a:t>
            </a:r>
            <a:r>
              <a:rPr sz="3000" spc="-125" dirty="0"/>
              <a:t>od</a:t>
            </a:r>
            <a:r>
              <a:rPr sz="3000" spc="-120" dirty="0"/>
              <a:t>e</a:t>
            </a:r>
            <a:r>
              <a:rPr sz="3000" dirty="0"/>
              <a:t>	</a:t>
            </a:r>
            <a:r>
              <a:rPr sz="3000" spc="-100" dirty="0"/>
              <a:t>Indu</a:t>
            </a:r>
            <a:r>
              <a:rPr sz="3000" spc="-135" dirty="0"/>
              <a:t>k</a:t>
            </a:r>
            <a:r>
              <a:rPr sz="3000" spc="-220" dirty="0"/>
              <a:t>s</a:t>
            </a:r>
            <a:r>
              <a:rPr sz="3000" spc="-95" dirty="0"/>
              <a:t>i</a:t>
            </a:r>
            <a:r>
              <a:rPr sz="3000" dirty="0"/>
              <a:t>	</a:t>
            </a:r>
            <a:r>
              <a:rPr sz="3000" spc="-35" dirty="0"/>
              <a:t>:</a:t>
            </a:r>
            <a:r>
              <a:rPr sz="3000" dirty="0"/>
              <a:t>	</a:t>
            </a:r>
            <a:r>
              <a:rPr sz="3000" spc="-170" dirty="0"/>
              <a:t>m</a:t>
            </a:r>
            <a:r>
              <a:rPr sz="3000" spc="-145" dirty="0"/>
              <a:t>e</a:t>
            </a:r>
            <a:r>
              <a:rPr sz="3000" spc="135" dirty="0"/>
              <a:t>t</a:t>
            </a:r>
            <a:r>
              <a:rPr sz="3000" spc="-125" dirty="0"/>
              <a:t>od</a:t>
            </a:r>
            <a:r>
              <a:rPr sz="3000" spc="-120" dirty="0"/>
              <a:t>e</a:t>
            </a:r>
            <a:r>
              <a:rPr sz="3000" dirty="0"/>
              <a:t>	</a:t>
            </a:r>
            <a:r>
              <a:rPr sz="3000" spc="-140" dirty="0"/>
              <a:t>b</a:t>
            </a:r>
            <a:r>
              <a:rPr sz="3000" spc="-150" dirty="0"/>
              <a:t>e</a:t>
            </a:r>
            <a:r>
              <a:rPr sz="3000" spc="50" dirty="0"/>
              <a:t>r</a:t>
            </a:r>
            <a:r>
              <a:rPr sz="3000" spc="-60" dirty="0"/>
              <a:t>p</a:t>
            </a:r>
            <a:r>
              <a:rPr sz="3000" spc="-40" dirty="0"/>
              <a:t>i</a:t>
            </a:r>
            <a:r>
              <a:rPr sz="3000" spc="-25" dirty="0"/>
              <a:t>kir</a:t>
            </a:r>
            <a:r>
              <a:rPr sz="3000" dirty="0"/>
              <a:t>	</a:t>
            </a:r>
            <a:r>
              <a:rPr sz="3000" spc="-114" dirty="0"/>
              <a:t>da</a:t>
            </a:r>
            <a:r>
              <a:rPr sz="3000" spc="-65" dirty="0"/>
              <a:t>r</a:t>
            </a:r>
            <a:r>
              <a:rPr sz="3000" spc="20" dirty="0"/>
              <a:t>i</a:t>
            </a:r>
            <a:r>
              <a:rPr sz="3000" dirty="0"/>
              <a:t>	</a:t>
            </a:r>
            <a:r>
              <a:rPr sz="3000" spc="-110" dirty="0"/>
              <a:t>hal</a:t>
            </a:r>
            <a:r>
              <a:rPr sz="3000" spc="-85" dirty="0"/>
              <a:t>-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03325" rIns="0" bIns="0" rtlCol="0">
            <a:spAutoFit/>
          </a:bodyPr>
          <a:lstStyle/>
          <a:p>
            <a:pPr marL="355600" marR="5080" algn="just">
              <a:lnSpc>
                <a:spcPct val="90000"/>
              </a:lnSpc>
              <a:spcBef>
                <a:spcPts val="459"/>
              </a:spcBef>
            </a:pPr>
            <a:r>
              <a:rPr sz="3000" spc="-55" dirty="0"/>
              <a:t>hal/peristiwa </a:t>
            </a:r>
            <a:r>
              <a:rPr sz="3000" spc="-195" dirty="0"/>
              <a:t>yang </a:t>
            </a:r>
            <a:r>
              <a:rPr sz="3000" spc="-180" dirty="0"/>
              <a:t>khusus </a:t>
            </a:r>
            <a:r>
              <a:rPr sz="3000" spc="-130" dirty="0"/>
              <a:t>kemudian </a:t>
            </a:r>
            <a:r>
              <a:rPr sz="3000" spc="-40" dirty="0"/>
              <a:t>ditarik  </a:t>
            </a:r>
            <a:r>
              <a:rPr sz="3000" spc="-135" dirty="0"/>
              <a:t>kesimpulan </a:t>
            </a:r>
            <a:r>
              <a:rPr sz="3000" spc="-195" dirty="0"/>
              <a:t>yang </a:t>
            </a:r>
            <a:r>
              <a:rPr sz="3000" spc="-85" dirty="0"/>
              <a:t>bersifat </a:t>
            </a:r>
            <a:r>
              <a:rPr sz="3000" spc="-100" dirty="0"/>
              <a:t>umum. </a:t>
            </a:r>
            <a:r>
              <a:rPr sz="3000" spc="-90" dirty="0"/>
              <a:t>( </a:t>
            </a:r>
            <a:r>
              <a:rPr sz="3000" spc="-200" dirty="0">
                <a:solidFill>
                  <a:srgbClr val="C00000"/>
                </a:solidFill>
              </a:rPr>
              <a:t>Bagaimana  </a:t>
            </a:r>
            <a:r>
              <a:rPr sz="3000" spc="-140" dirty="0">
                <a:solidFill>
                  <a:srgbClr val="C00000"/>
                </a:solidFill>
              </a:rPr>
              <a:t>penerapan </a:t>
            </a:r>
            <a:r>
              <a:rPr sz="3000" spc="-90" dirty="0">
                <a:solidFill>
                  <a:srgbClr val="C00000"/>
                </a:solidFill>
              </a:rPr>
              <a:t>metode </a:t>
            </a:r>
            <a:r>
              <a:rPr sz="3000" spc="-20" dirty="0">
                <a:solidFill>
                  <a:srgbClr val="C00000"/>
                </a:solidFill>
              </a:rPr>
              <a:t>ini </a:t>
            </a:r>
            <a:r>
              <a:rPr sz="3000" spc="-135" dirty="0">
                <a:solidFill>
                  <a:srgbClr val="C00000"/>
                </a:solidFill>
              </a:rPr>
              <a:t>dalam </a:t>
            </a:r>
            <a:r>
              <a:rPr sz="3000" spc="-204" dirty="0">
                <a:solidFill>
                  <a:srgbClr val="C00000"/>
                </a:solidFill>
              </a:rPr>
              <a:t>Pancasila </a:t>
            </a:r>
            <a:r>
              <a:rPr sz="3000" spc="-280" dirty="0">
                <a:solidFill>
                  <a:srgbClr val="C00000"/>
                </a:solidFill>
              </a:rPr>
              <a:t>?</a:t>
            </a:r>
            <a:r>
              <a:rPr sz="3000" spc="-390" dirty="0">
                <a:solidFill>
                  <a:srgbClr val="C00000"/>
                </a:solidFill>
              </a:rPr>
              <a:t> </a:t>
            </a:r>
            <a:r>
              <a:rPr sz="3000" spc="-90" dirty="0"/>
              <a:t>)</a:t>
            </a:r>
            <a:endParaRPr sz="30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000"/>
              </a:lnSpc>
            </a:pPr>
            <a:r>
              <a:rPr sz="3000" spc="-60" dirty="0"/>
              <a:t>Metode </a:t>
            </a:r>
            <a:r>
              <a:rPr sz="3000" spc="-170" dirty="0"/>
              <a:t>Deduksi </a:t>
            </a:r>
            <a:r>
              <a:rPr sz="3000" spc="-35" dirty="0"/>
              <a:t>: </a:t>
            </a:r>
            <a:r>
              <a:rPr sz="3000" spc="-90" dirty="0"/>
              <a:t>metode </a:t>
            </a:r>
            <a:r>
              <a:rPr sz="3000" spc="-50" dirty="0"/>
              <a:t>berpikir </a:t>
            </a:r>
            <a:r>
              <a:rPr sz="3000" spc="-195" dirty="0"/>
              <a:t>yang </a:t>
            </a:r>
            <a:r>
              <a:rPr sz="3000" spc="-75" dirty="0"/>
              <a:t>bertolak  </a:t>
            </a:r>
            <a:r>
              <a:rPr sz="3000" spc="-70" dirty="0"/>
              <a:t>dari </a:t>
            </a:r>
            <a:r>
              <a:rPr sz="3000" spc="-95" dirty="0"/>
              <a:t>hal-hal/pernyataan </a:t>
            </a:r>
            <a:r>
              <a:rPr sz="3000" spc="-195" dirty="0"/>
              <a:t>yang </a:t>
            </a:r>
            <a:r>
              <a:rPr sz="3000" spc="-85" dirty="0"/>
              <a:t>bersifat </a:t>
            </a:r>
            <a:r>
              <a:rPr sz="3000" spc="-105" dirty="0"/>
              <a:t>umum  </a:t>
            </a:r>
            <a:r>
              <a:rPr sz="3000" spc="-60" dirty="0"/>
              <a:t>untuk </a:t>
            </a:r>
            <a:r>
              <a:rPr sz="3000" spc="-40" dirty="0"/>
              <a:t>ditarik </a:t>
            </a:r>
            <a:r>
              <a:rPr sz="3000" spc="-135" dirty="0"/>
              <a:t>kesimpulan </a:t>
            </a:r>
            <a:r>
              <a:rPr sz="3000" spc="-195" dirty="0"/>
              <a:t>yang </a:t>
            </a:r>
            <a:r>
              <a:rPr sz="3000" spc="-90" dirty="0"/>
              <a:t>bersifat </a:t>
            </a:r>
            <a:r>
              <a:rPr sz="3000" spc="-170" dirty="0"/>
              <a:t>khusus. </a:t>
            </a:r>
            <a:r>
              <a:rPr sz="3000" spc="-90" dirty="0"/>
              <a:t>(  </a:t>
            </a:r>
            <a:r>
              <a:rPr sz="3000" spc="-114" dirty="0">
                <a:solidFill>
                  <a:srgbClr val="C00000"/>
                </a:solidFill>
              </a:rPr>
              <a:t>Berilah </a:t>
            </a:r>
            <a:r>
              <a:rPr sz="3000" spc="-160" dirty="0">
                <a:solidFill>
                  <a:srgbClr val="C00000"/>
                </a:solidFill>
              </a:rPr>
              <a:t>Contohnya</a:t>
            </a:r>
            <a:r>
              <a:rPr sz="3000" spc="-175" dirty="0">
                <a:solidFill>
                  <a:srgbClr val="C00000"/>
                </a:solidFill>
              </a:rPr>
              <a:t> </a:t>
            </a:r>
            <a:r>
              <a:rPr sz="3000" spc="-90" dirty="0"/>
              <a:t>)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8826"/>
            <a:ext cx="7722234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900" spc="-55" dirty="0">
                <a:latin typeface="Arial"/>
                <a:cs typeface="Arial"/>
              </a:rPr>
              <a:t>Metode </a:t>
            </a:r>
            <a:r>
              <a:rPr sz="2900" spc="-110" dirty="0">
                <a:latin typeface="Arial"/>
                <a:cs typeface="Arial"/>
              </a:rPr>
              <a:t>Hermeneutika </a:t>
            </a:r>
            <a:r>
              <a:rPr sz="2900" spc="-30" dirty="0">
                <a:latin typeface="Arial"/>
                <a:cs typeface="Arial"/>
              </a:rPr>
              <a:t>:</a:t>
            </a:r>
            <a:r>
              <a:rPr sz="2900" spc="-590" dirty="0">
                <a:latin typeface="Arial"/>
                <a:cs typeface="Arial"/>
              </a:rPr>
              <a:t> </a:t>
            </a:r>
            <a:r>
              <a:rPr sz="2900" spc="-85" dirty="0">
                <a:latin typeface="Arial"/>
                <a:cs typeface="Arial"/>
              </a:rPr>
              <a:t>metode </a:t>
            </a:r>
            <a:r>
              <a:rPr sz="2900" spc="-120" dirty="0">
                <a:latin typeface="Arial"/>
                <a:cs typeface="Arial"/>
              </a:rPr>
              <a:t>menafsirkan </a:t>
            </a:r>
            <a:r>
              <a:rPr sz="2900" spc="-55" dirty="0">
                <a:latin typeface="Arial"/>
                <a:cs typeface="Arial"/>
              </a:rPr>
              <a:t>untuk  </a:t>
            </a:r>
            <a:r>
              <a:rPr sz="2900" spc="-100" dirty="0">
                <a:latin typeface="Arial"/>
                <a:cs typeface="Arial"/>
              </a:rPr>
              <a:t>memperoleh </a:t>
            </a:r>
            <a:r>
              <a:rPr sz="2900" spc="-155" dirty="0">
                <a:latin typeface="Arial"/>
                <a:cs typeface="Arial"/>
              </a:rPr>
              <a:t>makna </a:t>
            </a:r>
            <a:r>
              <a:rPr sz="2900" spc="-185" dirty="0">
                <a:latin typeface="Arial"/>
                <a:cs typeface="Arial"/>
              </a:rPr>
              <a:t>yang </a:t>
            </a:r>
            <a:r>
              <a:rPr sz="2900" spc="-85" dirty="0">
                <a:latin typeface="Arial"/>
                <a:cs typeface="Arial"/>
              </a:rPr>
              <a:t>terdalam/hakekat </a:t>
            </a:r>
            <a:r>
              <a:rPr sz="2900" spc="-210" dirty="0">
                <a:latin typeface="Arial"/>
                <a:cs typeface="Arial"/>
              </a:rPr>
              <a:t>yg  </a:t>
            </a:r>
            <a:r>
              <a:rPr sz="2900" spc="-85" dirty="0">
                <a:latin typeface="Arial"/>
                <a:cs typeface="Arial"/>
              </a:rPr>
              <a:t>ditafsirkan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10690"/>
            <a:ext cx="7781925" cy="227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3875">
              <a:lnSpc>
                <a:spcPct val="120100"/>
              </a:lnSpc>
              <a:spcBef>
                <a:spcPts val="95"/>
              </a:spcBef>
              <a:tabLst>
                <a:tab pos="3987800" algn="l"/>
              </a:tabLst>
            </a:pPr>
            <a:r>
              <a:rPr sz="3200" spc="-135" dirty="0"/>
              <a:t>Prinsip</a:t>
            </a:r>
            <a:r>
              <a:rPr sz="3200" spc="-150" dirty="0"/>
              <a:t> </a:t>
            </a:r>
            <a:r>
              <a:rPr sz="3200" spc="-350" dirty="0"/>
              <a:t>Yang</a:t>
            </a:r>
            <a:r>
              <a:rPr sz="3200" spc="-155" dirty="0"/>
              <a:t> digunakan	</a:t>
            </a:r>
            <a:r>
              <a:rPr sz="3200" spc="-190" dirty="0"/>
              <a:t>Konteks </a:t>
            </a:r>
            <a:r>
              <a:rPr sz="3200" spc="-155" dirty="0"/>
              <a:t>dan </a:t>
            </a:r>
            <a:r>
              <a:rPr sz="3200" spc="-135" dirty="0"/>
              <a:t>Isi</a:t>
            </a:r>
            <a:r>
              <a:rPr sz="3200" spc="-204" dirty="0"/>
              <a:t> </a:t>
            </a:r>
            <a:r>
              <a:rPr sz="3200" spc="-350" dirty="0"/>
              <a:t>Teks  </a:t>
            </a:r>
            <a:r>
              <a:rPr sz="3200" spc="-100" dirty="0"/>
              <a:t>Misal</a:t>
            </a:r>
            <a:r>
              <a:rPr sz="3200" spc="-160" dirty="0"/>
              <a:t> </a:t>
            </a:r>
            <a:r>
              <a:rPr sz="3200" spc="-35" dirty="0"/>
              <a:t>:</a:t>
            </a:r>
            <a:endParaRPr sz="3200"/>
          </a:p>
          <a:p>
            <a:pPr marL="355600" marR="5080" indent="-252095">
              <a:lnSpc>
                <a:spcPct val="100000"/>
              </a:lnSpc>
              <a:spcBef>
                <a:spcPts val="770"/>
              </a:spcBef>
            </a:pPr>
            <a:r>
              <a:rPr sz="3200" spc="-210" dirty="0"/>
              <a:t>Bagaimana </a:t>
            </a:r>
            <a:r>
              <a:rPr sz="3200" spc="-150" dirty="0"/>
              <a:t>konteks </a:t>
            </a:r>
            <a:r>
              <a:rPr sz="3200" spc="-145" dirty="0"/>
              <a:t>perumusan </a:t>
            </a:r>
            <a:r>
              <a:rPr sz="3200" spc="-220" dirty="0"/>
              <a:t>Pancasila </a:t>
            </a:r>
            <a:r>
              <a:rPr sz="3200" spc="-180" dirty="0"/>
              <a:t>pada  </a:t>
            </a:r>
            <a:r>
              <a:rPr sz="3200" spc="-240" dirty="0"/>
              <a:t>masa </a:t>
            </a:r>
            <a:r>
              <a:rPr sz="3200" spc="35" dirty="0"/>
              <a:t>itu</a:t>
            </a:r>
            <a:r>
              <a:rPr sz="3200" spc="-85" dirty="0"/>
              <a:t> </a:t>
            </a:r>
            <a:r>
              <a:rPr sz="3200" spc="-295" dirty="0"/>
              <a:t>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5940" y="4251705"/>
            <a:ext cx="2765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0" dirty="0">
                <a:latin typeface="Arial"/>
                <a:cs typeface="Arial"/>
              </a:rPr>
              <a:t>Apa </a:t>
            </a:r>
            <a:r>
              <a:rPr sz="3200" spc="-105" dirty="0">
                <a:latin typeface="Arial"/>
                <a:cs typeface="Arial"/>
              </a:rPr>
              <a:t>isi </a:t>
            </a:r>
            <a:r>
              <a:rPr sz="3200" spc="-290" dirty="0">
                <a:latin typeface="Arial"/>
                <a:cs typeface="Arial"/>
              </a:rPr>
              <a:t>Teksnya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295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sultan hamid 2">
            <a:extLst>
              <a:ext uri="{FF2B5EF4-FFF2-40B4-BE49-F238E27FC236}">
                <a16:creationId xmlns:a16="http://schemas.microsoft.com/office/drawing/2014/main" xmlns="" id="{7B0F8742-CD2A-4542-A934-6A2648BF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" y="1066800"/>
            <a:ext cx="816428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246888"/>
            <a:ext cx="83240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0379" y="320040"/>
            <a:ext cx="3186684" cy="1258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4400" spc="-220" dirty="0"/>
              <a:t>Sistematis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26286" rIns="0" bIns="0" rtlCol="0">
            <a:spAutoFit/>
          </a:bodyPr>
          <a:lstStyle/>
          <a:p>
            <a:pPr marL="355600" marR="30613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2506345" algn="l"/>
                <a:tab pos="4137025" algn="l"/>
              </a:tabLst>
            </a:pPr>
            <a:r>
              <a:rPr sz="3000" spc="-515" dirty="0"/>
              <a:t>P</a:t>
            </a:r>
            <a:r>
              <a:rPr sz="3000" spc="-160" dirty="0"/>
              <a:t>emahaman</a:t>
            </a:r>
            <a:r>
              <a:rPr sz="3000" dirty="0"/>
              <a:t>	</a:t>
            </a:r>
            <a:r>
              <a:rPr sz="3000" spc="-515" dirty="0"/>
              <a:t>P</a:t>
            </a:r>
            <a:r>
              <a:rPr sz="3000" spc="-165" dirty="0"/>
              <a:t>a</a:t>
            </a:r>
            <a:r>
              <a:rPr sz="3000" spc="-180" dirty="0"/>
              <a:t>n</a:t>
            </a:r>
            <a:r>
              <a:rPr sz="3000" spc="-260" dirty="0"/>
              <a:t>c</a:t>
            </a:r>
            <a:r>
              <a:rPr sz="3000" spc="-245" dirty="0"/>
              <a:t>a</a:t>
            </a:r>
            <a:r>
              <a:rPr sz="3000" spc="-114" dirty="0"/>
              <a:t>si</a:t>
            </a:r>
            <a:r>
              <a:rPr sz="3000" spc="-85" dirty="0"/>
              <a:t>l</a:t>
            </a:r>
            <a:r>
              <a:rPr sz="3000" spc="-235" dirty="0"/>
              <a:t>a</a:t>
            </a:r>
            <a:r>
              <a:rPr sz="3000" dirty="0"/>
              <a:t>	</a:t>
            </a:r>
            <a:r>
              <a:rPr sz="3000" spc="-130" dirty="0"/>
              <a:t>harus  </a:t>
            </a:r>
            <a:r>
              <a:rPr sz="3000" spc="-155" dirty="0"/>
              <a:t>kesatuan </a:t>
            </a:r>
            <a:r>
              <a:rPr sz="3000" spc="-145" dirty="0"/>
              <a:t>dan</a:t>
            </a:r>
            <a:r>
              <a:rPr sz="3000" spc="-200" dirty="0"/>
              <a:t> </a:t>
            </a:r>
            <a:r>
              <a:rPr sz="3000" spc="-110" dirty="0"/>
              <a:t>keutuhan</a:t>
            </a:r>
            <a:endParaRPr sz="3000"/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  <a:tab pos="356235" algn="l"/>
                <a:tab pos="1689100" algn="l"/>
                <a:tab pos="3283585" algn="l"/>
                <a:tab pos="4647565" algn="l"/>
                <a:tab pos="5814060" algn="l"/>
                <a:tab pos="6696075" algn="l"/>
              </a:tabLst>
            </a:pPr>
            <a:r>
              <a:rPr sz="3000" spc="-240" dirty="0"/>
              <a:t>Si</a:t>
            </a:r>
            <a:r>
              <a:rPr sz="3000" spc="-135" dirty="0"/>
              <a:t>l</a:t>
            </a:r>
            <a:r>
              <a:rPr sz="3000" spc="-229" dirty="0"/>
              <a:t>a</a:t>
            </a:r>
            <a:r>
              <a:rPr sz="3000" spc="-80" dirty="0"/>
              <a:t>-</a:t>
            </a:r>
            <a:r>
              <a:rPr sz="3000" spc="-114" dirty="0"/>
              <a:t>si</a:t>
            </a:r>
            <a:r>
              <a:rPr sz="3000" spc="-85" dirty="0"/>
              <a:t>l</a:t>
            </a:r>
            <a:r>
              <a:rPr sz="3000" spc="-235" dirty="0"/>
              <a:t>a</a:t>
            </a:r>
            <a:r>
              <a:rPr sz="3000" dirty="0"/>
              <a:t>	</a:t>
            </a:r>
            <a:r>
              <a:rPr sz="3000" spc="-525" dirty="0"/>
              <a:t>P</a:t>
            </a:r>
            <a:r>
              <a:rPr sz="3000" spc="-195" dirty="0"/>
              <a:t>an</a:t>
            </a:r>
            <a:r>
              <a:rPr sz="3000" spc="-200" dirty="0"/>
              <a:t>c</a:t>
            </a:r>
            <a:r>
              <a:rPr sz="3000" spc="-150" dirty="0"/>
              <a:t>asi</a:t>
            </a:r>
            <a:r>
              <a:rPr sz="3000" spc="-90" dirty="0"/>
              <a:t>l</a:t>
            </a:r>
            <a:r>
              <a:rPr sz="3000" spc="-235" dirty="0"/>
              <a:t>a</a:t>
            </a:r>
            <a:r>
              <a:rPr sz="3000" dirty="0"/>
              <a:t>	</a:t>
            </a:r>
            <a:r>
              <a:rPr sz="3000" spc="-55" dirty="0"/>
              <a:t>d</a:t>
            </a:r>
            <a:r>
              <a:rPr sz="3000" spc="-35" dirty="0"/>
              <a:t>i</a:t>
            </a:r>
            <a:r>
              <a:rPr sz="3000" spc="-190" dirty="0"/>
              <a:t>susu</a:t>
            </a:r>
            <a:r>
              <a:rPr sz="3000" spc="-195" dirty="0"/>
              <a:t>n</a:t>
            </a:r>
            <a:r>
              <a:rPr sz="3000" dirty="0"/>
              <a:t>	</a:t>
            </a:r>
            <a:r>
              <a:rPr sz="3000" spc="-254" dirty="0"/>
              <a:t>se</a:t>
            </a:r>
            <a:r>
              <a:rPr sz="3000" spc="-265" dirty="0"/>
              <a:t>c</a:t>
            </a:r>
            <a:r>
              <a:rPr sz="3000" spc="-114" dirty="0"/>
              <a:t>a</a:t>
            </a:r>
            <a:r>
              <a:rPr sz="3000" spc="-135" dirty="0"/>
              <a:t>r</a:t>
            </a:r>
            <a:r>
              <a:rPr sz="3000" spc="-235" dirty="0"/>
              <a:t>a</a:t>
            </a:r>
            <a:r>
              <a:rPr sz="3000" dirty="0"/>
              <a:t>	</a:t>
            </a:r>
            <a:r>
              <a:rPr sz="3000" spc="-95" dirty="0"/>
              <a:t>lo</a:t>
            </a:r>
            <a:r>
              <a:rPr sz="3000" spc="-150" dirty="0"/>
              <a:t>g</a:t>
            </a:r>
            <a:r>
              <a:rPr sz="3000" spc="-155" dirty="0"/>
              <a:t>is</a:t>
            </a:r>
            <a:r>
              <a:rPr sz="3000" dirty="0"/>
              <a:t>	</a:t>
            </a:r>
            <a:r>
              <a:rPr sz="3000" spc="-200" dirty="0"/>
              <a:t>se</a:t>
            </a:r>
            <a:r>
              <a:rPr sz="3000" spc="-215" dirty="0"/>
              <a:t>h</a:t>
            </a:r>
            <a:r>
              <a:rPr sz="3000" spc="-20" dirty="0"/>
              <a:t>i</a:t>
            </a:r>
            <a:r>
              <a:rPr sz="3000" spc="-65" dirty="0"/>
              <a:t>n</a:t>
            </a:r>
            <a:r>
              <a:rPr sz="3000" spc="-240" dirty="0"/>
              <a:t>g</a:t>
            </a:r>
            <a:r>
              <a:rPr sz="3000" spc="-320" dirty="0"/>
              <a:t>g</a:t>
            </a:r>
            <a:r>
              <a:rPr sz="3000" spc="-155" dirty="0"/>
              <a:t>a  </a:t>
            </a:r>
            <a:r>
              <a:rPr sz="3000" spc="-95" dirty="0"/>
              <a:t>membentuk pemikiran </a:t>
            </a:r>
            <a:r>
              <a:rPr sz="3000" spc="-195" dirty="0"/>
              <a:t>yang</a:t>
            </a:r>
            <a:r>
              <a:rPr sz="3000" spc="-280" dirty="0"/>
              <a:t> </a:t>
            </a:r>
            <a:r>
              <a:rPr sz="3000" spc="-120" dirty="0"/>
              <a:t>sistematis.</a:t>
            </a:r>
            <a:endParaRPr sz="3000"/>
          </a:p>
          <a:p>
            <a:pPr marL="355600" marR="5080" indent="-342900">
              <a:lnSpc>
                <a:spcPts val="3579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  <a:tab pos="2873375" algn="l"/>
              </a:tabLst>
            </a:pPr>
            <a:r>
              <a:rPr sz="3000" spc="-125" dirty="0"/>
              <a:t>Notonagora</a:t>
            </a:r>
            <a:r>
              <a:rPr sz="3000" spc="420" dirty="0"/>
              <a:t>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30" dirty="0"/>
              <a:t>Hierarkis </a:t>
            </a:r>
            <a:r>
              <a:rPr sz="3000" spc="-120" dirty="0"/>
              <a:t>Piramidal. </a:t>
            </a:r>
            <a:r>
              <a:rPr sz="3000" spc="-90" dirty="0"/>
              <a:t>( </a:t>
            </a:r>
            <a:r>
              <a:rPr sz="3000" spc="-200" dirty="0"/>
              <a:t>Bagaimana  </a:t>
            </a:r>
            <a:r>
              <a:rPr sz="3000" spc="-185" dirty="0"/>
              <a:t>Penjelasannya </a:t>
            </a:r>
            <a:r>
              <a:rPr sz="3000" spc="-280" dirty="0"/>
              <a:t>?</a:t>
            </a:r>
            <a:r>
              <a:rPr sz="3000" spc="-120" dirty="0"/>
              <a:t> </a:t>
            </a:r>
            <a:r>
              <a:rPr sz="3000" spc="-90" dirty="0"/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09166"/>
            <a:ext cx="80746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3000" spc="-190" dirty="0">
                <a:latin typeface="Arial"/>
                <a:cs typeface="Arial"/>
              </a:rPr>
              <a:t>Sistem</a:t>
            </a:r>
            <a:r>
              <a:rPr sz="3000" spc="45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merupakan </a:t>
            </a:r>
            <a:r>
              <a:rPr sz="3000" spc="-130" dirty="0">
                <a:latin typeface="Arial"/>
                <a:cs typeface="Arial"/>
              </a:rPr>
              <a:t>satu </a:t>
            </a:r>
            <a:r>
              <a:rPr sz="3000" spc="-160" dirty="0">
                <a:latin typeface="Arial"/>
                <a:cs typeface="Arial"/>
              </a:rPr>
              <a:t>kesatuan </a:t>
            </a:r>
            <a:r>
              <a:rPr sz="3000" spc="-200" dirty="0">
                <a:latin typeface="Arial"/>
                <a:cs typeface="Arial"/>
              </a:rPr>
              <a:t>yang </a:t>
            </a:r>
            <a:r>
              <a:rPr sz="3000" spc="-30" dirty="0">
                <a:latin typeface="Arial"/>
                <a:cs typeface="Arial"/>
              </a:rPr>
              <a:t>utuh </a:t>
            </a:r>
            <a:r>
              <a:rPr sz="3000" spc="-145" dirty="0">
                <a:latin typeface="Arial"/>
                <a:cs typeface="Arial"/>
              </a:rPr>
              <a:t>dan  </a:t>
            </a:r>
            <a:r>
              <a:rPr sz="3000" spc="-55" dirty="0">
                <a:latin typeface="Arial"/>
                <a:cs typeface="Arial"/>
              </a:rPr>
              <a:t>bulat </a:t>
            </a:r>
            <a:r>
              <a:rPr sz="3000" spc="-200" dirty="0">
                <a:latin typeface="Arial"/>
                <a:cs typeface="Arial"/>
              </a:rPr>
              <a:t>yang </a:t>
            </a:r>
            <a:r>
              <a:rPr sz="3000" spc="-160" dirty="0">
                <a:latin typeface="Arial"/>
                <a:cs typeface="Arial"/>
              </a:rPr>
              <a:t>bagian-bagiannya </a:t>
            </a:r>
            <a:r>
              <a:rPr sz="3000" spc="-150" dirty="0">
                <a:latin typeface="Arial"/>
                <a:cs typeface="Arial"/>
              </a:rPr>
              <a:t>saling </a:t>
            </a:r>
            <a:r>
              <a:rPr sz="3000" spc="-125" dirty="0">
                <a:latin typeface="Arial"/>
                <a:cs typeface="Arial"/>
              </a:rPr>
              <a:t>berhubungan  </a:t>
            </a:r>
            <a:r>
              <a:rPr sz="3000" spc="-145" dirty="0">
                <a:latin typeface="Arial"/>
                <a:cs typeface="Arial"/>
              </a:rPr>
              <a:t>dan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ketergantungan.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6172" y="3072460"/>
            <a:ext cx="26543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6280" algn="l"/>
              </a:tabLst>
            </a:pPr>
            <a:r>
              <a:rPr sz="3000" spc="-95" dirty="0">
                <a:latin typeface="Arial"/>
                <a:cs typeface="Arial"/>
              </a:rPr>
              <a:t>me</a:t>
            </a:r>
            <a:r>
              <a:rPr sz="3000" spc="-55" dirty="0">
                <a:latin typeface="Arial"/>
                <a:cs typeface="Arial"/>
              </a:rPr>
              <a:t>r</a:t>
            </a:r>
            <a:r>
              <a:rPr sz="3000" spc="-150" dirty="0">
                <a:latin typeface="Arial"/>
                <a:cs typeface="Arial"/>
              </a:rPr>
              <a:t>upa</a:t>
            </a:r>
            <a:r>
              <a:rPr sz="3000" spc="-190" dirty="0">
                <a:latin typeface="Arial"/>
                <a:cs typeface="Arial"/>
              </a:rPr>
              <a:t>k</a:t>
            </a:r>
            <a:r>
              <a:rPr sz="3000" spc="-165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340" dirty="0">
                <a:latin typeface="Arial"/>
                <a:cs typeface="Arial"/>
              </a:rPr>
              <a:t>s</a:t>
            </a:r>
            <a:r>
              <a:rPr sz="3000" spc="-270" dirty="0">
                <a:latin typeface="Arial"/>
                <a:cs typeface="Arial"/>
              </a:rPr>
              <a:t>a</a:t>
            </a:r>
            <a:r>
              <a:rPr sz="3000" spc="40" dirty="0">
                <a:latin typeface="Arial"/>
                <a:cs typeface="Arial"/>
              </a:rPr>
              <a:t>tu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246888"/>
            <a:ext cx="83240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9439" y="320040"/>
            <a:ext cx="2990088" cy="1258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75"/>
              </a:spcBef>
            </a:pPr>
            <a:r>
              <a:rPr sz="4400" spc="-200" dirty="0"/>
              <a:t>Universal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607642"/>
            <a:ext cx="807339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spc="-190" dirty="0">
                <a:latin typeface="Arial"/>
                <a:cs typeface="Arial"/>
              </a:rPr>
              <a:t>Kebenaran </a:t>
            </a:r>
            <a:r>
              <a:rPr sz="3200" spc="-130" dirty="0">
                <a:latin typeface="Arial"/>
                <a:cs typeface="Arial"/>
              </a:rPr>
              <a:t>suatu </a:t>
            </a:r>
            <a:r>
              <a:rPr sz="3200" spc="-140" dirty="0">
                <a:latin typeface="Arial"/>
                <a:cs typeface="Arial"/>
              </a:rPr>
              <a:t>pengetahuan </a:t>
            </a:r>
            <a:r>
              <a:rPr sz="3200" spc="-60" dirty="0">
                <a:latin typeface="Arial"/>
                <a:cs typeface="Arial"/>
              </a:rPr>
              <a:t>ilmiah </a:t>
            </a:r>
            <a:r>
              <a:rPr sz="3200" spc="-20" dirty="0">
                <a:latin typeface="Arial"/>
                <a:cs typeface="Arial"/>
              </a:rPr>
              <a:t>relatif  </a:t>
            </a:r>
            <a:r>
              <a:rPr sz="3200" spc="-110" dirty="0">
                <a:latin typeface="Arial"/>
                <a:cs typeface="Arial"/>
              </a:rPr>
              <a:t>berlaku </a:t>
            </a:r>
            <a:r>
              <a:rPr sz="3200" spc="-220" dirty="0">
                <a:latin typeface="Arial"/>
                <a:cs typeface="Arial"/>
              </a:rPr>
              <a:t>secara </a:t>
            </a:r>
            <a:r>
              <a:rPr sz="3200" spc="-130" dirty="0">
                <a:latin typeface="Arial"/>
                <a:cs typeface="Arial"/>
              </a:rPr>
              <a:t>universal </a:t>
            </a:r>
            <a:r>
              <a:rPr sz="3200" spc="-95" dirty="0">
                <a:latin typeface="Arial"/>
                <a:cs typeface="Arial"/>
              </a:rPr>
              <a:t>( </a:t>
            </a:r>
            <a:r>
              <a:rPr sz="3200" spc="-170" dirty="0">
                <a:latin typeface="Arial"/>
                <a:cs typeface="Arial"/>
              </a:rPr>
              <a:t>Tidak </a:t>
            </a:r>
            <a:r>
              <a:rPr sz="3200" spc="-105" dirty="0">
                <a:latin typeface="Arial"/>
                <a:cs typeface="Arial"/>
              </a:rPr>
              <a:t>terbatas </a:t>
            </a:r>
            <a:r>
              <a:rPr sz="3200" spc="-130" dirty="0">
                <a:latin typeface="Arial"/>
                <a:cs typeface="Arial"/>
              </a:rPr>
              <a:t>ruang  </a:t>
            </a:r>
            <a:r>
              <a:rPr sz="3200" spc="-150" dirty="0">
                <a:latin typeface="Arial"/>
                <a:cs typeface="Arial"/>
              </a:rPr>
              <a:t>dan </a:t>
            </a:r>
            <a:r>
              <a:rPr sz="3200" spc="-80" dirty="0">
                <a:latin typeface="Arial"/>
                <a:cs typeface="Arial"/>
              </a:rPr>
              <a:t>waktu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spc="-175" dirty="0">
                <a:latin typeface="Arial"/>
                <a:cs typeface="Arial"/>
              </a:rPr>
              <a:t>Kajian </a:t>
            </a:r>
            <a:r>
              <a:rPr sz="3200" spc="-95" dirty="0">
                <a:latin typeface="Arial"/>
                <a:cs typeface="Arial"/>
              </a:rPr>
              <a:t>terhadap </a:t>
            </a:r>
            <a:r>
              <a:rPr sz="3200" spc="-220" dirty="0">
                <a:latin typeface="Arial"/>
                <a:cs typeface="Arial"/>
              </a:rPr>
              <a:t>Pancasila </a:t>
            </a:r>
            <a:r>
              <a:rPr sz="3200" spc="-110" dirty="0">
                <a:latin typeface="Arial"/>
                <a:cs typeface="Arial"/>
              </a:rPr>
              <a:t>dapat </a:t>
            </a:r>
            <a:r>
              <a:rPr sz="3200" spc="-100" dirty="0">
                <a:latin typeface="Arial"/>
                <a:cs typeface="Arial"/>
              </a:rPr>
              <a:t>ditemukan  </a:t>
            </a:r>
            <a:r>
              <a:rPr sz="3200" spc="-65" dirty="0">
                <a:latin typeface="Arial"/>
                <a:cs typeface="Arial"/>
              </a:rPr>
              <a:t>nilai-nilai </a:t>
            </a:r>
            <a:r>
              <a:rPr sz="3200" spc="-204" dirty="0">
                <a:latin typeface="Arial"/>
                <a:cs typeface="Arial"/>
              </a:rPr>
              <a:t>yang </a:t>
            </a:r>
            <a:r>
              <a:rPr sz="3200" spc="-90" dirty="0">
                <a:latin typeface="Arial"/>
                <a:cs typeface="Arial"/>
              </a:rPr>
              <a:t>terdalam </a:t>
            </a:r>
            <a:r>
              <a:rPr sz="3200" spc="-175" dirty="0">
                <a:latin typeface="Arial"/>
                <a:cs typeface="Arial"/>
              </a:rPr>
              <a:t>pada </a:t>
            </a:r>
            <a:r>
              <a:rPr sz="3200" spc="-135" dirty="0">
                <a:latin typeface="Arial"/>
                <a:cs typeface="Arial"/>
              </a:rPr>
              <a:t>sila-sila  </a:t>
            </a:r>
            <a:r>
              <a:rPr sz="3200" spc="-220" dirty="0">
                <a:latin typeface="Arial"/>
                <a:cs typeface="Arial"/>
              </a:rPr>
              <a:t>Pancasila </a:t>
            </a:r>
            <a:r>
              <a:rPr sz="3200" spc="-95" dirty="0">
                <a:latin typeface="Arial"/>
                <a:cs typeface="Arial"/>
              </a:rPr>
              <a:t>( </a:t>
            </a:r>
            <a:r>
              <a:rPr sz="3200" spc="-175" dirty="0">
                <a:latin typeface="Arial"/>
                <a:cs typeface="Arial"/>
              </a:rPr>
              <a:t>Tunjukkan </a:t>
            </a:r>
            <a:r>
              <a:rPr sz="3200" spc="-90" dirty="0">
                <a:latin typeface="Arial"/>
                <a:cs typeface="Arial"/>
              </a:rPr>
              <a:t>Nilai </a:t>
            </a:r>
            <a:r>
              <a:rPr sz="3200" spc="-180" dirty="0">
                <a:latin typeface="Arial"/>
                <a:cs typeface="Arial"/>
              </a:rPr>
              <a:t>Tersebut </a:t>
            </a:r>
            <a:r>
              <a:rPr sz="3200" spc="155" dirty="0">
                <a:latin typeface="Arial"/>
                <a:cs typeface="Arial"/>
              </a:rPr>
              <a:t>!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246888"/>
            <a:ext cx="83240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320040"/>
            <a:ext cx="7726680" cy="1258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ln w="9525">
            <a:solidFill>
              <a:srgbClr val="7C5F9F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692785">
              <a:lnSpc>
                <a:spcPct val="100000"/>
              </a:lnSpc>
              <a:spcBef>
                <a:spcPts val="1575"/>
              </a:spcBef>
            </a:pPr>
            <a:r>
              <a:rPr sz="4400" spc="-175" dirty="0"/>
              <a:t>Bentuk </a:t>
            </a:r>
            <a:r>
              <a:rPr sz="4400" spc="-204" dirty="0"/>
              <a:t>dan </a:t>
            </a:r>
            <a:r>
              <a:rPr sz="4400" spc="-325" dirty="0"/>
              <a:t>Susunan</a:t>
            </a:r>
            <a:r>
              <a:rPr sz="4400" spc="-365" dirty="0"/>
              <a:t> </a:t>
            </a:r>
            <a:r>
              <a:rPr sz="4400" spc="-300" dirty="0"/>
              <a:t>Pancasila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612214"/>
            <a:ext cx="7810500" cy="47790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139065" indent="-342900">
              <a:lnSpc>
                <a:spcPts val="3579"/>
              </a:lnSpc>
              <a:spcBef>
                <a:spcPts val="235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125" dirty="0">
                <a:latin typeface="Arial"/>
                <a:cs typeface="Arial"/>
              </a:rPr>
              <a:t>Bentuk </a:t>
            </a:r>
            <a:r>
              <a:rPr sz="3000" spc="-210" dirty="0">
                <a:latin typeface="Arial"/>
                <a:cs typeface="Arial"/>
              </a:rPr>
              <a:t>Pancasila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Arial"/>
                <a:cs typeface="Arial"/>
              </a:rPr>
              <a:t>dlm </a:t>
            </a:r>
            <a:r>
              <a:rPr sz="3000" dirty="0">
                <a:latin typeface="Arial"/>
                <a:cs typeface="Arial"/>
              </a:rPr>
              <a:t>arti </a:t>
            </a:r>
            <a:r>
              <a:rPr sz="3000" spc="-135" dirty="0">
                <a:latin typeface="Arial"/>
                <a:cs typeface="Arial"/>
              </a:rPr>
              <a:t>rumusan</a:t>
            </a:r>
            <a:r>
              <a:rPr sz="3000" spc="-470" dirty="0">
                <a:latin typeface="Arial"/>
                <a:cs typeface="Arial"/>
              </a:rPr>
              <a:t> </a:t>
            </a:r>
            <a:r>
              <a:rPr sz="3000" spc="-204" dirty="0">
                <a:latin typeface="Arial"/>
                <a:cs typeface="Arial"/>
              </a:rPr>
              <a:t>Pancasila  </a:t>
            </a:r>
            <a:r>
              <a:rPr sz="3000" spc="-65" dirty="0">
                <a:latin typeface="Arial"/>
                <a:cs typeface="Arial"/>
              </a:rPr>
              <a:t>dlm </a:t>
            </a:r>
            <a:r>
              <a:rPr sz="3000" spc="-120" dirty="0">
                <a:latin typeface="Arial"/>
                <a:cs typeface="Arial"/>
              </a:rPr>
              <a:t>alinea </a:t>
            </a:r>
            <a:r>
              <a:rPr sz="3000" spc="-190" dirty="0">
                <a:latin typeface="Arial"/>
                <a:cs typeface="Arial"/>
              </a:rPr>
              <a:t>IV </a:t>
            </a:r>
            <a:r>
              <a:rPr sz="3000" spc="-195" dirty="0">
                <a:latin typeface="Arial"/>
                <a:cs typeface="Arial"/>
              </a:rPr>
              <a:t>Pembukaan </a:t>
            </a:r>
            <a:r>
              <a:rPr sz="3000" spc="-275" dirty="0">
                <a:latin typeface="Arial"/>
                <a:cs typeface="Arial"/>
              </a:rPr>
              <a:t>UUD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1945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204" dirty="0">
                <a:latin typeface="Arial"/>
                <a:cs typeface="Arial"/>
              </a:rPr>
              <a:t>Pancasila </a:t>
            </a:r>
            <a:r>
              <a:rPr sz="3000" spc="-229" dirty="0">
                <a:latin typeface="Arial"/>
                <a:cs typeface="Arial"/>
              </a:rPr>
              <a:t>sbg </a:t>
            </a:r>
            <a:r>
              <a:rPr sz="3000" spc="-125" dirty="0">
                <a:latin typeface="Arial"/>
                <a:cs typeface="Arial"/>
              </a:rPr>
              <a:t>suatu </a:t>
            </a:r>
            <a:r>
              <a:rPr sz="3000" spc="-140" dirty="0">
                <a:latin typeface="Arial"/>
                <a:cs typeface="Arial"/>
              </a:rPr>
              <a:t>sistem </a:t>
            </a:r>
            <a:r>
              <a:rPr sz="3000" spc="-60" dirty="0">
                <a:latin typeface="Arial"/>
                <a:cs typeface="Arial"/>
              </a:rPr>
              <a:t>nilai </a:t>
            </a:r>
            <a:r>
              <a:rPr sz="3000" spc="-130" dirty="0">
                <a:latin typeface="Arial"/>
                <a:cs typeface="Arial"/>
              </a:rPr>
              <a:t>mempunyai </a:t>
            </a:r>
            <a:r>
              <a:rPr sz="3000" spc="-40" dirty="0">
                <a:latin typeface="Arial"/>
                <a:cs typeface="Arial"/>
              </a:rPr>
              <a:t>ciri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870585" lvl="1" indent="-42989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817244" algn="l"/>
              </a:tabLst>
            </a:pPr>
            <a:r>
              <a:rPr sz="3000" spc="-135" dirty="0">
                <a:latin typeface="Arial"/>
                <a:cs typeface="Arial"/>
              </a:rPr>
              <a:t>merupakan </a:t>
            </a:r>
            <a:r>
              <a:rPr sz="3000" spc="-130" dirty="0">
                <a:latin typeface="Arial"/>
                <a:cs typeface="Arial"/>
              </a:rPr>
              <a:t>satu </a:t>
            </a:r>
            <a:r>
              <a:rPr sz="3000" spc="-155" dirty="0">
                <a:latin typeface="Arial"/>
                <a:cs typeface="Arial"/>
              </a:rPr>
              <a:t>kesatuan </a:t>
            </a:r>
            <a:r>
              <a:rPr sz="3000" spc="-220" dirty="0">
                <a:latin typeface="Arial"/>
                <a:cs typeface="Arial"/>
              </a:rPr>
              <a:t>yg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utuh.</a:t>
            </a:r>
            <a:endParaRPr sz="3000">
              <a:latin typeface="Arial"/>
              <a:cs typeface="Arial"/>
            </a:endParaRPr>
          </a:p>
          <a:p>
            <a:pPr marL="870585" marR="335915" lvl="1" indent="-429895">
              <a:lnSpc>
                <a:spcPct val="120000"/>
              </a:lnSpc>
              <a:buAutoNum type="arabicPeriod"/>
              <a:tabLst>
                <a:tab pos="817244" algn="l"/>
                <a:tab pos="6256655" algn="l"/>
              </a:tabLst>
            </a:pPr>
            <a:r>
              <a:rPr sz="3000" spc="-325" dirty="0">
                <a:latin typeface="Arial"/>
                <a:cs typeface="Arial"/>
              </a:rPr>
              <a:t>s</a:t>
            </a:r>
            <a:r>
              <a:rPr sz="3000" spc="-200" dirty="0">
                <a:latin typeface="Arial"/>
                <a:cs typeface="Arial"/>
              </a:rPr>
              <a:t>e</a:t>
            </a:r>
            <a:r>
              <a:rPr sz="3000" spc="-35" dirty="0">
                <a:latin typeface="Arial"/>
                <a:cs typeface="Arial"/>
              </a:rPr>
              <a:t>tiap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u</a:t>
            </a:r>
            <a:r>
              <a:rPr sz="3000" spc="-135" dirty="0">
                <a:latin typeface="Arial"/>
                <a:cs typeface="Arial"/>
              </a:rPr>
              <a:t>nsu</a:t>
            </a:r>
            <a:r>
              <a:rPr sz="3000" spc="-80" dirty="0">
                <a:latin typeface="Arial"/>
                <a:cs typeface="Arial"/>
              </a:rPr>
              <a:t>r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pembe</a:t>
            </a:r>
            <a:r>
              <a:rPr sz="3000" spc="-125" dirty="0">
                <a:latin typeface="Arial"/>
                <a:cs typeface="Arial"/>
              </a:rPr>
              <a:t>n</a:t>
            </a:r>
            <a:r>
              <a:rPr sz="3000" spc="-20" dirty="0">
                <a:latin typeface="Arial"/>
                <a:cs typeface="Arial"/>
              </a:rPr>
              <a:t>tuk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20" dirty="0">
                <a:latin typeface="Arial"/>
                <a:cs typeface="Arial"/>
              </a:rPr>
              <a:t>P</a:t>
            </a:r>
            <a:r>
              <a:rPr sz="3000" spc="-195" dirty="0">
                <a:latin typeface="Arial"/>
                <a:cs typeface="Arial"/>
              </a:rPr>
              <a:t>an</a:t>
            </a:r>
            <a:r>
              <a:rPr sz="3000" spc="-200" dirty="0">
                <a:latin typeface="Arial"/>
                <a:cs typeface="Arial"/>
              </a:rPr>
              <a:t>c</a:t>
            </a:r>
            <a:r>
              <a:rPr sz="3000" spc="-150" dirty="0">
                <a:latin typeface="Arial"/>
                <a:cs typeface="Arial"/>
              </a:rPr>
              <a:t>asila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00" dirty="0">
                <a:latin typeface="Arial"/>
                <a:cs typeface="Arial"/>
              </a:rPr>
              <a:t>m</a:t>
            </a:r>
            <a:r>
              <a:rPr sz="3000" spc="-85" dirty="0">
                <a:latin typeface="Arial"/>
                <a:cs typeface="Arial"/>
              </a:rPr>
              <a:t>e</a:t>
            </a:r>
            <a:r>
              <a:rPr sz="3000" spc="-60" dirty="0">
                <a:latin typeface="Arial"/>
                <a:cs typeface="Arial"/>
              </a:rPr>
              <a:t>r</a:t>
            </a:r>
            <a:r>
              <a:rPr sz="3000" spc="-120" dirty="0">
                <a:latin typeface="Arial"/>
                <a:cs typeface="Arial"/>
              </a:rPr>
              <a:t>upa  </a:t>
            </a:r>
            <a:r>
              <a:rPr sz="3000" spc="-170" dirty="0">
                <a:latin typeface="Arial"/>
                <a:cs typeface="Arial"/>
              </a:rPr>
              <a:t>kan </a:t>
            </a:r>
            <a:r>
              <a:rPr sz="3000" spc="-120" dirty="0">
                <a:latin typeface="Arial"/>
                <a:cs typeface="Arial"/>
              </a:rPr>
              <a:t>unsur </a:t>
            </a:r>
            <a:r>
              <a:rPr sz="3000" spc="-220" dirty="0">
                <a:latin typeface="Arial"/>
                <a:cs typeface="Arial"/>
              </a:rPr>
              <a:t>yg </a:t>
            </a:r>
            <a:r>
              <a:rPr sz="3000" spc="-65" dirty="0">
                <a:latin typeface="Arial"/>
                <a:cs typeface="Arial"/>
              </a:rPr>
              <a:t>mutlak dlm </a:t>
            </a:r>
            <a:r>
              <a:rPr sz="3000" spc="-95" dirty="0">
                <a:latin typeface="Arial"/>
                <a:cs typeface="Arial"/>
              </a:rPr>
              <a:t>membentuk  </a:t>
            </a:r>
            <a:r>
              <a:rPr sz="3000" spc="-150" dirty="0">
                <a:latin typeface="Arial"/>
                <a:cs typeface="Arial"/>
              </a:rPr>
              <a:t>kesatuan, </a:t>
            </a:r>
            <a:r>
              <a:rPr sz="3000" spc="-145" dirty="0">
                <a:latin typeface="Arial"/>
                <a:cs typeface="Arial"/>
              </a:rPr>
              <a:t>bukan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komplementer.</a:t>
            </a:r>
            <a:endParaRPr sz="3000">
              <a:latin typeface="Arial"/>
              <a:cs typeface="Arial"/>
            </a:endParaRPr>
          </a:p>
          <a:p>
            <a:pPr marL="870585" marR="431165" lvl="1" indent="-429895">
              <a:lnSpc>
                <a:spcPct val="120000"/>
              </a:lnSpc>
              <a:buAutoNum type="arabicPeriod"/>
              <a:tabLst>
                <a:tab pos="817244" algn="l"/>
              </a:tabLst>
            </a:pPr>
            <a:r>
              <a:rPr sz="3000" spc="-120" dirty="0">
                <a:latin typeface="Arial"/>
                <a:cs typeface="Arial"/>
              </a:rPr>
              <a:t>unsur </a:t>
            </a:r>
            <a:r>
              <a:rPr sz="3000" spc="-204" dirty="0">
                <a:latin typeface="Arial"/>
                <a:cs typeface="Arial"/>
              </a:rPr>
              <a:t>Pancasila </a:t>
            </a:r>
            <a:r>
              <a:rPr sz="3000" spc="-55" dirty="0">
                <a:latin typeface="Arial"/>
                <a:cs typeface="Arial"/>
              </a:rPr>
              <a:t>tidak </a:t>
            </a:r>
            <a:r>
              <a:rPr sz="3000" spc="-105" dirty="0">
                <a:latin typeface="Arial"/>
                <a:cs typeface="Arial"/>
              </a:rPr>
              <a:t>dapat </a:t>
            </a:r>
            <a:r>
              <a:rPr sz="3000" spc="-90" dirty="0">
                <a:latin typeface="Arial"/>
                <a:cs typeface="Arial"/>
              </a:rPr>
              <a:t>ditambah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atau  </a:t>
            </a:r>
            <a:r>
              <a:rPr sz="3000" spc="-105" dirty="0">
                <a:latin typeface="Arial"/>
                <a:cs typeface="Arial"/>
              </a:rPr>
              <a:t>dikurangi.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246888"/>
            <a:ext cx="83240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7504" y="320040"/>
            <a:ext cx="5012436" cy="1258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049145">
              <a:lnSpc>
                <a:spcPct val="100000"/>
              </a:lnSpc>
              <a:spcBef>
                <a:spcPts val="1575"/>
              </a:spcBef>
            </a:pPr>
            <a:r>
              <a:rPr sz="4400" spc="-325" dirty="0"/>
              <a:t>Susunan</a:t>
            </a:r>
            <a:r>
              <a:rPr sz="4400" spc="-240" dirty="0"/>
              <a:t> </a:t>
            </a:r>
            <a:r>
              <a:rPr sz="4400" spc="-300" dirty="0"/>
              <a:t>Pancasila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1544777"/>
            <a:ext cx="7691755" cy="39890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00965" indent="-342900">
              <a:lnSpc>
                <a:spcPts val="24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spc="-175" dirty="0">
                <a:latin typeface="Arial"/>
                <a:cs typeface="Arial"/>
              </a:rPr>
              <a:t>Pancasila </a:t>
            </a:r>
            <a:r>
              <a:rPr sz="2500" spc="-195" dirty="0">
                <a:latin typeface="Arial"/>
                <a:cs typeface="Arial"/>
              </a:rPr>
              <a:t>sbg </a:t>
            </a:r>
            <a:r>
              <a:rPr sz="2500" spc="-114" dirty="0">
                <a:latin typeface="Arial"/>
                <a:cs typeface="Arial"/>
              </a:rPr>
              <a:t>sistem </a:t>
            </a:r>
            <a:r>
              <a:rPr sz="2500" spc="-50" dirty="0">
                <a:latin typeface="Arial"/>
                <a:cs typeface="Arial"/>
              </a:rPr>
              <a:t>nilai </a:t>
            </a:r>
            <a:r>
              <a:rPr sz="2500" spc="-130" dirty="0">
                <a:latin typeface="Arial"/>
                <a:cs typeface="Arial"/>
              </a:rPr>
              <a:t>disusun berdasarkan </a:t>
            </a:r>
            <a:r>
              <a:rPr sz="2500" spc="-55" dirty="0">
                <a:latin typeface="Arial"/>
                <a:cs typeface="Arial"/>
              </a:rPr>
              <a:t>urutan </a:t>
            </a:r>
            <a:r>
              <a:rPr sz="2500" spc="-190" dirty="0">
                <a:latin typeface="Arial"/>
                <a:cs typeface="Arial"/>
              </a:rPr>
              <a:t>yg  </a:t>
            </a:r>
            <a:r>
              <a:rPr sz="2500" spc="-105" dirty="0">
                <a:latin typeface="Arial"/>
                <a:cs typeface="Arial"/>
              </a:rPr>
              <a:t>logis</a:t>
            </a:r>
            <a:r>
              <a:rPr sz="2500" spc="-15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130" dirty="0">
                <a:latin typeface="Arial"/>
                <a:cs typeface="Arial"/>
              </a:rPr>
              <a:t>Ketuhanan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-290" dirty="0">
                <a:latin typeface="Arial"/>
                <a:cs typeface="Arial"/>
              </a:rPr>
              <a:t>YME</a:t>
            </a:r>
            <a:endParaRPr sz="25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150" dirty="0">
                <a:latin typeface="Arial"/>
                <a:cs typeface="Arial"/>
              </a:rPr>
              <a:t>Kemunusiaan </a:t>
            </a:r>
            <a:r>
              <a:rPr sz="2500" spc="-190" dirty="0">
                <a:latin typeface="Arial"/>
                <a:cs typeface="Arial"/>
              </a:rPr>
              <a:t>yg </a:t>
            </a:r>
            <a:r>
              <a:rPr sz="2500" spc="-60" dirty="0">
                <a:latin typeface="Arial"/>
                <a:cs typeface="Arial"/>
              </a:rPr>
              <a:t>adil </a:t>
            </a:r>
            <a:r>
              <a:rPr sz="2500" spc="-120" dirty="0">
                <a:latin typeface="Arial"/>
                <a:cs typeface="Arial"/>
              </a:rPr>
              <a:t>dan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beradab</a:t>
            </a:r>
            <a:endParaRPr sz="25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145" dirty="0">
                <a:latin typeface="Arial"/>
                <a:cs typeface="Arial"/>
              </a:rPr>
              <a:t>Persatuan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Indonesia</a:t>
            </a:r>
            <a:endParaRPr sz="2500">
              <a:latin typeface="Arial"/>
              <a:cs typeface="Arial"/>
            </a:endParaRPr>
          </a:p>
          <a:p>
            <a:pPr marL="527685" marR="102870" indent="-514984">
              <a:lnSpc>
                <a:spcPts val="24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145" dirty="0">
                <a:latin typeface="Arial"/>
                <a:cs typeface="Arial"/>
              </a:rPr>
              <a:t>Kerakyatan </a:t>
            </a:r>
            <a:r>
              <a:rPr sz="2500" spc="-190" dirty="0">
                <a:latin typeface="Arial"/>
                <a:cs typeface="Arial"/>
              </a:rPr>
              <a:t>yg </a:t>
            </a:r>
            <a:r>
              <a:rPr sz="2500" spc="-50" dirty="0">
                <a:latin typeface="Arial"/>
                <a:cs typeface="Arial"/>
              </a:rPr>
              <a:t>dipimpin </a:t>
            </a:r>
            <a:r>
              <a:rPr sz="2500" spc="-75" dirty="0">
                <a:latin typeface="Arial"/>
                <a:cs typeface="Arial"/>
              </a:rPr>
              <a:t>oleh </a:t>
            </a:r>
            <a:r>
              <a:rPr sz="2500" spc="-65" dirty="0">
                <a:latin typeface="Arial"/>
                <a:cs typeface="Arial"/>
              </a:rPr>
              <a:t>hikmat </a:t>
            </a:r>
            <a:r>
              <a:rPr sz="2500" spc="-135" dirty="0">
                <a:latin typeface="Arial"/>
                <a:cs typeface="Arial"/>
              </a:rPr>
              <a:t>kebijaksanaan </a:t>
            </a:r>
            <a:r>
              <a:rPr sz="2500" spc="-60" dirty="0">
                <a:latin typeface="Arial"/>
                <a:cs typeface="Arial"/>
              </a:rPr>
              <a:t>dlm  </a:t>
            </a:r>
            <a:r>
              <a:rPr sz="2500" spc="-114" dirty="0">
                <a:latin typeface="Arial"/>
                <a:cs typeface="Arial"/>
              </a:rPr>
              <a:t>permusyawaratan </a:t>
            </a:r>
            <a:r>
              <a:rPr sz="2500" spc="265" dirty="0">
                <a:latin typeface="Arial"/>
                <a:cs typeface="Arial"/>
              </a:rPr>
              <a:t>/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perwakilan</a:t>
            </a:r>
            <a:endParaRPr sz="25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135" dirty="0">
                <a:latin typeface="Arial"/>
                <a:cs typeface="Arial"/>
              </a:rPr>
              <a:t>Keadilan sosial </a:t>
            </a:r>
            <a:r>
              <a:rPr sz="2500" spc="-125" dirty="0">
                <a:latin typeface="Arial"/>
                <a:cs typeface="Arial"/>
              </a:rPr>
              <a:t>bagi </a:t>
            </a:r>
            <a:r>
              <a:rPr sz="2500" spc="-90" dirty="0">
                <a:latin typeface="Arial"/>
                <a:cs typeface="Arial"/>
              </a:rPr>
              <a:t>seluruh rakyat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Indonesia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527685" marR="5080" indent="-443865">
              <a:lnSpc>
                <a:spcPts val="2400"/>
              </a:lnSpc>
              <a:tabLst>
                <a:tab pos="5306060" algn="l"/>
              </a:tabLst>
            </a:pPr>
            <a:r>
              <a:rPr sz="2500" spc="-80" dirty="0">
                <a:latin typeface="Arial"/>
                <a:cs typeface="Arial"/>
              </a:rPr>
              <a:t>( </a:t>
            </a:r>
            <a:r>
              <a:rPr sz="2500" spc="-105" dirty="0">
                <a:solidFill>
                  <a:srgbClr val="FF0000"/>
                </a:solidFill>
                <a:latin typeface="Arial"/>
                <a:cs typeface="Arial"/>
              </a:rPr>
              <a:t>Bentuk </a:t>
            </a:r>
            <a:r>
              <a:rPr sz="2500" spc="-125" dirty="0">
                <a:solidFill>
                  <a:srgbClr val="FF0000"/>
                </a:solidFill>
                <a:latin typeface="Arial"/>
                <a:cs typeface="Arial"/>
              </a:rPr>
              <a:t>dan </a:t>
            </a:r>
            <a:r>
              <a:rPr sz="2500" spc="-160" dirty="0">
                <a:solidFill>
                  <a:srgbClr val="FF0000"/>
                </a:solidFill>
                <a:latin typeface="Arial"/>
                <a:cs typeface="Arial"/>
              </a:rPr>
              <a:t>susunan </a:t>
            </a:r>
            <a:r>
              <a:rPr sz="2500" spc="-175" dirty="0">
                <a:solidFill>
                  <a:srgbClr val="FF0000"/>
                </a:solidFill>
                <a:latin typeface="Arial"/>
                <a:cs typeface="Arial"/>
              </a:rPr>
              <a:t>Pancasila </a:t>
            </a:r>
            <a:r>
              <a:rPr sz="2500" spc="-105" dirty="0">
                <a:solidFill>
                  <a:srgbClr val="FF0000"/>
                </a:solidFill>
                <a:latin typeface="Arial"/>
                <a:cs typeface="Arial"/>
              </a:rPr>
              <a:t>Hierarkis </a:t>
            </a:r>
            <a:r>
              <a:rPr sz="2500" spc="-100" dirty="0">
                <a:solidFill>
                  <a:srgbClr val="FF0000"/>
                </a:solidFill>
                <a:latin typeface="Arial"/>
                <a:cs typeface="Arial"/>
              </a:rPr>
              <a:t>Piramidal </a:t>
            </a:r>
            <a:r>
              <a:rPr sz="25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dlm  </a:t>
            </a:r>
            <a:r>
              <a:rPr sz="2500" spc="-55" dirty="0">
                <a:solidFill>
                  <a:srgbClr val="FF0000"/>
                </a:solidFill>
                <a:latin typeface="Arial"/>
                <a:cs typeface="Arial"/>
              </a:rPr>
              <a:t>urutan </a:t>
            </a:r>
            <a:r>
              <a:rPr sz="2500" spc="-135" dirty="0">
                <a:solidFill>
                  <a:srgbClr val="FF0000"/>
                </a:solidFill>
                <a:latin typeface="Arial"/>
                <a:cs typeface="Arial"/>
              </a:rPr>
              <a:t>luas </a:t>
            </a:r>
            <a:r>
              <a:rPr sz="2500" spc="-145" dirty="0">
                <a:solidFill>
                  <a:srgbClr val="FF0000"/>
                </a:solidFill>
                <a:latin typeface="Arial"/>
                <a:cs typeface="Arial"/>
              </a:rPr>
              <a:t>cakupan</a:t>
            </a:r>
            <a:r>
              <a:rPr sz="25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80" dirty="0">
                <a:solidFill>
                  <a:srgbClr val="FF0000"/>
                </a:solidFill>
                <a:latin typeface="Arial"/>
                <a:cs typeface="Arial"/>
              </a:rPr>
              <a:t>pengertian</a:t>
            </a:r>
            <a:r>
              <a:rPr sz="25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125" dirty="0">
                <a:solidFill>
                  <a:srgbClr val="FF0000"/>
                </a:solidFill>
                <a:latin typeface="Arial"/>
                <a:cs typeface="Arial"/>
              </a:rPr>
              <a:t>dan	</a:t>
            </a:r>
            <a:r>
              <a:rPr sz="2500" spc="-80" dirty="0">
                <a:solidFill>
                  <a:srgbClr val="FF0000"/>
                </a:solidFill>
                <a:latin typeface="Arial"/>
                <a:cs typeface="Arial"/>
              </a:rPr>
              <a:t>isi </a:t>
            </a:r>
            <a:r>
              <a:rPr sz="2500" spc="-100" dirty="0">
                <a:solidFill>
                  <a:srgbClr val="FF0000"/>
                </a:solidFill>
                <a:latin typeface="Arial"/>
                <a:cs typeface="Arial"/>
              </a:rPr>
              <a:t>pengertiannya</a:t>
            </a:r>
            <a:r>
              <a:rPr sz="2500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2B4CAC6F-3D96-4C3E-94AE-5C862DD48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A. Alasan Rasional Pendidikan Pancasila</a:t>
            </a:r>
            <a:br>
              <a:rPr lang="en-US" sz="4000"/>
            </a:br>
            <a:endParaRPr lang="en-US" sz="4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20E7ABA6-B3BA-49CB-BCB7-1D322EC7F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2296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lphaLcPeriod"/>
              <a:defRPr/>
            </a:pPr>
            <a:r>
              <a:rPr lang="en-US" sz="2400" dirty="0" err="1"/>
              <a:t>Visi</a:t>
            </a:r>
            <a:r>
              <a:rPr lang="en-US" sz="2400" dirty="0"/>
              <a:t> dan </a:t>
            </a:r>
            <a:r>
              <a:rPr lang="en-US" sz="2400" dirty="0" err="1"/>
              <a:t>Misi</a:t>
            </a:r>
            <a:r>
              <a:rPr lang="en-US" sz="2400" dirty="0"/>
              <a:t> P. Pancasila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400" dirty="0"/>
              <a:t>	</a:t>
            </a:r>
          </a:p>
        </p:txBody>
      </p:sp>
      <p:sp>
        <p:nvSpPr>
          <p:cNvPr id="11268" name="AutoShape 4" descr="Medium wood">
            <a:extLst>
              <a:ext uri="{FF2B5EF4-FFF2-40B4-BE49-F238E27FC236}">
                <a16:creationId xmlns:a16="http://schemas.microsoft.com/office/drawing/2014/main" xmlns="" id="{5D0F4494-69C1-4056-8EFB-2DF19F04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708275"/>
            <a:ext cx="1944687" cy="1584325"/>
          </a:xfrm>
          <a:prstGeom prst="wedgeRectCallout">
            <a:avLst>
              <a:gd name="adj1" fmla="val -44120"/>
              <a:gd name="adj2" fmla="val -1372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  <a:contourClr>
              <a:srgbClr val="FFFFFF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Sumber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Nilai &amp;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Pedoman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Pengembangan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Kepribadian</a:t>
            </a:r>
            <a:endParaRPr lang="en-US" altLang="id-ID" sz="16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xmlns="" id="{E9CA8AC8-75EB-452D-BE21-5E830E6DA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latin typeface="Tahoma" panose="020B0604030504040204" pitchFamily="34" charset="0"/>
              </a:rPr>
              <a:t>VISI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xmlns="" id="{1D646C82-5F95-4914-8709-860CFD00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20503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latin typeface="Tahoma" panose="020B0604030504040204" pitchFamily="34" charset="0"/>
              </a:rPr>
              <a:t>MISI</a:t>
            </a:r>
          </a:p>
        </p:txBody>
      </p:sp>
      <p:sp>
        <p:nvSpPr>
          <p:cNvPr id="11271" name="AutoShape 7" descr="Medium wood">
            <a:extLst>
              <a:ext uri="{FF2B5EF4-FFF2-40B4-BE49-F238E27FC236}">
                <a16:creationId xmlns:a16="http://schemas.microsoft.com/office/drawing/2014/main" xmlns="" id="{BAE1EA17-31EC-4A79-83AF-958ACC1D4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708275"/>
            <a:ext cx="4248150" cy="1584325"/>
          </a:xfrm>
          <a:prstGeom prst="wedgeRectCallout">
            <a:avLst>
              <a:gd name="adj1" fmla="val -38343"/>
              <a:gd name="adj2" fmla="val -4708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  <a:contourClr>
              <a:srgbClr val="FFFFFF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Tx/>
              <a:buChar char="-"/>
            </a:pP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sikapMewujudkan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nilai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dasar</a:t>
            </a:r>
            <a:endParaRPr lang="en-US" altLang="id-ID" sz="1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Menumbuhkan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kesadaran</a:t>
            </a:r>
            <a:endParaRPr lang="en-US" altLang="id-ID" sz="1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Menumbuhkan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&amp;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perilaku</a:t>
            </a:r>
            <a:endParaRPr lang="en-US" altLang="id-ID" sz="1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Menumbuhkan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tanggung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jawab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iptek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&amp;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seni</a:t>
            </a:r>
            <a:endParaRPr lang="en-US" altLang="id-ID" sz="1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(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Semuanya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bersedikan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nilai-nilai</a:t>
            </a:r>
            <a:r>
              <a:rPr lang="en-US" altLang="id-ID" sz="1600" dirty="0">
                <a:solidFill>
                  <a:schemeClr val="bg1"/>
                </a:solidFill>
                <a:latin typeface="Tahoma" panose="020B0604030504040204" pitchFamily="34" charset="0"/>
              </a:rPr>
              <a:t> Pancasila)</a:t>
            </a:r>
          </a:p>
        </p:txBody>
      </p:sp>
      <p:sp>
        <p:nvSpPr>
          <p:cNvPr id="11272" name="AutoShape 8">
            <a:extLst>
              <a:ext uri="{FF2B5EF4-FFF2-40B4-BE49-F238E27FC236}">
                <a16:creationId xmlns:a16="http://schemas.microsoft.com/office/drawing/2014/main" xmlns="" id="{49900012-0BAC-478C-9CC2-60D372EB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933825"/>
            <a:ext cx="1871662" cy="1584325"/>
          </a:xfrm>
          <a:prstGeom prst="wedgeRectCallout">
            <a:avLst>
              <a:gd name="adj1" fmla="val -4537"/>
              <a:gd name="adj2" fmla="val -1000"/>
            </a:avLst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latin typeface="Tahoma" panose="020B0604030504040204" pitchFamily="34" charset="0"/>
              </a:rPr>
              <a:t>Pancasila sbg keyakinan dan pegangan hidup bermasyarakat, berbangsa &amp; bernegara </a:t>
            </a:r>
          </a:p>
        </p:txBody>
      </p:sp>
      <p:sp>
        <p:nvSpPr>
          <p:cNvPr id="11273" name="AutoShape 9">
            <a:extLst>
              <a:ext uri="{FF2B5EF4-FFF2-40B4-BE49-F238E27FC236}">
                <a16:creationId xmlns:a16="http://schemas.microsoft.com/office/drawing/2014/main" xmlns="" id="{C75BF2A3-97CF-4823-B068-6621233F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805488"/>
            <a:ext cx="3311525" cy="863600"/>
          </a:xfrm>
          <a:prstGeom prst="wedgeRectCallout">
            <a:avLst>
              <a:gd name="adj1" fmla="val 20324"/>
              <a:gd name="adj2" fmla="val -32352"/>
            </a:avLst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id-ID" sz="1600">
                <a:latin typeface="Tahoma" panose="020B0604030504040204" pitchFamily="34" charset="0"/>
              </a:rPr>
              <a:t>Pancasila dirasakan sebg sesuatu yang paling sesuai  dengan kehidupan keseharian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xmlns="" id="{FEB9EA0B-BEC5-4876-B258-F7ED63FCD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290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latin typeface="Tahoma" panose="020B0604030504040204" pitchFamily="34" charset="0"/>
              </a:rPr>
              <a:t>OUT PUT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xmlns="" id="{795C7CF4-0A20-4285-9D0A-7A417EB3F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1577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>
                <a:latin typeface="Tahoma" panose="020B0604030504040204" pitchFamily="34" charset="0"/>
              </a:rPr>
              <a:t>PRASYARAT</a:t>
            </a:r>
          </a:p>
        </p:txBody>
      </p:sp>
      <p:sp>
        <p:nvSpPr>
          <p:cNvPr id="11276" name="AutoShape 13" descr="Fish fossil">
            <a:extLst>
              <a:ext uri="{FF2B5EF4-FFF2-40B4-BE49-F238E27FC236}">
                <a16:creationId xmlns:a16="http://schemas.microsoft.com/office/drawing/2014/main" xmlns="" id="{DA9F384B-AE82-47BF-8C9D-6E714711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437063"/>
            <a:ext cx="2376487" cy="733425"/>
          </a:xfrm>
          <a:prstGeom prst="curvedUpArrow">
            <a:avLst>
              <a:gd name="adj1" fmla="val 64805"/>
              <a:gd name="adj2" fmla="val 129610"/>
              <a:gd name="adj3" fmla="val 33333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1277" name="AutoShape 14">
            <a:extLst>
              <a:ext uri="{FF2B5EF4-FFF2-40B4-BE49-F238E27FC236}">
                <a16:creationId xmlns:a16="http://schemas.microsoft.com/office/drawing/2014/main" xmlns="" id="{21859C8C-C65E-43BD-9066-CFB5E4B4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9138"/>
            <a:ext cx="2520950" cy="576262"/>
          </a:xfrm>
          <a:prstGeom prst="curvedDownArrow">
            <a:avLst>
              <a:gd name="adj1" fmla="val 87372"/>
              <a:gd name="adj2" fmla="val 17498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1278" name="AutoShape 15">
            <a:extLst>
              <a:ext uri="{FF2B5EF4-FFF2-40B4-BE49-F238E27FC236}">
                <a16:creationId xmlns:a16="http://schemas.microsoft.com/office/drawing/2014/main" xmlns="" id="{0A8CD707-FC5F-44AB-9455-F7738BDB6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661025"/>
            <a:ext cx="636587" cy="636588"/>
          </a:xfrm>
          <a:custGeom>
            <a:avLst/>
            <a:gdLst>
              <a:gd name="T0" fmla="*/ 394957176 w 21600"/>
              <a:gd name="T1" fmla="*/ 0 h 21600"/>
              <a:gd name="T2" fmla="*/ 236964061 w 21600"/>
              <a:gd name="T3" fmla="*/ 157968489 h 21600"/>
              <a:gd name="T4" fmla="*/ 157967062 w 21600"/>
              <a:gd name="T5" fmla="*/ 236964787 h 21600"/>
              <a:gd name="T6" fmla="*/ 0 w 21600"/>
              <a:gd name="T7" fmla="*/ 394958504 h 21600"/>
              <a:gd name="T8" fmla="*/ 157967062 w 21600"/>
              <a:gd name="T9" fmla="*/ 552926698 h 21600"/>
              <a:gd name="T10" fmla="*/ 315960294 w 21600"/>
              <a:gd name="T11" fmla="*/ 473929574 h 21600"/>
              <a:gd name="T12" fmla="*/ 473928122 w 21600"/>
              <a:gd name="T13" fmla="*/ 315961970 h 21600"/>
              <a:gd name="T14" fmla="*/ 552924415 w 21600"/>
              <a:gd name="T15" fmla="*/ 157968489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3074" name="Picture 2" descr="Hasil gambar untuk alasan rasional pengetahuan">
            <a:extLst>
              <a:ext uri="{FF2B5EF4-FFF2-40B4-BE49-F238E27FC236}">
                <a16:creationId xmlns:a16="http://schemas.microsoft.com/office/drawing/2014/main" xmlns="" id="{0305C288-EC10-4C50-9975-EFA4C78D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4" y="4575608"/>
            <a:ext cx="3581400" cy="22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2CFF0977-157F-4975-A128-51C5C13E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C. PANCASILA SECARA ILMIAH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80C789AA-8891-4AA4-A757-1892717CB9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604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Pengetahuan menurut Sifatnya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A87B8019-4C76-4A23-BFCB-15EC70A79EB6}"/>
              </a:ext>
            </a:extLst>
          </p:cNvPr>
          <p:cNvGraphicFramePr/>
          <p:nvPr/>
        </p:nvGraphicFramePr>
        <p:xfrm>
          <a:off x="900113" y="2349500"/>
          <a:ext cx="7920037" cy="2376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5" name="AutoShape 19">
            <a:extLst>
              <a:ext uri="{FF2B5EF4-FFF2-40B4-BE49-F238E27FC236}">
                <a16:creationId xmlns:a16="http://schemas.microsoft.com/office/drawing/2014/main" xmlns="" id="{43F1EC54-F18B-4825-B302-43CD0E05A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084763"/>
            <a:ext cx="3600450" cy="1081087"/>
          </a:xfrm>
          <a:prstGeom prst="wedgeRectCallout">
            <a:avLst>
              <a:gd name="adj1" fmla="val -43741"/>
              <a:gd name="adj2" fmla="val 44421"/>
            </a:avLst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>
                <a:latin typeface="Tahoma" panose="020B0604030504040204" pitchFamily="34" charset="0"/>
              </a:rPr>
              <a:t>Pengetahuan yang terjadi secara serta merta  tanpa melalui pengalaman </a:t>
            </a:r>
          </a:p>
        </p:txBody>
      </p:sp>
      <p:sp>
        <p:nvSpPr>
          <p:cNvPr id="15366" name="AutoShape 20">
            <a:extLst>
              <a:ext uri="{FF2B5EF4-FFF2-40B4-BE49-F238E27FC236}">
                <a16:creationId xmlns:a16="http://schemas.microsoft.com/office/drawing/2014/main" xmlns="" id="{2841E94B-CBCF-4F0E-8FB8-B8E0EF55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157788"/>
            <a:ext cx="3600450" cy="1081087"/>
          </a:xfrm>
          <a:prstGeom prst="wedgeRectCallout">
            <a:avLst>
              <a:gd name="adj1" fmla="val -49690"/>
              <a:gd name="adj2" fmla="val 14759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>
                <a:latin typeface="Tahoma" panose="020B0604030504040204" pitchFamily="34" charset="0"/>
              </a:rPr>
              <a:t>Pengetahuan yang terjadi berdasar pengalaman yang dikenal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5869906B-947B-4A69-BEDB-FAA837D38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286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>
                <a:solidFill>
                  <a:schemeClr val="tx1"/>
                </a:solidFill>
              </a:rPr>
              <a:t>Pengetahuan berdasarkan gradasinya</a:t>
            </a:r>
          </a:p>
        </p:txBody>
      </p:sp>
      <p:grpSp>
        <p:nvGrpSpPr>
          <p:cNvPr id="16387" name="Diagram 5">
            <a:extLst>
              <a:ext uri="{FF2B5EF4-FFF2-40B4-BE49-F238E27FC236}">
                <a16:creationId xmlns:a16="http://schemas.microsoft.com/office/drawing/2014/main" xmlns="" id="{F1C86576-F488-4214-BEDE-394274DAA8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125" y="476250"/>
            <a:ext cx="6405563" cy="6240463"/>
            <a:chOff x="1550" y="844"/>
            <a:chExt cx="2616" cy="2580"/>
          </a:xfrm>
        </p:grpSpPr>
        <p:sp>
          <p:nvSpPr>
            <p:cNvPr id="13" name="_s2052">
              <a:extLst>
                <a:ext uri="{FF2B5EF4-FFF2-40B4-BE49-F238E27FC236}">
                  <a16:creationId xmlns:a16="http://schemas.microsoft.com/office/drawing/2014/main" xmlns="" id="{A7E53100-EF0F-4BCA-8832-5068DE8AC5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536" y="1017"/>
              <a:ext cx="644" cy="559"/>
            </a:xfrm>
            <a:custGeom>
              <a:avLst/>
              <a:gdLst>
                <a:gd name="G0" fmla="+- 10800 0 0"/>
                <a:gd name="G1" fmla="+- 21600 0 10800"/>
                <a:gd name="G2" fmla="*/ 10800 1 2"/>
                <a:gd name="G3" fmla="+- 21600 0 G2"/>
                <a:gd name="G4" fmla="+/ 10800 21600 2"/>
                <a:gd name="G5" fmla="+/ G1 0 2"/>
                <a:gd name="G6" fmla="*/ 21600 21600 10800"/>
                <a:gd name="G7" fmla="*/ G6 1 2"/>
                <a:gd name="G8" fmla="+- 21600 0 G7"/>
                <a:gd name="G9" fmla="*/ 21600 1 2"/>
                <a:gd name="G10" fmla="+- 10800 0 G9"/>
                <a:gd name="G11" fmla="?: G10 G8 0"/>
                <a:gd name="G12" fmla="?: G10 G7 21600"/>
                <a:gd name="T0" fmla="*/ 16200 w 21600"/>
                <a:gd name="T1" fmla="*/ 10800 h 21600"/>
                <a:gd name="T2" fmla="*/ 10800 w 21600"/>
                <a:gd name="T3" fmla="*/ 21600 h 21600"/>
                <a:gd name="T4" fmla="*/ 5400 w 21600"/>
                <a:gd name="T5" fmla="*/ 10800 h 21600"/>
                <a:gd name="T6" fmla="*/ 10800 w 21600"/>
                <a:gd name="T7" fmla="*/ 0 h 21600"/>
                <a:gd name="T8" fmla="*/ 7200 w 21600"/>
                <a:gd name="T9" fmla="*/ 7200 h 21600"/>
                <a:gd name="T10" fmla="*/ 14400 w 21600"/>
                <a:gd name="T11" fmla="*/ 14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</p:spPr>
          <p:txBody>
            <a:bodyPr rot="10800000" wrap="none" lIns="0" tIns="0" rIns="0" bIns="0" anchor="ctr"/>
            <a:lstStyle/>
            <a:p>
              <a:pPr algn="ctr">
                <a:defRPr/>
              </a:pPr>
              <a:endParaRPr lang="en-US" sz="1600">
                <a:latin typeface="Tahoma" pitchFamily="34" charset="0"/>
              </a:endParaRPr>
            </a:p>
            <a:p>
              <a:pPr algn="ctr">
                <a:defRPr/>
              </a:pPr>
              <a:r>
                <a:rPr lang="en-US" sz="1600">
                  <a:latin typeface="Tahoma" pitchFamily="34" charset="0"/>
                </a:rPr>
                <a:t>P. Keagamaan</a:t>
              </a:r>
            </a:p>
            <a:p>
              <a:pPr algn="ctr">
                <a:defRPr/>
              </a:pPr>
              <a:r>
                <a:rPr lang="en-US" sz="1600">
                  <a:latin typeface="Tahoma" pitchFamily="34" charset="0"/>
                </a:rPr>
                <a:t>( Religious</a:t>
              </a:r>
            </a:p>
            <a:p>
              <a:pPr algn="ctr">
                <a:defRPr/>
              </a:pPr>
              <a:r>
                <a:rPr lang="en-US" sz="1600">
                  <a:latin typeface="Tahoma" pitchFamily="34" charset="0"/>
                </a:rPr>
                <a:t> Knowledge )</a:t>
              </a:r>
            </a:p>
          </p:txBody>
        </p:sp>
        <p:sp>
          <p:nvSpPr>
            <p:cNvPr id="16397" name="_s2053">
              <a:extLst>
                <a:ext uri="{FF2B5EF4-FFF2-40B4-BE49-F238E27FC236}">
                  <a16:creationId xmlns:a16="http://schemas.microsoft.com/office/drawing/2014/main" xmlns="" id="{96D04D72-DF27-4679-B7B7-024D58F686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13" y="1576"/>
              <a:ext cx="1290" cy="558"/>
            </a:xfrm>
            <a:custGeom>
              <a:avLst/>
              <a:gdLst>
                <a:gd name="T0" fmla="*/ 1129 w 21600"/>
                <a:gd name="T1" fmla="*/ 279 h 21600"/>
                <a:gd name="T2" fmla="*/ 645 w 21600"/>
                <a:gd name="T3" fmla="*/ 558 h 21600"/>
                <a:gd name="T4" fmla="*/ 161 w 21600"/>
                <a:gd name="T5" fmla="*/ 279 h 21600"/>
                <a:gd name="T6" fmla="*/ 64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0 h 21600"/>
                <a:gd name="T14" fmla="*/ 17096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1600">
                  <a:latin typeface="Tahoma" panose="020B0604030504040204" pitchFamily="34" charset="0"/>
                </a:rPr>
                <a:t>P. Kefilsafatan</a:t>
              </a:r>
            </a:p>
            <a:p>
              <a:pPr algn="ctr"/>
              <a:r>
                <a:rPr lang="en-US" altLang="id-ID" sz="1600">
                  <a:latin typeface="Tahoma" panose="020B0604030504040204" pitchFamily="34" charset="0"/>
                </a:rPr>
                <a:t>( Philosophical Knowledge )</a:t>
              </a:r>
            </a:p>
          </p:txBody>
        </p:sp>
        <p:sp>
          <p:nvSpPr>
            <p:cNvPr id="15" name="_s2054">
              <a:extLst>
                <a:ext uri="{FF2B5EF4-FFF2-40B4-BE49-F238E27FC236}">
                  <a16:creationId xmlns:a16="http://schemas.microsoft.com/office/drawing/2014/main" xmlns="" id="{E5551C10-3B75-4426-925C-B2B76F3BD0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90" y="2134"/>
              <a:ext cx="1937" cy="559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100000">
                  <a:srgbClr val="FF9933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>
                <a:defRPr/>
              </a:pPr>
              <a:r>
                <a:rPr lang="en-US" sz="23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P. </a:t>
              </a:r>
              <a:r>
                <a:rPr lang="en-US" sz="2300" dirty="0" err="1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Ilmiah</a:t>
              </a:r>
              <a:r>
                <a:rPr lang="en-US" sz="23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 / </a:t>
              </a:r>
              <a:r>
                <a:rPr lang="en-US" sz="2300" dirty="0" err="1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Ilmu</a:t>
              </a:r>
              <a:r>
                <a:rPr lang="en-US" sz="23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 </a:t>
              </a:r>
            </a:p>
            <a:p>
              <a:pPr algn="ctr">
                <a:defRPr/>
              </a:pPr>
              <a:r>
                <a:rPr lang="en-US" sz="23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( Scientific Knowledge</a:t>
              </a:r>
            </a:p>
            <a:p>
              <a:pPr algn="ctr">
                <a:defRPr/>
              </a:pPr>
              <a:r>
                <a:rPr lang="en-US" sz="23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/Science </a:t>
              </a:r>
            </a:p>
          </p:txBody>
        </p:sp>
        <p:sp>
          <p:nvSpPr>
            <p:cNvPr id="16399" name="_s2055">
              <a:extLst>
                <a:ext uri="{FF2B5EF4-FFF2-40B4-BE49-F238E27FC236}">
                  <a16:creationId xmlns:a16="http://schemas.microsoft.com/office/drawing/2014/main" xmlns="" id="{6B25BC9C-BCE5-420F-84EA-F9ED5E42C9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568" y="2693"/>
              <a:ext cx="2580" cy="558"/>
            </a:xfrm>
            <a:custGeom>
              <a:avLst/>
              <a:gdLst>
                <a:gd name="T0" fmla="*/ 2419 w 21600"/>
                <a:gd name="T1" fmla="*/ 279 h 21600"/>
                <a:gd name="T2" fmla="*/ 1290 w 21600"/>
                <a:gd name="T3" fmla="*/ 558 h 21600"/>
                <a:gd name="T4" fmla="*/ 161 w 21600"/>
                <a:gd name="T5" fmla="*/ 279 h 21600"/>
                <a:gd name="T6" fmla="*/ 129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48 w 21600"/>
                <a:gd name="T13" fmla="*/ 3135 h 21600"/>
                <a:gd name="T14" fmla="*/ 18452 w 21600"/>
                <a:gd name="T15" fmla="*/ 184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9F67F"/>
                </a:gs>
                <a:gs pos="100000">
                  <a:srgbClr val="FFCC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2300">
                  <a:solidFill>
                    <a:srgbClr val="FF0000"/>
                  </a:solidFill>
                  <a:latin typeface="Tahoma" panose="020B0604030504040204" pitchFamily="34" charset="0"/>
                </a:rPr>
                <a:t>P. Pra Ilmiah/ P. Biasa</a:t>
              </a:r>
            </a:p>
            <a:p>
              <a:pPr algn="ctr"/>
              <a:r>
                <a:rPr lang="en-US" altLang="id-ID" sz="2300">
                  <a:solidFill>
                    <a:srgbClr val="FF0000"/>
                  </a:solidFill>
                  <a:latin typeface="Tahoma" panose="020B0604030504040204" pitchFamily="34" charset="0"/>
                </a:rPr>
                <a:t>( Common sense knowledge )</a:t>
              </a:r>
            </a:p>
          </p:txBody>
        </p:sp>
      </p:grpSp>
      <p:sp>
        <p:nvSpPr>
          <p:cNvPr id="16388" name="AutoShape 15">
            <a:extLst>
              <a:ext uri="{FF2B5EF4-FFF2-40B4-BE49-F238E27FC236}">
                <a16:creationId xmlns:a16="http://schemas.microsoft.com/office/drawing/2014/main" xmlns="" id="{DD0F1D05-841A-4651-9343-9BEEC7BB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516563"/>
            <a:ext cx="2160588" cy="719137"/>
          </a:xfrm>
          <a:prstGeom prst="wedgeRectCallout">
            <a:avLst>
              <a:gd name="adj1" fmla="val -36847"/>
              <a:gd name="adj2" fmla="val 42713"/>
            </a:avLst>
          </a:prstGeom>
          <a:solidFill>
            <a:srgbClr val="CC00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66"/>
            </a:extrusionClr>
            <a:contourClr>
              <a:srgbClr val="CC0066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>
                <a:latin typeface="Tahoma" panose="020B0604030504040204" pitchFamily="34" charset="0"/>
              </a:rPr>
              <a:t>Pengetahuan inderawi</a:t>
            </a:r>
          </a:p>
        </p:txBody>
      </p:sp>
      <p:sp>
        <p:nvSpPr>
          <p:cNvPr id="16389" name="AutoShape 16">
            <a:extLst>
              <a:ext uri="{FF2B5EF4-FFF2-40B4-BE49-F238E27FC236}">
                <a16:creationId xmlns:a16="http://schemas.microsoft.com/office/drawing/2014/main" xmlns="" id="{85F05F83-96B0-42FE-AFF1-6566693D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149725"/>
            <a:ext cx="2808288" cy="722313"/>
          </a:xfrm>
          <a:prstGeom prst="wedgeRectCallout">
            <a:avLst>
              <a:gd name="adj1" fmla="val -34736"/>
              <a:gd name="adj2" fmla="val 42745"/>
            </a:avLst>
          </a:prstGeom>
          <a:solidFill>
            <a:srgbClr val="FF33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  <a:contourClr>
              <a:srgbClr val="FF3399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>
                <a:latin typeface="Tahoma" panose="020B0604030504040204" pitchFamily="34" charset="0"/>
              </a:rPr>
              <a:t>Pengetahuan sistemik melalui metodologi ilmiah</a:t>
            </a:r>
          </a:p>
        </p:txBody>
      </p:sp>
      <p:sp>
        <p:nvSpPr>
          <p:cNvPr id="16390" name="AutoShape 17">
            <a:extLst>
              <a:ext uri="{FF2B5EF4-FFF2-40B4-BE49-F238E27FC236}">
                <a16:creationId xmlns:a16="http://schemas.microsoft.com/office/drawing/2014/main" xmlns="" id="{B18433C1-C147-4CC6-A5F7-0216B9B3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636838"/>
            <a:ext cx="3816350" cy="866775"/>
          </a:xfrm>
          <a:prstGeom prst="wedgeRectCallout">
            <a:avLst>
              <a:gd name="adj1" fmla="val -12356"/>
              <a:gd name="adj2" fmla="val 43958"/>
            </a:avLst>
          </a:prstGeom>
          <a:solidFill>
            <a:srgbClr val="FF00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FF"/>
            </a:extrusionClr>
            <a:contourClr>
              <a:srgbClr val="FF00FF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latin typeface="Tahoma" panose="020B0604030504040204" pitchFamily="34" charset="0"/>
              </a:rPr>
              <a:t>Pengetahuan menuju hakikat objek </a:t>
            </a:r>
          </a:p>
          <a:p>
            <a:pPr algn="ctr"/>
            <a:r>
              <a:rPr lang="en-US" altLang="id-ID" sz="1600">
                <a:latin typeface="Tahoma" panose="020B0604030504040204" pitchFamily="34" charset="0"/>
              </a:rPr>
              <a:t>( melalaui refleksi: analisa,pemahaman, deskripsi, penafsiran, spekulasi</a:t>
            </a:r>
          </a:p>
        </p:txBody>
      </p:sp>
      <p:sp>
        <p:nvSpPr>
          <p:cNvPr id="16391" name="AutoShape 18">
            <a:extLst>
              <a:ext uri="{FF2B5EF4-FFF2-40B4-BE49-F238E27FC236}">
                <a16:creationId xmlns:a16="http://schemas.microsoft.com/office/drawing/2014/main" xmlns="" id="{022805F2-297B-4ED0-8206-0EABB978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268413"/>
            <a:ext cx="4321175" cy="866775"/>
          </a:xfrm>
          <a:prstGeom prst="wedgeRectCallout">
            <a:avLst>
              <a:gd name="adj1" fmla="val 1250"/>
              <a:gd name="adj2" fmla="val 44324"/>
            </a:avLst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  <a:contourClr>
              <a:srgbClr val="FF99FF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latin typeface="Tahoma" panose="020B0604030504040204" pitchFamily="34" charset="0"/>
              </a:rPr>
              <a:t>Pengetahuan wahyu  melalui keyakinan </a:t>
            </a:r>
          </a:p>
          <a:p>
            <a:pPr algn="ctr"/>
            <a:r>
              <a:rPr lang="en-US" altLang="id-ID" sz="1600">
                <a:latin typeface="Tahoma" panose="020B0604030504040204" pitchFamily="34" charset="0"/>
              </a:rPr>
              <a:t>(terjadi melalui proses keyakinan shg sifatnya “dogmatik tradisional”</a:t>
            </a:r>
          </a:p>
        </p:txBody>
      </p:sp>
      <p:sp>
        <p:nvSpPr>
          <p:cNvPr id="16392" name="Line 19">
            <a:extLst>
              <a:ext uri="{FF2B5EF4-FFF2-40B4-BE49-F238E27FC236}">
                <a16:creationId xmlns:a16="http://schemas.microsoft.com/office/drawing/2014/main" xmlns="" id="{5657F0F5-A7C4-4AEC-AECD-5F4D04597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4508500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3" name="Line 20">
            <a:extLst>
              <a:ext uri="{FF2B5EF4-FFF2-40B4-BE49-F238E27FC236}">
                <a16:creationId xmlns:a16="http://schemas.microsoft.com/office/drawing/2014/main" xmlns="" id="{81CC3C2A-F077-4747-8188-628836C1C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949950"/>
            <a:ext cx="1008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4" name="Line 21">
            <a:extLst>
              <a:ext uri="{FF2B5EF4-FFF2-40B4-BE49-F238E27FC236}">
                <a16:creationId xmlns:a16="http://schemas.microsoft.com/office/drawing/2014/main" xmlns="" id="{6072CDB7-EC66-4650-B748-2E24E7FE2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213100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95" name="Line 22">
            <a:extLst>
              <a:ext uri="{FF2B5EF4-FFF2-40B4-BE49-F238E27FC236}">
                <a16:creationId xmlns:a16="http://schemas.microsoft.com/office/drawing/2014/main" xmlns="" id="{AA156915-A603-4E91-824E-6897B2380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1773238"/>
            <a:ext cx="1008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207890E3-3962-482D-83F2-4689B2899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286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>
                <a:solidFill>
                  <a:schemeClr val="tx1"/>
                </a:solidFill>
              </a:rPr>
              <a:t>Pengetahuan Ilmiah berdasarkan gradasinya  </a:t>
            </a:r>
          </a:p>
        </p:txBody>
      </p:sp>
      <p:grpSp>
        <p:nvGrpSpPr>
          <p:cNvPr id="17411" name="Diagram 3">
            <a:extLst>
              <a:ext uri="{FF2B5EF4-FFF2-40B4-BE49-F238E27FC236}">
                <a16:creationId xmlns:a16="http://schemas.microsoft.com/office/drawing/2014/main" xmlns="" id="{B8AB2A83-7DBC-4587-81BC-01E0ACFFB7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125" y="476250"/>
            <a:ext cx="6405563" cy="6240463"/>
            <a:chOff x="1550" y="844"/>
            <a:chExt cx="2616" cy="2580"/>
          </a:xfrm>
        </p:grpSpPr>
        <p:sp>
          <p:nvSpPr>
            <p:cNvPr id="17422" name="_s3076">
              <a:extLst>
                <a:ext uri="{FF2B5EF4-FFF2-40B4-BE49-F238E27FC236}">
                  <a16:creationId xmlns:a16="http://schemas.microsoft.com/office/drawing/2014/main" xmlns="" id="{5BD5C2F2-D174-40BE-9F20-A4C1E7E3E4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536" y="1017"/>
              <a:ext cx="644" cy="559"/>
            </a:xfrm>
            <a:custGeom>
              <a:avLst/>
              <a:gdLst>
                <a:gd name="T0" fmla="*/ 483 w 21600"/>
                <a:gd name="T1" fmla="*/ 280 h 21600"/>
                <a:gd name="T2" fmla="*/ 322 w 21600"/>
                <a:gd name="T3" fmla="*/ 559 h 21600"/>
                <a:gd name="T4" fmla="*/ 161 w 21600"/>
                <a:gd name="T5" fmla="*/ 280 h 21600"/>
                <a:gd name="T6" fmla="*/ 32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211 w 21600"/>
                <a:gd name="T13" fmla="*/ 7187 h 21600"/>
                <a:gd name="T14" fmla="*/ 14389 w 21600"/>
                <a:gd name="T15" fmla="*/ 144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endParaRPr lang="en-US" altLang="id-ID" sz="1600">
                <a:latin typeface="Tahoma" panose="020B0604030504040204" pitchFamily="34" charset="0"/>
              </a:endParaRPr>
            </a:p>
            <a:p>
              <a:pPr algn="ctr"/>
              <a:endParaRPr lang="en-US" altLang="id-ID" sz="1600">
                <a:latin typeface="Tahoma" panose="020B0604030504040204" pitchFamily="34" charset="0"/>
              </a:endParaRPr>
            </a:p>
            <a:p>
              <a:pPr algn="ctr"/>
              <a:endParaRPr lang="en-US" altLang="id-ID" sz="1600">
                <a:latin typeface="Tahoma" panose="020B0604030504040204" pitchFamily="34" charset="0"/>
              </a:endParaRPr>
            </a:p>
            <a:p>
              <a:pPr algn="ctr"/>
              <a:r>
                <a:rPr lang="en-US" altLang="id-ID" b="1">
                  <a:latin typeface="Tahoma" panose="020B0604030504040204" pitchFamily="34" charset="0"/>
                </a:rPr>
                <a:t>P. Essensi</a:t>
              </a:r>
            </a:p>
          </p:txBody>
        </p:sp>
        <p:sp>
          <p:nvSpPr>
            <p:cNvPr id="17423" name="_s3077">
              <a:extLst>
                <a:ext uri="{FF2B5EF4-FFF2-40B4-BE49-F238E27FC236}">
                  <a16:creationId xmlns:a16="http://schemas.microsoft.com/office/drawing/2014/main" xmlns="" id="{DD373F8E-7146-40CB-8AE1-061BE85946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13" y="1576"/>
              <a:ext cx="1290" cy="558"/>
            </a:xfrm>
            <a:custGeom>
              <a:avLst/>
              <a:gdLst>
                <a:gd name="T0" fmla="*/ 1129 w 21600"/>
                <a:gd name="T1" fmla="*/ 279 h 21600"/>
                <a:gd name="T2" fmla="*/ 645 w 21600"/>
                <a:gd name="T3" fmla="*/ 558 h 21600"/>
                <a:gd name="T4" fmla="*/ 161 w 21600"/>
                <a:gd name="T5" fmla="*/ 279 h 21600"/>
                <a:gd name="T6" fmla="*/ 64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0 h 21600"/>
                <a:gd name="T14" fmla="*/ 17096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b="1">
                  <a:latin typeface="Tahoma" panose="020B0604030504040204" pitchFamily="34" charset="0"/>
                </a:rPr>
                <a:t>P.Normatif</a:t>
              </a:r>
            </a:p>
          </p:txBody>
        </p:sp>
        <p:sp>
          <p:nvSpPr>
            <p:cNvPr id="17424" name="_s3078">
              <a:extLst>
                <a:ext uri="{FF2B5EF4-FFF2-40B4-BE49-F238E27FC236}">
                  <a16:creationId xmlns:a16="http://schemas.microsoft.com/office/drawing/2014/main" xmlns="" id="{94A5C547-B435-4AC4-9C86-1D3F1CC002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90" y="2134"/>
              <a:ext cx="1936" cy="559"/>
            </a:xfrm>
            <a:custGeom>
              <a:avLst/>
              <a:gdLst>
                <a:gd name="T0" fmla="*/ 1775 w 21600"/>
                <a:gd name="T1" fmla="*/ 280 h 21600"/>
                <a:gd name="T2" fmla="*/ 968 w 21600"/>
                <a:gd name="T3" fmla="*/ 559 h 21600"/>
                <a:gd name="T4" fmla="*/ 161 w 21600"/>
                <a:gd name="T5" fmla="*/ 280 h 21600"/>
                <a:gd name="T6" fmla="*/ 96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04 w 21600"/>
                <a:gd name="T13" fmla="*/ 3594 h 21600"/>
                <a:gd name="T14" fmla="*/ 17996 w 21600"/>
                <a:gd name="T15" fmla="*/ 180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100000">
                  <a:srgbClr val="FF9933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2300">
                  <a:solidFill>
                    <a:srgbClr val="FF0000"/>
                  </a:solidFill>
                  <a:latin typeface="Tahoma" panose="020B0604030504040204" pitchFamily="34" charset="0"/>
                </a:rPr>
                <a:t>P. Kausal</a:t>
              </a:r>
            </a:p>
          </p:txBody>
        </p:sp>
        <p:sp>
          <p:nvSpPr>
            <p:cNvPr id="18" name="_s3079">
              <a:extLst>
                <a:ext uri="{FF2B5EF4-FFF2-40B4-BE49-F238E27FC236}">
                  <a16:creationId xmlns:a16="http://schemas.microsoft.com/office/drawing/2014/main" xmlns="" id="{DE18B0C9-CA96-485E-96B0-CE05E86409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568" y="2693"/>
              <a:ext cx="2580" cy="558"/>
            </a:xfrm>
            <a:custGeom>
              <a:avLst/>
              <a:gdLst>
                <a:gd name="G0" fmla="+- 2700 0 0"/>
                <a:gd name="G1" fmla="+- 21600 0 2700"/>
                <a:gd name="G2" fmla="*/ 2700 1 2"/>
                <a:gd name="G3" fmla="+- 21600 0 G2"/>
                <a:gd name="G4" fmla="+/ 2700 21600 2"/>
                <a:gd name="G5" fmla="+/ G1 0 2"/>
                <a:gd name="G6" fmla="*/ 21600 21600 2700"/>
                <a:gd name="G7" fmla="*/ G6 1 2"/>
                <a:gd name="G8" fmla="+- 21600 0 G7"/>
                <a:gd name="G9" fmla="*/ 21600 1 2"/>
                <a:gd name="G10" fmla="+- 2700 0 G9"/>
                <a:gd name="G11" fmla="?: G10 G8 0"/>
                <a:gd name="G12" fmla="?: G10 G7 21600"/>
                <a:gd name="T0" fmla="*/ 20250 w 21600"/>
                <a:gd name="T1" fmla="*/ 10800 h 21600"/>
                <a:gd name="T2" fmla="*/ 10800 w 21600"/>
                <a:gd name="T3" fmla="*/ 21600 h 21600"/>
                <a:gd name="T4" fmla="*/ 1350 w 21600"/>
                <a:gd name="T5" fmla="*/ 10800 h 21600"/>
                <a:gd name="T6" fmla="*/ 10800 w 21600"/>
                <a:gd name="T7" fmla="*/ 0 h 21600"/>
                <a:gd name="T8" fmla="*/ 3150 w 21600"/>
                <a:gd name="T9" fmla="*/ 3150 h 21600"/>
                <a:gd name="T10" fmla="*/ 18450 w 21600"/>
                <a:gd name="T11" fmla="*/ 18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9F67F"/>
                </a:gs>
                <a:gs pos="100000">
                  <a:srgbClr val="FFCC00"/>
                </a:gs>
              </a:gsLst>
              <a:lin ang="5400000" scaled="1"/>
            </a:gradFill>
            <a:ln w="28575" algn="in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pPr algn="ctr">
                <a:defRPr/>
              </a:pPr>
              <a:r>
                <a:rPr lang="en-US" sz="23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P. </a:t>
              </a:r>
              <a:r>
                <a:rPr lang="en-US" sz="2300" dirty="0" err="1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rPr>
                <a:t>Deskriptif</a:t>
              </a:r>
              <a:endParaRPr lang="en-US" sz="23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</a:endParaRPr>
            </a:p>
          </p:txBody>
        </p:sp>
      </p:grpSp>
      <p:sp>
        <p:nvSpPr>
          <p:cNvPr id="17412" name="AutoShape 9">
            <a:extLst>
              <a:ext uri="{FF2B5EF4-FFF2-40B4-BE49-F238E27FC236}">
                <a16:creationId xmlns:a16="http://schemas.microsoft.com/office/drawing/2014/main" xmlns="" id="{551211C6-7588-4A30-A466-4B933E5D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16563"/>
            <a:ext cx="2305050" cy="719137"/>
          </a:xfrm>
          <a:prstGeom prst="wedgeRectCallout">
            <a:avLst>
              <a:gd name="adj1" fmla="val -31403"/>
              <a:gd name="adj2" fmla="val 42713"/>
            </a:avLst>
          </a:prstGeom>
          <a:solidFill>
            <a:srgbClr val="33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latin typeface="Tahoma" panose="020B0604030504040204" pitchFamily="34" charset="0"/>
              </a:rPr>
              <a:t>Menjawab pertanyaan “Bagaimana”</a:t>
            </a:r>
          </a:p>
        </p:txBody>
      </p:sp>
      <p:sp>
        <p:nvSpPr>
          <p:cNvPr id="17413" name="AutoShape 10">
            <a:extLst>
              <a:ext uri="{FF2B5EF4-FFF2-40B4-BE49-F238E27FC236}">
                <a16:creationId xmlns:a16="http://schemas.microsoft.com/office/drawing/2014/main" xmlns="" id="{8373BE28-2DAD-4814-AFC6-74BA6F37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149725"/>
            <a:ext cx="2808288" cy="722313"/>
          </a:xfrm>
          <a:prstGeom prst="wedgeRectCallout">
            <a:avLst>
              <a:gd name="adj1" fmla="val -34736"/>
              <a:gd name="adj2" fmla="val 42745"/>
            </a:avLst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>
                <a:latin typeface="Tahoma" panose="020B0604030504040204" pitchFamily="34" charset="0"/>
              </a:rPr>
              <a:t>Menjawab pertanyaan”Mengapa”</a:t>
            </a:r>
          </a:p>
        </p:txBody>
      </p:sp>
      <p:sp>
        <p:nvSpPr>
          <p:cNvPr id="17414" name="AutoShape 11">
            <a:extLst>
              <a:ext uri="{FF2B5EF4-FFF2-40B4-BE49-F238E27FC236}">
                <a16:creationId xmlns:a16="http://schemas.microsoft.com/office/drawing/2014/main" xmlns="" id="{3B71B89F-D8E5-4A28-803C-199DC31AE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636838"/>
            <a:ext cx="3816350" cy="866775"/>
          </a:xfrm>
          <a:prstGeom prst="wedgeRectCallout">
            <a:avLst>
              <a:gd name="adj1" fmla="val -12356"/>
              <a:gd name="adj2" fmla="val 43958"/>
            </a:avLst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  <a:contourClr>
              <a:srgbClr val="66FF33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latin typeface="Tahoma" panose="020B0604030504040204" pitchFamily="34" charset="0"/>
              </a:rPr>
              <a:t>Menjawab pertanyaan “ ke mana”</a:t>
            </a:r>
          </a:p>
        </p:txBody>
      </p:sp>
      <p:sp>
        <p:nvSpPr>
          <p:cNvPr id="17415" name="AutoShape 12">
            <a:extLst>
              <a:ext uri="{FF2B5EF4-FFF2-40B4-BE49-F238E27FC236}">
                <a16:creationId xmlns:a16="http://schemas.microsoft.com/office/drawing/2014/main" xmlns="" id="{54B898B6-1AF9-48E1-8C3F-8C7B717FD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268413"/>
            <a:ext cx="4321175" cy="866775"/>
          </a:xfrm>
          <a:prstGeom prst="wedgeRectCallout">
            <a:avLst>
              <a:gd name="adj1" fmla="val 1250"/>
              <a:gd name="adj2" fmla="val 44324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>
            <a:flatTx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id-ID" sz="1600">
                <a:latin typeface="Tahoma" panose="020B0604030504040204" pitchFamily="34" charset="0"/>
              </a:rPr>
              <a:t>Menjawab pertanyaan “apa”</a:t>
            </a:r>
          </a:p>
        </p:txBody>
      </p:sp>
      <p:sp>
        <p:nvSpPr>
          <p:cNvPr id="17416" name="Line 13">
            <a:extLst>
              <a:ext uri="{FF2B5EF4-FFF2-40B4-BE49-F238E27FC236}">
                <a16:creationId xmlns:a16="http://schemas.microsoft.com/office/drawing/2014/main" xmlns="" id="{B685843C-A58D-4B86-B85E-3523BA9D1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4508500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7" name="Line 14">
            <a:extLst>
              <a:ext uri="{FF2B5EF4-FFF2-40B4-BE49-F238E27FC236}">
                <a16:creationId xmlns:a16="http://schemas.microsoft.com/office/drawing/2014/main" xmlns="" id="{E6825946-9B20-4357-8591-0A02F707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949950"/>
            <a:ext cx="1008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8" name="Line 15">
            <a:extLst>
              <a:ext uri="{FF2B5EF4-FFF2-40B4-BE49-F238E27FC236}">
                <a16:creationId xmlns:a16="http://schemas.microsoft.com/office/drawing/2014/main" xmlns="" id="{5AC6A351-BB22-4B37-B862-62C017631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213100"/>
            <a:ext cx="10080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9" name="Line 16">
            <a:extLst>
              <a:ext uri="{FF2B5EF4-FFF2-40B4-BE49-F238E27FC236}">
                <a16:creationId xmlns:a16="http://schemas.microsoft.com/office/drawing/2014/main" xmlns="" id="{77CD7B7B-1F8A-4756-84A1-3EE2EE7E0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1773238"/>
            <a:ext cx="1008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20" name="Text Box 18">
            <a:extLst>
              <a:ext uri="{FF2B5EF4-FFF2-40B4-BE49-F238E27FC236}">
                <a16:creationId xmlns:a16="http://schemas.microsoft.com/office/drawing/2014/main" xmlns="" id="{85C21975-DD08-45C2-8D4B-DDEC525A9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>
                <a:latin typeface="Tahoma" panose="020B0604030504040204" pitchFamily="34" charset="0"/>
              </a:rPr>
              <a:t>Fil. Pancasila</a:t>
            </a:r>
          </a:p>
        </p:txBody>
      </p:sp>
      <p:sp>
        <p:nvSpPr>
          <p:cNvPr id="17421" name="AutoShape 20">
            <a:extLst>
              <a:ext uri="{FF2B5EF4-FFF2-40B4-BE49-F238E27FC236}">
                <a16:creationId xmlns:a16="http://schemas.microsoft.com/office/drawing/2014/main" xmlns="" id="{06CD9C1E-6F65-4C05-BA0D-A85C700ED3EB}"/>
              </a:ext>
            </a:extLst>
          </p:cNvPr>
          <p:cNvSpPr>
            <a:spLocks/>
          </p:cNvSpPr>
          <p:nvPr/>
        </p:nvSpPr>
        <p:spPr bwMode="auto">
          <a:xfrm>
            <a:off x="2124075" y="1268413"/>
            <a:ext cx="503238" cy="647700"/>
          </a:xfrm>
          <a:prstGeom prst="leftBrace">
            <a:avLst>
              <a:gd name="adj1" fmla="val 10726"/>
              <a:gd name="adj2" fmla="val 5661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0D5AEC28-26C5-415F-97E2-19D678B7C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>
                <a:hlinkClick r:id="rId2" action="ppaction://hlinkpres?slideindex=1&amp;slidetitle="/>
              </a:rPr>
              <a:t>Syarat</a:t>
            </a:r>
            <a:r>
              <a:rPr lang="en-US" sz="2800" dirty="0">
                <a:hlinkClick r:id="rId2" action="ppaction://hlinkpres?slideindex=1&amp;slidetitle="/>
              </a:rPr>
              <a:t> </a:t>
            </a:r>
            <a:r>
              <a:rPr lang="en-US" sz="2800" dirty="0" err="1">
                <a:hlinkClick r:id="rId2" action="ppaction://hlinkpres?slideindex=1&amp;slidetitle="/>
              </a:rPr>
              <a:t>Pengetahuan</a:t>
            </a:r>
            <a:r>
              <a:rPr lang="en-US" sz="2800" dirty="0">
                <a:hlinkClick r:id="rId2" action="ppaction://hlinkpres?slideindex=1&amp;slidetitle="/>
              </a:rPr>
              <a:t> </a:t>
            </a:r>
            <a:r>
              <a:rPr lang="en-US" sz="2800" dirty="0" err="1">
                <a:hlinkClick r:id="rId2" action="ppaction://hlinkpres?slideindex=1&amp;slidetitle="/>
              </a:rPr>
              <a:t>Ilmiah</a:t>
            </a:r>
            <a:endParaRPr lang="en-US" sz="2800" dirty="0"/>
          </a:p>
        </p:txBody>
      </p:sp>
      <p:grpSp>
        <p:nvGrpSpPr>
          <p:cNvPr id="18435" name="Diagram 5">
            <a:extLst>
              <a:ext uri="{FF2B5EF4-FFF2-40B4-BE49-F238E27FC236}">
                <a16:creationId xmlns:a16="http://schemas.microsoft.com/office/drawing/2014/main" xmlns="" id="{224E8289-3F7C-4DE9-8912-AA100F3D08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7088" y="1268413"/>
            <a:ext cx="7777162" cy="5400675"/>
            <a:chOff x="1472" y="1201"/>
            <a:chExt cx="2772" cy="1866"/>
          </a:xfrm>
        </p:grpSpPr>
        <p:sp>
          <p:nvSpPr>
            <p:cNvPr id="18439" name="_s4100">
              <a:extLst>
                <a:ext uri="{FF2B5EF4-FFF2-40B4-BE49-F238E27FC236}">
                  <a16:creationId xmlns:a16="http://schemas.microsoft.com/office/drawing/2014/main" xmlns="" id="{27D9C832-62B1-40C3-A8F9-F5FE76711799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508" y="1518"/>
              <a:ext cx="700" cy="7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8440" name="_s4101">
              <a:extLst>
                <a:ext uri="{FF2B5EF4-FFF2-40B4-BE49-F238E27FC236}">
                  <a16:creationId xmlns:a16="http://schemas.microsoft.com/office/drawing/2014/main" xmlns="" id="{23E87DCA-0E13-4121-A670-A43C62AA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1273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3000">
                  <a:latin typeface="Tahoma" panose="020B0604030504040204" pitchFamily="34" charset="0"/>
                </a:rPr>
                <a:t>Ber Objek</a:t>
              </a:r>
            </a:p>
            <a:p>
              <a:pPr algn="ctr"/>
              <a:r>
                <a:rPr lang="en-US" altLang="id-ID" sz="3000">
                  <a:latin typeface="Tahoma" panose="020B0604030504040204" pitchFamily="34" charset="0"/>
                </a:rPr>
                <a:t>( Formal &amp; Material )</a:t>
              </a:r>
            </a:p>
          </p:txBody>
        </p:sp>
        <p:sp>
          <p:nvSpPr>
            <p:cNvPr id="18441" name="_s4102">
              <a:extLst>
                <a:ext uri="{FF2B5EF4-FFF2-40B4-BE49-F238E27FC236}">
                  <a16:creationId xmlns:a16="http://schemas.microsoft.com/office/drawing/2014/main" xmlns="" id="{F1BB8108-A9E4-471D-9F52-07DC2FCF815E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774" y="1784"/>
              <a:ext cx="700" cy="700"/>
            </a:xfrm>
            <a:prstGeom prst="ellipse">
              <a:avLst/>
            </a:prstGeom>
            <a:solidFill>
              <a:srgbClr val="66FF33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  <a:contourClr>
                <a:srgbClr val="66FF33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8442" name="_s4103">
              <a:extLst>
                <a:ext uri="{FF2B5EF4-FFF2-40B4-BE49-F238E27FC236}">
                  <a16:creationId xmlns:a16="http://schemas.microsoft.com/office/drawing/2014/main" xmlns="" id="{DE8E8B7C-FF1D-41DB-BB6F-4B01C824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047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3000">
                  <a:latin typeface="Tahoma" panose="020B0604030504040204" pitchFamily="34" charset="0"/>
                </a:rPr>
                <a:t>Ber Metode</a:t>
              </a:r>
            </a:p>
          </p:txBody>
        </p:sp>
        <p:sp>
          <p:nvSpPr>
            <p:cNvPr id="18443" name="_s4104">
              <a:extLst>
                <a:ext uri="{FF2B5EF4-FFF2-40B4-BE49-F238E27FC236}">
                  <a16:creationId xmlns:a16="http://schemas.microsoft.com/office/drawing/2014/main" xmlns="" id="{398B4CA9-3FC3-4B2D-8419-EC0831782312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508" y="2050"/>
              <a:ext cx="700" cy="700"/>
            </a:xfrm>
            <a:prstGeom prst="ellipse">
              <a:avLst/>
            </a:prstGeom>
            <a:solidFill>
              <a:srgbClr val="339933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33"/>
              </a:extrusionClr>
              <a:contourClr>
                <a:srgbClr val="339933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8444" name="_s4105">
              <a:extLst>
                <a:ext uri="{FF2B5EF4-FFF2-40B4-BE49-F238E27FC236}">
                  <a16:creationId xmlns:a16="http://schemas.microsoft.com/office/drawing/2014/main" xmlns="" id="{E6FCA0A0-A3B7-4161-B37D-305DD6F1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820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3000">
                  <a:latin typeface="Tahoma" panose="020B0604030504040204" pitchFamily="34" charset="0"/>
                </a:rPr>
                <a:t>Ber Sistem</a:t>
              </a:r>
            </a:p>
          </p:txBody>
        </p:sp>
        <p:sp>
          <p:nvSpPr>
            <p:cNvPr id="18445" name="_s4106">
              <a:extLst>
                <a:ext uri="{FF2B5EF4-FFF2-40B4-BE49-F238E27FC236}">
                  <a16:creationId xmlns:a16="http://schemas.microsoft.com/office/drawing/2014/main" xmlns="" id="{AB6192B3-C126-4B5E-83DC-A6C39980B55B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242" y="1784"/>
              <a:ext cx="700" cy="7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8446" name="_s4107">
              <a:extLst>
                <a:ext uri="{FF2B5EF4-FFF2-40B4-BE49-F238E27FC236}">
                  <a16:creationId xmlns:a16="http://schemas.microsoft.com/office/drawing/2014/main" xmlns="" id="{8A9FC9D1-3442-4020-904A-CCBE8B16A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047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3000">
                  <a:latin typeface="Tahoma" panose="020B0604030504040204" pitchFamily="34" charset="0"/>
                </a:rPr>
                <a:t>Bersifat</a:t>
              </a:r>
            </a:p>
            <a:p>
              <a:pPr algn="ctr"/>
              <a:r>
                <a:rPr lang="en-US" altLang="id-ID" sz="3000">
                  <a:latin typeface="Tahoma" panose="020B0604030504040204" pitchFamily="34" charset="0"/>
                </a:rPr>
                <a:t>Universal</a:t>
              </a:r>
            </a:p>
          </p:txBody>
        </p:sp>
        <p:sp>
          <p:nvSpPr>
            <p:cNvPr id="18447" name="Line 29">
              <a:extLst>
                <a:ext uri="{FF2B5EF4-FFF2-40B4-BE49-F238E27FC236}">
                  <a16:creationId xmlns:a16="http://schemas.microsoft.com/office/drawing/2014/main" xmlns="" id="{7B288D5A-8BEA-48ED-9BA0-827A3C00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575"/>
              <a:ext cx="385" cy="42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436" name="Line 16">
            <a:extLst>
              <a:ext uri="{FF2B5EF4-FFF2-40B4-BE49-F238E27FC236}">
                <a16:creationId xmlns:a16="http://schemas.microsoft.com/office/drawing/2014/main" xmlns="" id="{33FA0391-63D3-41AC-91F4-F2B0349BEF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4724400"/>
            <a:ext cx="1008062" cy="1225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7" name="Line 30">
            <a:extLst>
              <a:ext uri="{FF2B5EF4-FFF2-40B4-BE49-F238E27FC236}">
                <a16:creationId xmlns:a16="http://schemas.microsoft.com/office/drawing/2014/main" xmlns="" id="{3AA3F1A9-EA4E-421D-8EE4-82D575372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2205038"/>
            <a:ext cx="935038" cy="1079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8" name="Line 31">
            <a:extLst>
              <a:ext uri="{FF2B5EF4-FFF2-40B4-BE49-F238E27FC236}">
                <a16:creationId xmlns:a16="http://schemas.microsoft.com/office/drawing/2014/main" xmlns="" id="{EA06994C-2E2A-4E46-AAD0-6C0E698537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513" y="4652963"/>
            <a:ext cx="1152525" cy="1223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2BB3A301-092B-4A34-BDA4-772F5AB4F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25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hlinkClick r:id="rId2" action="ppaction://hlinkpres?slideindex=1&amp;slidetitle="/>
              </a:rPr>
              <a:t>4 </a:t>
            </a:r>
            <a:r>
              <a:rPr lang="en-US" sz="2800" dirty="0" err="1">
                <a:hlinkClick r:id="rId2" action="ppaction://hlinkpres?slideindex=1&amp;slidetitle="/>
              </a:rPr>
              <a:t>Syarat</a:t>
            </a:r>
            <a:r>
              <a:rPr lang="en-US" sz="2800" dirty="0">
                <a:hlinkClick r:id="rId2" action="ppaction://hlinkpres?slideindex=1&amp;slidetitle="/>
              </a:rPr>
              <a:t> </a:t>
            </a:r>
            <a:r>
              <a:rPr lang="en-US" sz="2800" dirty="0" err="1">
                <a:hlinkClick r:id="rId2" action="ppaction://hlinkpres?slideindex=1&amp;slidetitle="/>
              </a:rPr>
              <a:t>Pengetahuan</a:t>
            </a:r>
            <a:r>
              <a:rPr lang="en-US" sz="2800" dirty="0">
                <a:hlinkClick r:id="rId2" action="ppaction://hlinkpres?slideindex=1&amp;slidetitle="/>
              </a:rPr>
              <a:t> </a:t>
            </a:r>
            <a:r>
              <a:rPr lang="en-US" sz="2800" dirty="0" err="1">
                <a:hlinkClick r:id="rId2" action="ppaction://hlinkpres?slideindex=1&amp;slidetitle="/>
              </a:rPr>
              <a:t>Ilmiah</a:t>
            </a:r>
            <a:r>
              <a:rPr lang="en-US" sz="2800" dirty="0">
                <a:hlinkClick r:id="rId2" action="ppaction://hlinkpres?slideindex=1&amp;slidetitle="/>
              </a:rPr>
              <a:t> </a:t>
            </a:r>
            <a:br>
              <a:rPr lang="en-US" sz="2800" dirty="0">
                <a:hlinkClick r:id="rId2" action="ppaction://hlinkpres?slideindex=1&amp;slidetitle="/>
              </a:rPr>
            </a:br>
            <a:r>
              <a:rPr lang="en-US" sz="2800" dirty="0" err="1">
                <a:hlinkClick r:id="rId2" action="ppaction://hlinkpres?slideindex=1&amp;slidetitle="/>
              </a:rPr>
              <a:t>Pada</a:t>
            </a:r>
            <a:r>
              <a:rPr lang="en-US" sz="2800" dirty="0">
                <a:hlinkClick r:id="rId2" action="ppaction://hlinkpres?slideindex=1&amp;slidetitle="/>
              </a:rPr>
              <a:t> </a:t>
            </a:r>
            <a:r>
              <a:rPr lang="en-US" sz="2800" dirty="0" err="1">
                <a:hlinkClick r:id="rId2" action="ppaction://hlinkpres?slideindex=1&amp;slidetitle="/>
              </a:rPr>
              <a:t>Pancasila</a:t>
            </a:r>
            <a:endParaRPr lang="en-US" sz="2800" dirty="0"/>
          </a:p>
        </p:txBody>
      </p:sp>
      <p:grpSp>
        <p:nvGrpSpPr>
          <p:cNvPr id="19459" name="Diagram 3">
            <a:extLst>
              <a:ext uri="{FF2B5EF4-FFF2-40B4-BE49-F238E27FC236}">
                <a16:creationId xmlns:a16="http://schemas.microsoft.com/office/drawing/2014/main" xmlns="" id="{38465252-F677-4C7D-8735-E0115E7B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313" y="1268413"/>
            <a:ext cx="8135937" cy="5329237"/>
            <a:chOff x="1472" y="1201"/>
            <a:chExt cx="2772" cy="1866"/>
          </a:xfrm>
        </p:grpSpPr>
        <p:sp>
          <p:nvSpPr>
            <p:cNvPr id="19463" name="_s4100">
              <a:extLst>
                <a:ext uri="{FF2B5EF4-FFF2-40B4-BE49-F238E27FC236}">
                  <a16:creationId xmlns:a16="http://schemas.microsoft.com/office/drawing/2014/main" xmlns="" id="{71A8B2A3-B56F-4AC4-97C9-BADCD88E032D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508" y="1518"/>
              <a:ext cx="700" cy="7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9464" name="_s4101">
              <a:extLst>
                <a:ext uri="{FF2B5EF4-FFF2-40B4-BE49-F238E27FC236}">
                  <a16:creationId xmlns:a16="http://schemas.microsoft.com/office/drawing/2014/main" xmlns="" id="{4962F7BC-CBF0-4479-8EB5-A4EE1BD8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1273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2000">
                  <a:latin typeface="Tahoma" panose="020B0604030504040204" pitchFamily="34" charset="0"/>
                </a:rPr>
                <a:t>Ber Objek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( Formal : Filsafat)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( Material : empiris , non empiris )</a:t>
              </a:r>
            </a:p>
          </p:txBody>
        </p:sp>
        <p:sp>
          <p:nvSpPr>
            <p:cNvPr id="19465" name="_s4102">
              <a:extLst>
                <a:ext uri="{FF2B5EF4-FFF2-40B4-BE49-F238E27FC236}">
                  <a16:creationId xmlns:a16="http://schemas.microsoft.com/office/drawing/2014/main" xmlns="" id="{DA39754C-1B1B-42EC-82C4-C54DBD69E3C3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774" y="1784"/>
              <a:ext cx="700" cy="700"/>
            </a:xfrm>
            <a:prstGeom prst="ellipse">
              <a:avLst/>
            </a:prstGeom>
            <a:solidFill>
              <a:srgbClr val="66FF33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  <a:contourClr>
                <a:srgbClr val="66FF33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9466" name="_s4103">
              <a:extLst>
                <a:ext uri="{FF2B5EF4-FFF2-40B4-BE49-F238E27FC236}">
                  <a16:creationId xmlns:a16="http://schemas.microsoft.com/office/drawing/2014/main" xmlns="" id="{1CC73A60-24B1-4AF8-B7D7-29291939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047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2000">
                  <a:latin typeface="Tahoma" panose="020B0604030504040204" pitchFamily="34" charset="0"/>
                </a:rPr>
                <a:t>Ber Metode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( Analitico Syntetic )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( Hermeunetik )</a:t>
              </a:r>
            </a:p>
            <a:p>
              <a:pPr algn="ctr"/>
              <a:endParaRPr lang="en-US" altLang="id-ID" sz="2000">
                <a:latin typeface="Tahoma" panose="020B0604030504040204" pitchFamily="34" charset="0"/>
              </a:endParaRPr>
            </a:p>
          </p:txBody>
        </p:sp>
        <p:sp>
          <p:nvSpPr>
            <p:cNvPr id="19467" name="_s4104">
              <a:extLst>
                <a:ext uri="{FF2B5EF4-FFF2-40B4-BE49-F238E27FC236}">
                  <a16:creationId xmlns:a16="http://schemas.microsoft.com/office/drawing/2014/main" xmlns="" id="{6447CF64-873C-414F-8113-11F78B9E9B56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508" y="2050"/>
              <a:ext cx="700" cy="700"/>
            </a:xfrm>
            <a:prstGeom prst="ellipse">
              <a:avLst/>
            </a:prstGeom>
            <a:solidFill>
              <a:srgbClr val="339966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9468" name="_s4105">
              <a:extLst>
                <a:ext uri="{FF2B5EF4-FFF2-40B4-BE49-F238E27FC236}">
                  <a16:creationId xmlns:a16="http://schemas.microsoft.com/office/drawing/2014/main" xmlns="" id="{4C75D2BD-D945-45C4-9D4A-C3EA55A8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820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2000">
                  <a:latin typeface="Tahoma" panose="020B0604030504040204" pitchFamily="34" charset="0"/>
                </a:rPr>
                <a:t>Ber Sistem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Sila-sila Pancasila tersususun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 teratur, konsisten yang utuh dan bulat</a:t>
              </a:r>
            </a:p>
          </p:txBody>
        </p:sp>
        <p:sp>
          <p:nvSpPr>
            <p:cNvPr id="19469" name="_s4106">
              <a:extLst>
                <a:ext uri="{FF2B5EF4-FFF2-40B4-BE49-F238E27FC236}">
                  <a16:creationId xmlns:a16="http://schemas.microsoft.com/office/drawing/2014/main" xmlns="" id="{73D49B0F-292D-4DCF-96E3-232C6693A8EC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242" y="1784"/>
              <a:ext cx="700" cy="7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lIns="0" tIns="0" rIns="0" bIns="0" anchor="ctr">
              <a:flatTx/>
            </a:bodyPr>
            <a:lstStyle/>
            <a:p>
              <a:endParaRPr lang="id-ID"/>
            </a:p>
          </p:txBody>
        </p:sp>
        <p:sp>
          <p:nvSpPr>
            <p:cNvPr id="19470" name="_s4107">
              <a:extLst>
                <a:ext uri="{FF2B5EF4-FFF2-40B4-BE49-F238E27FC236}">
                  <a16:creationId xmlns:a16="http://schemas.microsoft.com/office/drawing/2014/main" xmlns="" id="{4ABBAD4D-F374-45F4-9539-7B3454FF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047"/>
              <a:ext cx="6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id-ID" sz="2000">
                  <a:latin typeface="Tahoma" panose="020B0604030504040204" pitchFamily="34" charset="0"/>
                </a:rPr>
                <a:t>Bersifat Universal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Sila-sila sesuai kenyataan,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 umum, tidak terbatas </a:t>
              </a:r>
            </a:p>
            <a:p>
              <a:pPr algn="ctr"/>
              <a:r>
                <a:rPr lang="en-US" altLang="id-ID">
                  <a:latin typeface="Tahoma" panose="020B0604030504040204" pitchFamily="34" charset="0"/>
                </a:rPr>
                <a:t>ruang &amp;waktu</a:t>
              </a:r>
            </a:p>
          </p:txBody>
        </p:sp>
        <p:sp>
          <p:nvSpPr>
            <p:cNvPr id="19471" name="Line 13">
              <a:extLst>
                <a:ext uri="{FF2B5EF4-FFF2-40B4-BE49-F238E27FC236}">
                  <a16:creationId xmlns:a16="http://schemas.microsoft.com/office/drawing/2014/main" xmlns="" id="{623EE3A3-838B-4638-8384-544C3A55D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575"/>
              <a:ext cx="385" cy="42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460" name="Line 14">
            <a:extLst>
              <a:ext uri="{FF2B5EF4-FFF2-40B4-BE49-F238E27FC236}">
                <a16:creationId xmlns:a16="http://schemas.microsoft.com/office/drawing/2014/main" xmlns="" id="{BCEDD38F-0142-438D-BF71-05D5C0BE84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4724400"/>
            <a:ext cx="1008062" cy="1225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1" name="Line 15">
            <a:extLst>
              <a:ext uri="{FF2B5EF4-FFF2-40B4-BE49-F238E27FC236}">
                <a16:creationId xmlns:a16="http://schemas.microsoft.com/office/drawing/2014/main" xmlns="" id="{24E16EC9-72A3-48EA-9F48-9314ED875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2205038"/>
            <a:ext cx="935038" cy="1079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2" name="Line 16">
            <a:extLst>
              <a:ext uri="{FF2B5EF4-FFF2-40B4-BE49-F238E27FC236}">
                <a16:creationId xmlns:a16="http://schemas.microsoft.com/office/drawing/2014/main" xmlns="" id="{AE6AD435-9222-4770-B536-C71C5FF8E9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513" y="4652963"/>
            <a:ext cx="1152525" cy="1223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1283</Words>
  <Application>Microsoft Office PowerPoint</Application>
  <PresentationFormat>On-screen Show (4:3)</PresentationFormat>
  <Paragraphs>232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Tahoma</vt:lpstr>
      <vt:lpstr>Times New Roman</vt:lpstr>
      <vt:lpstr>Trebuchet MS</vt:lpstr>
      <vt:lpstr>Verdana</vt:lpstr>
      <vt:lpstr>Wingdings</vt:lpstr>
      <vt:lpstr>Office Theme</vt:lpstr>
      <vt:lpstr>KAJIAN ILMIAH PANCASILA</vt:lpstr>
      <vt:lpstr>PowerPoint Presentation</vt:lpstr>
      <vt:lpstr>PowerPoint Presentation</vt:lpstr>
      <vt:lpstr>A. Alasan Rasional Pendidikan Pancasila </vt:lpstr>
      <vt:lpstr>C. PANCASILA SECARA ILMIAH</vt:lpstr>
      <vt:lpstr>Pengetahuan berdasarkan gradasinya</vt:lpstr>
      <vt:lpstr>Pengetahuan Ilmiah berdasarkan gradasinya  </vt:lpstr>
      <vt:lpstr>Syarat Pengetahuan Ilmiah</vt:lpstr>
      <vt:lpstr>4 Syarat Pengetahuan Ilmiah  Pada Pancasila</vt:lpstr>
      <vt:lpstr>Penerapan Jenis Pengetahuan Ilmiah Pada Pancasila</vt:lpstr>
      <vt:lpstr>PENGETAHUAN, ILMU EMPIRIS DAN  FILSAFAT</vt:lpstr>
      <vt:lpstr>PENGETAHUAN DAPAT DIPEROLEH</vt:lpstr>
      <vt:lpstr>Macam – Macam Pengetahuan  Reflektif</vt:lpstr>
      <vt:lpstr>EMPIRIS</vt:lpstr>
      <vt:lpstr>PowerPoint Presentation</vt:lpstr>
      <vt:lpstr>Pancasila  merupakan pengetahuan reflektif  bukan spontan.</vt:lpstr>
      <vt:lpstr>PowerPoint Presentation</vt:lpstr>
      <vt:lpstr>2. KEBENARAN ILMIAH DALAM  PANCASILA</vt:lpstr>
      <vt:lpstr>PowerPoint Presentation</vt:lpstr>
      <vt:lpstr>2. Kebenaran korespondensi : ditandai adanya  kesesuaian antara pernyataan dengan kenyataan</vt:lpstr>
      <vt:lpstr>3. Ciri Berpikir Ilmiah-Filsafat Dalam  Pembahasan Pancasila</vt:lpstr>
      <vt:lpstr>1. Obyek : 1). Obyek Material, 2). Obyek Formal</vt:lpstr>
      <vt:lpstr>PowerPoint Presentation</vt:lpstr>
      <vt:lpstr>PowerPoint Presentation</vt:lpstr>
      <vt:lpstr>Causa Materialis Pancasila : sebab yg menjadikan  Pancasila ada ( Sistem Nilai dan Budaya Masyarakat )</vt:lpstr>
      <vt:lpstr>Melalui kajian normatif ini dapat dibedakan  secara normatif realisasi yang seharusnya dan  realisasi dalam kenyataannya ( Das Sollen dan  Das Sein ).</vt:lpstr>
      <vt:lpstr>Metode</vt:lpstr>
      <vt:lpstr>Metode Induksi : metode berpikir dari hal-</vt:lpstr>
      <vt:lpstr>Prinsip Yang digunakan Konteks dan Isi Teks  Misal : Bagaimana konteks perumusan Pancasila pada  masa itu ?</vt:lpstr>
      <vt:lpstr>Sistematis</vt:lpstr>
      <vt:lpstr>Universal</vt:lpstr>
      <vt:lpstr>Bentuk dan Susunan Pancasila</vt:lpstr>
      <vt:lpstr>Susunan Pancasila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13</cp:revision>
  <dcterms:created xsi:type="dcterms:W3CDTF">2018-10-26T04:24:43Z</dcterms:created>
  <dcterms:modified xsi:type="dcterms:W3CDTF">2018-11-14T12:40:57Z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2018-10-26T00:00:00Z</vt:filetime>
  </property>
</Properties>
</file>