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3E152-EBB0-424A-9222-9C82CE593B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63738"/>
      </p:ext>
    </p:extLst>
  </p:cSld>
  <p:clrMapOvr>
    <a:masterClrMapping/>
  </p:clrMapOvr>
  <p:transition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13199-5E92-4488-A481-389AE48CD3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70740"/>
      </p:ext>
    </p:extLst>
  </p:cSld>
  <p:clrMapOvr>
    <a:masterClrMapping/>
  </p:clrMapOvr>
  <p:transition>
    <p:spli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DBB1F-89E6-4C55-B369-3F3613203A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24846"/>
      </p:ext>
    </p:extLst>
  </p:cSld>
  <p:clrMapOvr>
    <a:masterClrMapping/>
  </p:clrMapOvr>
  <p:transition>
    <p:spli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04FDF-B91D-4A29-A295-D370FD8AF2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5961"/>
      </p:ext>
    </p:extLst>
  </p:cSld>
  <p:clrMapOvr>
    <a:masterClrMapping/>
  </p:clrMapOvr>
  <p:transition>
    <p:spli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E630F-66BF-47CB-90CD-55CE025969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71092"/>
      </p:ext>
    </p:extLst>
  </p:cSld>
  <p:clrMapOvr>
    <a:masterClrMapping/>
  </p:clrMapOvr>
  <p:transition>
    <p:spli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349B0-986A-400C-BFF0-FE5DE4C8F59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59383"/>
      </p:ext>
    </p:extLst>
  </p:cSld>
  <p:clrMapOvr>
    <a:masterClrMapping/>
  </p:clrMapOvr>
  <p:transition>
    <p:spli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5CF03-BD5C-4FA4-B0B5-DD8FD611B8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576232"/>
      </p:ext>
    </p:extLst>
  </p:cSld>
  <p:clrMapOvr>
    <a:masterClrMapping/>
  </p:clrMapOvr>
  <p:transition>
    <p:spli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DB317-6204-4826-8321-9B74D59D04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97763"/>
      </p:ext>
    </p:extLst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E1BD7-80F0-4295-9EBD-027D0CEEC8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51301"/>
      </p:ext>
    </p:extLst>
  </p:cSld>
  <p:clrMapOvr>
    <a:masterClrMapping/>
  </p:clrMapOvr>
  <p:transition>
    <p:spli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1D338-F9AA-4B20-8F32-198124F6DF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13809"/>
      </p:ext>
    </p:extLst>
  </p:cSld>
  <p:clrMapOvr>
    <a:masterClrMapping/>
  </p:clrMapOvr>
  <p:transition>
    <p:spli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8EA5F-9210-491E-BDB3-54B74CB8D77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12604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7D109-F88B-42A4-8FE2-F029D887547D}" type="datetimeFigureOut">
              <a:rPr lang="id-ID" smtClean="0"/>
              <a:t>24/02/2019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68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F86444-5AA6-4E98-A1A9-8D0FD230BD9D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68327" name="Rectangle 7"/>
          <p:cNvSpPr>
            <a:spLocks noChangeArrowheads="1"/>
          </p:cNvSpPr>
          <p:nvPr userDrawn="1"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68328" name="Line 8"/>
          <p:cNvSpPr>
            <a:spLocks noChangeShapeType="1"/>
          </p:cNvSpPr>
          <p:nvPr userDrawn="1"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6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split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315200" cy="1752600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1. Duda, Richard O., Hart, Peter E., Stork, David G., “Pattern Classification”, 2nd ed. John Wiley &amp; Sons, 2001.</a:t>
            </a:r>
          </a:p>
          <a:p>
            <a:r>
              <a:rPr lang="id-ID" dirty="0"/>
              <a:t>2.Theodoridis, S., Koutroumbas, K., “Pattern Classification”, 3rd ed., Academic Press, 2006.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63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generalisasi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28800"/>
            <a:ext cx="8286750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218529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Pengenalan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Pola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432" y="1066800"/>
            <a:ext cx="6477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639082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Teory</a:t>
            </a:r>
            <a:r>
              <a:rPr lang="en-US" dirty="0" smtClean="0"/>
              <a:t> </a:t>
            </a:r>
            <a:r>
              <a:rPr lang="en-US" dirty="0" err="1" smtClean="0"/>
              <a:t>BAyes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13199-5E92-4488-A481-389AE48CD3C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4397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Pengertian Pola dan Ciri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Pola adalah entitas yang terdefinisi dan dapat diidentifikasi melalui ciri-cirinya</a:t>
            </a:r>
            <a:r>
              <a:rPr lang="en-US" dirty="0" smtClean="0"/>
              <a:t> </a:t>
            </a:r>
            <a:r>
              <a:rPr lang="id-ID" dirty="0" smtClean="0"/>
              <a:t>(features)</a:t>
            </a:r>
            <a:r>
              <a:rPr lang="en-US" dirty="0" smtClean="0"/>
              <a:t>.</a:t>
            </a:r>
          </a:p>
          <a:p>
            <a:r>
              <a:rPr lang="id-ID" dirty="0" smtClean="0"/>
              <a:t>Ciri-ciri tersebut digunakan untuk </a:t>
            </a:r>
            <a:r>
              <a:rPr lang="en-US" dirty="0" smtClean="0"/>
              <a:t>m</a:t>
            </a:r>
            <a:r>
              <a:rPr lang="id-ID" dirty="0" smtClean="0"/>
              <a:t>embedakan suatu pola</a:t>
            </a:r>
            <a:r>
              <a:rPr lang="en-US" dirty="0" smtClean="0"/>
              <a:t> </a:t>
            </a:r>
            <a:r>
              <a:rPr lang="id-ID" dirty="0" smtClean="0"/>
              <a:t>dengan pola lainnya.</a:t>
            </a:r>
            <a:endParaRPr lang="en-US" dirty="0" smtClean="0"/>
          </a:p>
          <a:p>
            <a:r>
              <a:rPr lang="id-ID" dirty="0" smtClean="0"/>
              <a:t>Ciri yang bagus adalah ciri yang memiliki daya pembeda</a:t>
            </a:r>
            <a:r>
              <a:rPr lang="en-US" dirty="0" smtClean="0"/>
              <a:t> </a:t>
            </a:r>
            <a:r>
              <a:rPr lang="id-ID" dirty="0" smtClean="0"/>
              <a:t>yang tinggi, sehingga pengelompokan pola berdasarkan ciri yang dimiliki dapat</a:t>
            </a:r>
            <a:r>
              <a:rPr lang="en-US" dirty="0" smtClean="0"/>
              <a:t> </a:t>
            </a:r>
            <a:r>
              <a:rPr lang="id-ID" dirty="0" smtClean="0"/>
              <a:t>dilakukan dengan keakuratan yang tinggi.</a:t>
            </a:r>
            <a:endParaRPr lang="en-US" dirty="0" smtClean="0"/>
          </a:p>
          <a:p>
            <a:r>
              <a:rPr lang="id-ID" dirty="0"/>
              <a:t>Ciri pada suatu pola diperoleh dari hasil pengukuran terhadap objek uji. 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Ciri</a:t>
            </a:r>
            <a:r>
              <a:rPr lang="en-US" b="1" dirty="0" smtClean="0">
                <a:solidFill>
                  <a:srgbClr val="FF0000"/>
                </a:solidFill>
              </a:rPr>
              <a:t> = feature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1" y="1524000"/>
            <a:ext cx="8105632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2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Ikan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Contoh Penyeleksian ikan laut Salmon dan Sea Bass yang masuk ke konveyor melalui sensor optik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id-ID" dirty="0"/>
              <a:t>Dari sampel citra yang diambil melalui kamera diektraksi fitur sbb:</a:t>
            </a:r>
          </a:p>
          <a:p>
            <a:pPr lvl="1"/>
            <a:r>
              <a:rPr lang="id-ID" dirty="0"/>
              <a:t>Panjang, lebar, sinar, jumlah&amp;bentuk sirip, dll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18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43000"/>
            <a:ext cx="90662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9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Fitur: Panjang Ikan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7932737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5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Fitur: sinar (pemilihan fitur yang lebih </a:t>
            </a:r>
            <a:r>
              <a:rPr lang="id-ID" dirty="0" smtClean="0"/>
              <a:t>baik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9" y="1676400"/>
            <a:ext cx="7999413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F</a:t>
            </a:r>
            <a:r>
              <a:rPr lang="sv-SE" dirty="0" smtClean="0"/>
              <a:t>itur </a:t>
            </a:r>
            <a:r>
              <a:rPr lang="sv-SE" dirty="0"/>
              <a:t>sinar dan lebar </a:t>
            </a:r>
            <a:r>
              <a:rPr lang="sv-SE" dirty="0" smtClean="0"/>
              <a:t>ikan</a:t>
            </a:r>
            <a:r>
              <a:rPr lang="sv-SE" dirty="0"/>
              <a:t/>
            </a:r>
            <a:br>
              <a:rPr lang="sv-SE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Now we have two features for </a:t>
            </a:r>
            <a:r>
              <a:rPr lang="en-US" dirty="0" smtClean="0"/>
              <a:t>classifying fish </a:t>
            </a:r>
            <a:r>
              <a:rPr lang="en-US" dirty="0"/>
              <a:t>— the lightness x</a:t>
            </a:r>
            <a:r>
              <a:rPr lang="en-US" sz="1800" dirty="0"/>
              <a:t>1</a:t>
            </a:r>
            <a:r>
              <a:rPr lang="en-US" dirty="0"/>
              <a:t> and the width x</a:t>
            </a:r>
            <a:r>
              <a:rPr lang="en-US" sz="2000" dirty="0"/>
              <a:t>2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3" y="1066801"/>
            <a:ext cx="7381568" cy="385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829300"/>
            <a:ext cx="1371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60637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feature vector x </a:t>
            </a:r>
          </a:p>
        </p:txBody>
      </p:sp>
    </p:spTree>
    <p:extLst>
      <p:ext uri="{BB962C8B-B14F-4D97-AF65-F5344CB8AC3E}">
        <p14:creationId xmlns:p14="http://schemas.microsoft.com/office/powerpoint/2010/main" val="1464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Ideal</a:t>
            </a:r>
            <a:endParaRPr lang="en-US" dirty="0"/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162800" cy="41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64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105</TotalTime>
  <Words>212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Clarity</vt:lpstr>
      <vt:lpstr>Default Design</vt:lpstr>
      <vt:lpstr>Pengenalan Pola</vt:lpstr>
      <vt:lpstr>Pengertian Pola dan Ciri</vt:lpstr>
      <vt:lpstr>PowerPoint Presentation</vt:lpstr>
      <vt:lpstr>Contoh Mesin Persepsi Ikan</vt:lpstr>
      <vt:lpstr>PowerPoint Presentation</vt:lpstr>
      <vt:lpstr>Fitur: Panjang Ikan</vt:lpstr>
      <vt:lpstr>Fitur: sinar (pemilihan fitur yang lebih baik)</vt:lpstr>
      <vt:lpstr>Fitur sinar dan lebar ikan </vt:lpstr>
      <vt:lpstr>Ideal</vt:lpstr>
      <vt:lpstr>generalisasi</vt:lpstr>
      <vt:lpstr>Sistem Pengenalan Pola</vt:lpstr>
      <vt:lpstr>Teory BAyes</vt:lpstr>
    </vt:vector>
  </TitlesOfParts>
  <Company>Office Black Edition - tum0r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Pola</dc:title>
  <dc:creator>Endang Supriyati</dc:creator>
  <cp:lastModifiedBy>Endang Supriyati</cp:lastModifiedBy>
  <cp:revision>8</cp:revision>
  <dcterms:created xsi:type="dcterms:W3CDTF">2019-02-24T12:02:08Z</dcterms:created>
  <dcterms:modified xsi:type="dcterms:W3CDTF">2019-02-24T13:47:46Z</dcterms:modified>
</cp:coreProperties>
</file>