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86" r:id="rId12"/>
    <p:sldId id="284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209D733-7C7E-4182-8A66-1C5704C06B2F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757E4C-1875-4A6C-8035-A7536377C23E}" type="datetimeFigureOut">
              <a:rPr lang="id-ID" smtClean="0"/>
              <a:t>24/02/2019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BAYESIAN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 Ke-3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2743200" cy="209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8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Probality</a:t>
            </a:r>
            <a:r>
              <a:rPr lang="en-US" dirty="0" smtClean="0"/>
              <a:t> PLAY= YES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Demikian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untuk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keputusan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pada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a new day </a:t>
            </a:r>
            <a:r>
              <a:rPr lang="en-US" b="1" dirty="0" err="1" smtClean="0">
                <a:solidFill>
                  <a:srgbClr val="7030A0"/>
                </a:solidFill>
              </a:rPr>
              <a:t>adalah</a:t>
            </a:r>
            <a:r>
              <a:rPr lang="en-US" b="1" dirty="0" smtClean="0">
                <a:solidFill>
                  <a:srgbClr val="7030A0"/>
                </a:solidFill>
              </a:rPr>
              <a:t>  (no) </a:t>
            </a:r>
            <a:r>
              <a:rPr lang="en-US" b="1" dirty="0" err="1" smtClean="0">
                <a:solidFill>
                  <a:srgbClr val="7030A0"/>
                </a:solidFill>
              </a:rPr>
              <a:t>karena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nilai</a:t>
            </a:r>
            <a:r>
              <a:rPr lang="en-US" b="1" dirty="0" smtClean="0">
                <a:solidFill>
                  <a:srgbClr val="7030A0"/>
                </a:solidFill>
              </a:rPr>
              <a:t>  NO = 0.0206 </a:t>
            </a:r>
            <a:r>
              <a:rPr lang="en-US" b="1" dirty="0" err="1" smtClean="0">
                <a:solidFill>
                  <a:srgbClr val="7030A0"/>
                </a:solidFill>
              </a:rPr>
              <a:t>lebih</a:t>
            </a:r>
            <a:r>
              <a:rPr lang="en-US" b="1" dirty="0" smtClean="0">
                <a:solidFill>
                  <a:srgbClr val="7030A0"/>
                </a:solidFill>
              </a:rPr>
              <a:t> BESAR </a:t>
            </a:r>
            <a:r>
              <a:rPr lang="en-US" b="1" dirty="0" err="1" smtClean="0">
                <a:solidFill>
                  <a:srgbClr val="7030A0"/>
                </a:solidFill>
              </a:rPr>
              <a:t>dari</a:t>
            </a:r>
            <a:r>
              <a:rPr lang="en-US" b="1" dirty="0" smtClean="0">
                <a:solidFill>
                  <a:srgbClr val="7030A0"/>
                </a:solidFill>
              </a:rPr>
              <a:t> YES=0.0053 </a:t>
            </a:r>
            <a:endParaRPr lang="en-US" b="1" dirty="0">
              <a:solidFill>
                <a:srgbClr val="7030A0"/>
              </a:solidFill>
            </a:endParaRPr>
          </a:p>
          <a:p>
            <a:pPr marL="114300" indent="0">
              <a:buNone/>
            </a:pP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199"/>
            <a:ext cx="7924800" cy="392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8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evaluasi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070" y="762000"/>
            <a:ext cx="419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survey </a:t>
            </a:r>
            <a:r>
              <a:rPr lang="en-US" dirty="0" err="1"/>
              <a:t>terhadap</a:t>
            </a:r>
            <a:r>
              <a:rPr lang="en-US" dirty="0"/>
              <a:t> 20 orang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hipertensi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A=</a:t>
            </a:r>
            <a:r>
              <a:rPr lang="en-US" dirty="0" err="1" smtClean="0"/>
              <a:t>usia</a:t>
            </a:r>
            <a:r>
              <a:rPr lang="en-US" dirty="0"/>
              <a:t>={</a:t>
            </a:r>
            <a:r>
              <a:rPr lang="en-US" dirty="0" err="1"/>
              <a:t>muda</a:t>
            </a:r>
            <a:r>
              <a:rPr lang="en-US" dirty="0"/>
              <a:t>, </a:t>
            </a:r>
            <a:r>
              <a:rPr lang="en-US" dirty="0" err="1"/>
              <a:t>tua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B=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/>
              <a:t>badan</a:t>
            </a:r>
            <a:r>
              <a:rPr lang="en-US" dirty="0"/>
              <a:t> ={over, rata-rata, </a:t>
            </a:r>
            <a:r>
              <a:rPr lang="en-US" dirty="0" err="1"/>
              <a:t>kurang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C=</a:t>
            </a:r>
            <a:r>
              <a:rPr lang="en-US" dirty="0" err="1" smtClean="0"/>
              <a:t>Hipertensi</a:t>
            </a:r>
            <a:r>
              <a:rPr lang="en-US" dirty="0" smtClean="0"/>
              <a:t> </a:t>
            </a:r>
            <a:r>
              <a:rPr lang="en-US" dirty="0"/>
              <a:t>={</a:t>
            </a:r>
            <a:r>
              <a:rPr lang="en-US" dirty="0" err="1"/>
              <a:t>ya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Probabilitas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seseorang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menderita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hipertensi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bila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diketahui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tua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over </a:t>
            </a:r>
            <a:r>
              <a:rPr lang="en-US" b="1" dirty="0" err="1">
                <a:solidFill>
                  <a:srgbClr val="FF0000"/>
                </a:solidFill>
              </a:rPr>
              <a:t>adalah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0851"/>
            <a:ext cx="40710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4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386949" y="2967335"/>
            <a:ext cx="4370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TERIMA KASIH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71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sz="3200" dirty="0" err="1" smtClean="0"/>
              <a:t>Penemu</a:t>
            </a:r>
            <a:r>
              <a:rPr lang="en-US" sz="3200" dirty="0" smtClean="0"/>
              <a:t> Thomas Bayes (1763)</a:t>
            </a:r>
          </a:p>
          <a:p>
            <a:r>
              <a:rPr lang="en-US" sz="3200" dirty="0" smtClean="0"/>
              <a:t>T</a:t>
            </a:r>
            <a:r>
              <a:rPr lang="id-ID" sz="3200" dirty="0" smtClean="0"/>
              <a:t>eorema </a:t>
            </a:r>
            <a:r>
              <a:rPr lang="id-ID" sz="3200" dirty="0"/>
              <a:t>Bayes adalah sebuah teorema dengan dua penafsiran berbeda</a:t>
            </a:r>
            <a:r>
              <a:rPr lang="id-ID" sz="3200" dirty="0" smtClean="0"/>
              <a:t>.</a:t>
            </a:r>
            <a:endParaRPr lang="en-US" sz="3200" dirty="0" smtClean="0"/>
          </a:p>
          <a:p>
            <a:r>
              <a:rPr lang="id-ID" sz="3200" dirty="0"/>
              <a:t> </a:t>
            </a:r>
            <a:r>
              <a:rPr lang="en-US" sz="3200" dirty="0"/>
              <a:t>T</a:t>
            </a:r>
            <a:r>
              <a:rPr lang="id-ID" sz="3200" dirty="0" smtClean="0"/>
              <a:t>eorema </a:t>
            </a:r>
            <a:r>
              <a:rPr lang="id-ID" sz="3200" dirty="0"/>
              <a:t>ini menyatakan seberapa jauh derajat kepercayaan subjektif harus berubah secara rasional ketika ada petunjuk baru</a:t>
            </a:r>
            <a:r>
              <a:rPr lang="id-ID" sz="3200" dirty="0" smtClean="0"/>
              <a:t>.</a:t>
            </a:r>
            <a:endParaRPr lang="en-US" sz="3200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5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KASUS (1)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id-ID" dirty="0"/>
              <a:t>Misalkan kawan Anda bercerita dia bercakap-cakap </a:t>
            </a:r>
            <a:r>
              <a:rPr lang="id-ID" dirty="0" smtClean="0"/>
              <a:t>dengan </a:t>
            </a:r>
            <a:r>
              <a:rPr lang="id-ID" dirty="0"/>
              <a:t>seseorang </a:t>
            </a:r>
            <a:r>
              <a:rPr lang="id-ID" dirty="0" smtClean="0"/>
              <a:t>di </a:t>
            </a:r>
            <a:r>
              <a:rPr lang="id-ID" dirty="0"/>
              <a:t>atas kereta api. Tanpa informasi </a:t>
            </a:r>
            <a:r>
              <a:rPr lang="id-ID" dirty="0" smtClean="0"/>
              <a:t>tambahan</a:t>
            </a:r>
            <a:r>
              <a:rPr lang="en-US" dirty="0" smtClean="0"/>
              <a:t>.</a:t>
            </a:r>
          </a:p>
          <a:p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id-ID" b="1" dirty="0" smtClean="0">
                <a:solidFill>
                  <a:srgbClr val="00B050"/>
                </a:solidFill>
              </a:rPr>
              <a:t>eluang </a:t>
            </a:r>
            <a:r>
              <a:rPr lang="id-ID" dirty="0"/>
              <a:t>dia bercakap-cakap dengan perempuan adalah 50</a:t>
            </a:r>
            <a:r>
              <a:rPr lang="id-ID" dirty="0" smtClean="0"/>
              <a:t>%</a:t>
            </a:r>
            <a:r>
              <a:rPr lang="en-US" dirty="0" smtClean="0"/>
              <a:t>.</a:t>
            </a:r>
          </a:p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orang lain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berambut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Dari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tampaknya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bercakap-cakap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orang </a:t>
            </a:r>
            <a:r>
              <a:rPr lang="en-US" dirty="0" err="1"/>
              <a:t>berambut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/>
              <a:t>Bayes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berambut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26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MISALNYA :</a:t>
            </a:r>
          </a:p>
          <a:p>
            <a:r>
              <a:rPr lang="id-ID" sz="2800" b="1" dirty="0">
                <a:solidFill>
                  <a:srgbClr val="FF0000"/>
                </a:solidFill>
              </a:rPr>
              <a:t>W</a:t>
            </a:r>
            <a:r>
              <a:rPr lang="id-ID" dirty="0"/>
              <a:t> adalah kejadian percakapan dilakukan dengan seorang wanita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sz="3200" b="1" dirty="0">
                <a:solidFill>
                  <a:srgbClr val="FF0000"/>
                </a:solidFill>
              </a:rPr>
              <a:t>L</a:t>
            </a:r>
            <a:r>
              <a:rPr lang="id-ID" dirty="0"/>
              <a:t> adalah kejadian percakapan dilakukan dengan seorang berambut </a:t>
            </a:r>
            <a:r>
              <a:rPr lang="id-ID" dirty="0" smtClean="0"/>
              <a:t>panjang</a:t>
            </a:r>
            <a:endParaRPr lang="en-US" dirty="0" smtClean="0"/>
          </a:p>
          <a:p>
            <a:r>
              <a:rPr lang="id-ID" sz="2800" b="1" dirty="0">
                <a:solidFill>
                  <a:srgbClr val="FF0000"/>
                </a:solidFill>
              </a:rPr>
              <a:t>M</a:t>
            </a:r>
            <a:r>
              <a:rPr lang="id-ID" dirty="0"/>
              <a:t> adalah kejadian percakapan dilakukan dengan seorang </a:t>
            </a:r>
            <a:r>
              <a:rPr lang="id-ID" dirty="0" smtClean="0"/>
              <a:t>pria</a:t>
            </a:r>
            <a:endParaRPr lang="en-US" dirty="0" smtClean="0"/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62537"/>
            <a:ext cx="2150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</p:spPr>
            <p:txBody>
              <a:bodyPr/>
              <a:lstStyle/>
              <a:p>
                <a:r>
                  <a:rPr lang="id-ID" dirty="0" smtClean="0"/>
                  <a:t>Misalkan juga bahwa diketahui 75 persen wanita berambut panjang.</a:t>
                </a:r>
                <a:endParaRPr lang="en-US" dirty="0" smtClean="0"/>
              </a:p>
              <a:p>
                <a:r>
                  <a:rPr lang="id-ID" dirty="0"/>
                  <a:t>Ini berarti bila kita mengetahui bahwa seseorang adalah wanita, peluangnya berambut panjang adalah </a:t>
                </a:r>
                <a:r>
                  <a:rPr lang="id-ID" dirty="0" smtClean="0"/>
                  <a:t>0,75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sv-SE" dirty="0"/>
                  <a:t>Sebagai keterangan tambahan kita juga mengetahui bahwa peluang seorang pria berambut panjang adalah </a:t>
                </a:r>
                <a:r>
                  <a:rPr lang="sv-SE" dirty="0" smtClean="0"/>
                  <a:t>0,25.</a:t>
                </a:r>
              </a:p>
              <a:p>
                <a:pPr marL="114300" indent="0">
                  <a:buNone/>
                </a:pPr>
                <a:r>
                  <a:rPr lang="sv-SE" dirty="0" smtClean="0"/>
                  <a:t>     			 P(L|M)=0.25</a:t>
                </a:r>
              </a:p>
              <a:p>
                <a:r>
                  <a:rPr lang="id-ID" dirty="0"/>
                  <a:t>Di sini kita mengasumsikan bahwa seseorang itu adalah pria atau </a:t>
                </a:r>
                <a:r>
                  <a:rPr lang="id-ID" dirty="0" smtClean="0"/>
                  <a:t>wanita</a:t>
                </a:r>
                <a:r>
                  <a:rPr lang="en-US" dirty="0"/>
                  <a:t>,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P(M) = 1 - P(W) = 0,5</a:t>
                </a:r>
                <a:r>
                  <a:rPr lang="en-US" dirty="0"/>
                  <a:t>. </a:t>
                </a:r>
                <a:r>
                  <a:rPr lang="en-US" dirty="0" err="1"/>
                  <a:t>Dengan</a:t>
                </a:r>
                <a:r>
                  <a:rPr lang="en-US" dirty="0"/>
                  <a:t> kata lain M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 err="1"/>
                  <a:t>komplemen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W</a:t>
                </a:r>
                <a:r>
                  <a:rPr lang="en-US" dirty="0" smtClean="0"/>
                  <a:t>.</a:t>
                </a:r>
              </a:p>
              <a:p>
                <a:r>
                  <a:rPr lang="fi-FI" dirty="0"/>
                  <a:t>Di sini kita </a:t>
                </a:r>
                <a:r>
                  <a:rPr lang="fi-FI" dirty="0" smtClean="0"/>
                  <a:t>menggunakan </a:t>
                </a:r>
                <a:r>
                  <a:rPr lang="fi-FI" dirty="0">
                    <a:solidFill>
                      <a:srgbClr val="0070C0"/>
                    </a:solidFill>
                  </a:rPr>
                  <a:t>aturan peluang </a:t>
                </a:r>
                <a:r>
                  <a:rPr lang="fi-FI" dirty="0" smtClean="0">
                    <a:solidFill>
                      <a:srgbClr val="0070C0"/>
                    </a:solidFill>
                  </a:rPr>
                  <a:t>total 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id-ID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blipFill rotWithShape="1">
                <a:blip r:embed="rId2"/>
                <a:stretch>
                  <a:fillRect t="-632" r="-16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223371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4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r>
                  <a:rPr lang="id-ID" dirty="0" smtClean="0"/>
                  <a:t>Tujuan kita adalah menghitung peluang seseorang itu adalah wanita bila diketahui dia berambut panjang, atau dalam notasi yang kita gunakan, </a:t>
                </a:r>
                <a:r>
                  <a:rPr lang="id-ID" sz="2800" b="1" dirty="0">
                    <a:solidFill>
                      <a:srgbClr val="FF0000"/>
                    </a:solidFill>
                  </a:rPr>
                  <a:t>P(W|L)</a:t>
                </a:r>
                <a:r>
                  <a:rPr lang="id-ID" dirty="0"/>
                  <a:t>. Menggunakan teorema Bayes, kita mendapatkan</a:t>
                </a:r>
                <a:r>
                  <a:rPr lang="id-ID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 algn="ctr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Maka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0.75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∗(0.5)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0.75∗0.5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+(0.25∗05)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103120" lvl="8" indent="0">
                  <a:buNone/>
                </a:pP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=0, 75</m:t>
                    </m:r>
                  </m:oMath>
                </a14:m>
                <a:endParaRPr lang="en-US" sz="2800" dirty="0" smtClean="0"/>
              </a:p>
              <a:p>
                <a:r>
                  <a:rPr lang="sv-SE" dirty="0"/>
                  <a:t>kita mendapatkan peluang seseorang itu wanita bila diketahui dia berambut panjang adalah </a:t>
                </a:r>
                <a:r>
                  <a:rPr lang="sv-SE" dirty="0" smtClean="0"/>
                  <a:t>0,75</a:t>
                </a:r>
              </a:p>
              <a:p>
                <a:r>
                  <a:rPr lang="id-ID" dirty="0"/>
                  <a:t>Angka ini sesuai dengan intuisi awal kita, bahwa peluang kawan kita itu bercakap-cakap dengan wanita meningkat</a:t>
                </a:r>
                <a:r>
                  <a:rPr lang="id-ID" dirty="0" smtClean="0"/>
                  <a:t>.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Awalnya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bernilai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0.5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menjadi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0.75)</a:t>
                </a:r>
                <a:endParaRPr lang="id-ID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t="-615" r="-1280" b="-7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52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6400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/>
              <a:t> https://id.wikipedia.org/wiki/Teorema_Bayes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58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BAYES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id-ID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id-ID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								</a:t>
                </a:r>
                <a:endParaRPr lang="id-ID" dirty="0"/>
              </a:p>
              <a:p>
                <a:pPr marL="114300" indent="0">
                  <a:buNone/>
                </a:pP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/>
                  <a:t>: </a:t>
                </a:r>
                <a:endParaRPr lang="id-ID" dirty="0"/>
              </a:p>
              <a:p>
                <a:r>
                  <a:rPr lang="en-US" dirty="0"/>
                  <a:t>E = Data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class </a:t>
                </a:r>
                <a:r>
                  <a:rPr lang="en-US" dirty="0"/>
                  <a:t>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endParaRPr lang="id-ID" dirty="0"/>
              </a:p>
              <a:p>
                <a:r>
                  <a:rPr lang="en-US" i="1" dirty="0"/>
                  <a:t>H </a:t>
                </a:r>
                <a:r>
                  <a:rPr lang="en-US" dirty="0"/>
                  <a:t>: </a:t>
                </a:r>
                <a:r>
                  <a:rPr lang="en-US" dirty="0" err="1"/>
                  <a:t>Hipotesis</a:t>
                </a:r>
                <a:r>
                  <a:rPr lang="en-US" dirty="0"/>
                  <a:t> data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i="1" dirty="0"/>
                  <a:t>class </a:t>
                </a:r>
                <a:r>
                  <a:rPr lang="en-US" dirty="0" err="1"/>
                  <a:t>spesifik</a:t>
                </a:r>
                <a:endParaRPr lang="id-ID" dirty="0"/>
              </a:p>
              <a:p>
                <a:r>
                  <a:rPr lang="en-US" i="1" dirty="0"/>
                  <a:t>P(H|E) </a:t>
                </a:r>
                <a:r>
                  <a:rPr lang="en-US" dirty="0"/>
                  <a:t>:</a:t>
                </a:r>
                <a:r>
                  <a:rPr lang="en-US" dirty="0" err="1"/>
                  <a:t>Probabilitas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i="1" dirty="0"/>
                  <a:t>H </a:t>
                </a:r>
                <a:r>
                  <a:rPr lang="en-US" dirty="0" err="1"/>
                  <a:t>berdasar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</a:t>
                </a:r>
                <a:r>
                  <a:rPr lang="en-US" i="1" dirty="0"/>
                  <a:t>E </a:t>
                </a:r>
                <a:r>
                  <a:rPr lang="en-US" dirty="0"/>
                  <a:t>(posteriori </a:t>
                </a:r>
                <a:r>
                  <a:rPr lang="en-US" dirty="0" err="1"/>
                  <a:t>probabilitas</a:t>
                </a:r>
                <a:r>
                  <a:rPr lang="en-US" dirty="0"/>
                  <a:t>)</a:t>
                </a:r>
                <a:endParaRPr lang="id-ID" dirty="0"/>
              </a:p>
              <a:p>
                <a:r>
                  <a:rPr lang="en-US" i="1" dirty="0"/>
                  <a:t>P(H) </a:t>
                </a:r>
                <a:r>
                  <a:rPr lang="en-US" dirty="0"/>
                  <a:t>: </a:t>
                </a:r>
                <a:r>
                  <a:rPr lang="en-US" dirty="0" err="1"/>
                  <a:t>Probabilitas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i="1" dirty="0"/>
                  <a:t>H </a:t>
                </a:r>
                <a:r>
                  <a:rPr lang="en-US" dirty="0"/>
                  <a:t>(prior </a:t>
                </a:r>
                <a:r>
                  <a:rPr lang="en-US" dirty="0" err="1"/>
                  <a:t>probabilitas</a:t>
                </a:r>
                <a:r>
                  <a:rPr lang="en-US" dirty="0"/>
                  <a:t>)</a:t>
                </a:r>
                <a:endParaRPr lang="id-ID" dirty="0"/>
              </a:p>
              <a:p>
                <a:r>
                  <a:rPr lang="en-US" i="1" dirty="0"/>
                  <a:t>P(E|H) </a:t>
                </a:r>
                <a:r>
                  <a:rPr lang="en-US" dirty="0"/>
                  <a:t>:</a:t>
                </a:r>
                <a:r>
                  <a:rPr lang="en-US" dirty="0" err="1"/>
                  <a:t>Probabilitas</a:t>
                </a:r>
                <a:r>
                  <a:rPr lang="en-US" dirty="0"/>
                  <a:t> </a:t>
                </a:r>
                <a:r>
                  <a:rPr lang="en-US" i="1" dirty="0"/>
                  <a:t>E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endParaRPr lang="id-ID" dirty="0"/>
              </a:p>
              <a:p>
                <a:r>
                  <a:rPr lang="en-US" i="1" dirty="0"/>
                  <a:t>P(E) </a:t>
                </a:r>
                <a:r>
                  <a:rPr lang="en-US" dirty="0"/>
                  <a:t>: </a:t>
                </a:r>
                <a:r>
                  <a:rPr lang="en-US" dirty="0" err="1"/>
                  <a:t>Probabilitas</a:t>
                </a:r>
                <a:r>
                  <a:rPr lang="en-US" dirty="0"/>
                  <a:t> </a:t>
                </a:r>
                <a:r>
                  <a:rPr lang="en-US" i="1" dirty="0"/>
                  <a:t>E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KASUS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3627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" y="609600"/>
            <a:ext cx="7924800" cy="306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0" y="4050753"/>
            <a:ext cx="770032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8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673</TotalTime>
  <Words>426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Metode BAYESIAN</vt:lpstr>
      <vt:lpstr>PowerPoint Presentation</vt:lpstr>
      <vt:lpstr>Contoh KASUS (1)</vt:lpstr>
      <vt:lpstr>PENYELESAIAN</vt:lpstr>
      <vt:lpstr>PowerPoint Presentation</vt:lpstr>
      <vt:lpstr>PowerPoint Presentation</vt:lpstr>
      <vt:lpstr>Rumus Umum BAYES</vt:lpstr>
      <vt:lpstr>KASUS 2</vt:lpstr>
      <vt:lpstr>PowerPoint Presentation</vt:lpstr>
      <vt:lpstr>Hitung Probality PLAY= YES </vt:lpstr>
      <vt:lpstr>evaluasi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BAYESIAN</dc:title>
  <dc:creator>Endang Supriyati</dc:creator>
  <cp:lastModifiedBy>Endang Supriyati</cp:lastModifiedBy>
  <cp:revision>34</cp:revision>
  <dcterms:created xsi:type="dcterms:W3CDTF">2018-03-11T02:40:59Z</dcterms:created>
  <dcterms:modified xsi:type="dcterms:W3CDTF">2019-02-24T13:47:01Z</dcterms:modified>
</cp:coreProperties>
</file>