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 /><Relationship Id="rId1" Type="http://schemas.openxmlformats.org/officeDocument/2006/relationships/image" Target="../media/image11.wmf" 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 /><Relationship Id="rId1" Type="http://schemas.openxmlformats.org/officeDocument/2006/relationships/image" Target="../media/image13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7940799-C325-42C4-B006-39F97D4FDA1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4" Type="http://schemas.openxmlformats.org/officeDocument/2006/relationships/image" Target="../media/image15.wmf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7" Type="http://schemas.openxmlformats.org/officeDocument/2006/relationships/image" Target="../media/image9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1.bin" /><Relationship Id="rId5" Type="http://schemas.openxmlformats.org/officeDocument/2006/relationships/image" Target="../media/image3.png" /><Relationship Id="rId4" Type="http://schemas.openxmlformats.org/officeDocument/2006/relationships/image" Target="../media/image10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12.wmf" /><Relationship Id="rId5" Type="http://schemas.openxmlformats.org/officeDocument/2006/relationships/oleObject" Target="../embeddings/oleObject3.bin" /><Relationship Id="rId4" Type="http://schemas.openxmlformats.org/officeDocument/2006/relationships/image" Target="../media/image11.wmf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14.wmf" /><Relationship Id="rId5" Type="http://schemas.openxmlformats.org/officeDocument/2006/relationships/oleObject" Target="../embeddings/oleObject5.bin" /><Relationship Id="rId4" Type="http://schemas.openxmlformats.org/officeDocument/2006/relationships/image" Target="../media/image13.w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"/>
            <a:ext cx="8382000" cy="31242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TENDENSI SENTRAL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581400"/>
            <a:ext cx="86868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Esti</a:t>
            </a:r>
            <a:r>
              <a:rPr lang="en-US" dirty="0"/>
              <a:t> </a:t>
            </a:r>
            <a:r>
              <a:rPr lang="en-US" dirty="0" err="1"/>
              <a:t>Wijayanti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0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6215063"/>
          </a:xfrm>
        </p:spPr>
        <p:txBody>
          <a:bodyPr/>
          <a:lstStyle/>
          <a:p>
            <a:pPr eaLnBrk="1" hangingPunct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Lo = 138, 5		c = 9 	b1 = 12-8=4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b2 = 12-5=7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modusnya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		    = 138,5 + 3,27 = 141,77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485081"/>
              </p:ext>
            </p:extLst>
          </p:nvPr>
        </p:nvGraphicFramePr>
        <p:xfrm>
          <a:off x="827584" y="2996952"/>
          <a:ext cx="6959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2628900" imgH="431800" progId="Equation.DSMT4">
                  <p:embed/>
                </p:oleObj>
              </mc:Choice>
              <mc:Fallback>
                <p:oleObj name="Equation" r:id="rId3" imgW="2628900" imgH="431800" progId="Equation.DSMT4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96952"/>
                        <a:ext cx="6959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46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05226"/>
              </p:ext>
            </p:extLst>
          </p:nvPr>
        </p:nvGraphicFramePr>
        <p:xfrm>
          <a:off x="1619672" y="1628800"/>
          <a:ext cx="3705226" cy="2493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Frekuensi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01-10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11-20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21-30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31-40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41-50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56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Latihan</a:t>
            </a:r>
            <a:r>
              <a:rPr lang="en-US" dirty="0"/>
              <a:t>, </a:t>
            </a:r>
            <a:r>
              <a:rPr lang="en-US" dirty="0" err="1"/>
              <a:t>Cari</a:t>
            </a:r>
            <a:r>
              <a:rPr lang="en-US" dirty="0"/>
              <a:t> Mean, Median </a:t>
            </a:r>
            <a:r>
              <a:rPr lang="en-US" dirty="0" err="1"/>
              <a:t>dan</a:t>
            </a:r>
            <a:r>
              <a:rPr lang="en-US" dirty="0"/>
              <a:t> Modus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Frekuensi</a:t>
            </a:r>
            <a:endParaRPr lang="en-US" dirty="0"/>
          </a:p>
        </p:txBody>
      </p:sp>
      <p:sp>
        <p:nvSpPr>
          <p:cNvPr id="2255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6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556A5CB-0A13-43CE-BE67-E80221B14DE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685800" y="3124200"/>
            <a:ext cx="7239000" cy="457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TERIMA KASIH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654050"/>
          </a:xfrm>
        </p:spPr>
        <p:txBody>
          <a:bodyPr/>
          <a:lstStyle/>
          <a:p>
            <a:pPr eaLnBrk="1" hangingPunct="1"/>
            <a:r>
              <a:rPr lang="en-US" sz="2800" dirty="0"/>
              <a:t>TENDENSI SENTRAL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000125"/>
            <a:ext cx="4038600" cy="54292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err="1"/>
              <a:t>Nilai</a:t>
            </a:r>
            <a:r>
              <a:rPr lang="en-US" dirty="0"/>
              <a:t> rata – rata (Mean): 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  <a:r>
              <a:rPr lang="en-US" sz="1800" dirty="0" err="1"/>
              <a:t>Rumus</a:t>
            </a:r>
            <a:r>
              <a:rPr lang="en-US" sz="1800" dirty="0"/>
              <a:t>: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1800" dirty="0" err="1"/>
              <a:t>Biasa</a:t>
            </a:r>
            <a:endParaRPr lang="en-US" sz="1800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endParaRPr lang="en-US" sz="1800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Wingdings" pitchFamily="2" charset="2"/>
              <a:buChar char="q"/>
            </a:pPr>
            <a:r>
              <a:rPr lang="en-US" sz="1800" dirty="0" err="1"/>
              <a:t>Keterangan</a:t>
            </a:r>
            <a:r>
              <a:rPr lang="en-US" sz="1800" dirty="0"/>
              <a:t>:</a:t>
            </a:r>
          </a:p>
          <a:p>
            <a:pPr marL="393192" lvl="1" indent="0" eaLnBrk="1" hangingPunct="1">
              <a:buNone/>
            </a:pPr>
            <a:r>
              <a:rPr lang="en-US" sz="1400" dirty="0"/>
              <a:t> (</a:t>
            </a:r>
            <a:r>
              <a:rPr lang="en-US" sz="1400" dirty="0" err="1"/>
              <a:t>jumlah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 1 </a:t>
            </a:r>
            <a:r>
              <a:rPr lang="en-US" sz="1400" dirty="0" err="1"/>
              <a:t>sampai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-n )</a:t>
            </a:r>
          </a:p>
          <a:p>
            <a:pPr marL="393192" lvl="1" indent="0" eaLnBrk="1" hangingPunct="1">
              <a:buNone/>
            </a:pPr>
            <a:r>
              <a:rPr lang="en-US" sz="1400" dirty="0"/>
              <a:t>                                                </a:t>
            </a:r>
          </a:p>
          <a:p>
            <a:pPr lvl="1" eaLnBrk="1" hangingPunct="1">
              <a:buFont typeface="Arial" charset="0"/>
              <a:buNone/>
            </a:pPr>
            <a:r>
              <a:rPr lang="en-US" sz="1400" dirty="0"/>
              <a:t>	</a:t>
            </a:r>
          </a:p>
          <a:p>
            <a:pPr lvl="1" eaLnBrk="1" hangingPunct="1">
              <a:buFont typeface="Arial" charset="0"/>
              <a:buNone/>
            </a:pPr>
            <a:r>
              <a:rPr lang="en-US" sz="1400" dirty="0"/>
              <a:t>(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perkalian</a:t>
            </a:r>
            <a:r>
              <a:rPr lang="en-US" sz="1400" dirty="0"/>
              <a:t> </a:t>
            </a:r>
            <a:r>
              <a:rPr lang="en-US" sz="1400" dirty="0" err="1"/>
              <a:t>frekuensi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data)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dirty="0"/>
              <a:t>n = </a:t>
            </a:r>
            <a:r>
              <a:rPr lang="en-US" sz="1400" dirty="0" err="1"/>
              <a:t>banyaknya</a:t>
            </a:r>
            <a:r>
              <a:rPr lang="en-US" sz="1400" dirty="0"/>
              <a:t> data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dirty="0"/>
              <a:t>        =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frekuensi</a:t>
            </a:r>
            <a:endParaRPr lang="en-US" sz="1400" dirty="0"/>
          </a:p>
          <a:p>
            <a:pPr lvl="1" eaLnBrk="1" hangingPunct="1">
              <a:buFont typeface="Arial" charset="0"/>
              <a:buNone/>
            </a:pPr>
            <a:endParaRPr lang="en-US" sz="1400" dirty="0"/>
          </a:p>
          <a:p>
            <a:pPr lvl="1" eaLnBrk="1" hangingPunct="1">
              <a:buFont typeface="Wingdings" pitchFamily="2" charset="2"/>
              <a:buChar char="Ø"/>
            </a:pPr>
            <a:endParaRPr lang="en-US" sz="1400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3317" name="Content Placeholder 4" descr="rata2.gif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1657" y="2204864"/>
            <a:ext cx="785812" cy="65405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8" name="Picture 4" descr="rata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286125"/>
            <a:ext cx="785813" cy="712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6" descr="sigmax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4734145"/>
            <a:ext cx="1571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sigmafx1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57" y="5267325"/>
            <a:ext cx="2000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 descr="sigmaf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31" y="5721760"/>
            <a:ext cx="342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86313" y="1143000"/>
            <a:ext cx="40386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err="1">
                <a:latin typeface="+mn-lt"/>
              </a:rPr>
              <a:t>Nilai</a:t>
            </a:r>
            <a:r>
              <a:rPr lang="en-US" sz="2400" dirty="0">
                <a:latin typeface="+mn-lt"/>
              </a:rPr>
              <a:t>  Tengah (Median):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Rumus</a:t>
            </a:r>
            <a:r>
              <a:rPr lang="en-US" dirty="0">
                <a:latin typeface="+mn-lt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dirty="0" err="1">
                <a:latin typeface="+mn-lt"/>
              </a:rPr>
              <a:t>Biasa</a:t>
            </a:r>
            <a:endParaRPr lang="en-US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Frekuensi</a:t>
            </a:r>
            <a:endParaRPr lang="en-US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	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dirty="0" err="1">
                <a:latin typeface="+mn-lt"/>
              </a:rPr>
              <a:t>Keterangan</a:t>
            </a:r>
            <a:r>
              <a:rPr lang="en-US" dirty="0">
                <a:latin typeface="+mn-lt"/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Me = median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Lo = Batas </a:t>
            </a:r>
            <a:r>
              <a:rPr lang="en-US" sz="1400" dirty="0" err="1">
                <a:latin typeface="+mn-lt"/>
              </a:rPr>
              <a:t>bawah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kelas</a:t>
            </a:r>
            <a:r>
              <a:rPr lang="en-US" sz="1400" dirty="0">
                <a:latin typeface="+mn-lt"/>
              </a:rPr>
              <a:t>	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C = </a:t>
            </a:r>
            <a:r>
              <a:rPr lang="en-US" sz="1400" dirty="0" err="1">
                <a:latin typeface="+mn-lt"/>
              </a:rPr>
              <a:t>lebar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kelas</a:t>
            </a:r>
            <a:endParaRPr lang="en-US" sz="1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 n = </a:t>
            </a:r>
            <a:r>
              <a:rPr lang="en-US" sz="1400" dirty="0" err="1">
                <a:latin typeface="+mn-lt"/>
              </a:rPr>
              <a:t>banyaknya</a:t>
            </a:r>
            <a:r>
              <a:rPr lang="en-US" sz="1400" dirty="0">
                <a:latin typeface="+mn-lt"/>
              </a:rPr>
              <a:t> data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F = </a:t>
            </a:r>
            <a:r>
              <a:rPr lang="en-US" sz="1400" dirty="0" err="1">
                <a:latin typeface="+mn-lt"/>
              </a:rPr>
              <a:t>jumlah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frekuensi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sebelum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kelas</a:t>
            </a:r>
            <a:r>
              <a:rPr lang="en-US" sz="1400" dirty="0">
                <a:latin typeface="+mn-lt"/>
              </a:rPr>
              <a:t>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f  = </a:t>
            </a:r>
            <a:r>
              <a:rPr lang="en-US" sz="1400" dirty="0" err="1">
                <a:latin typeface="+mn-lt"/>
              </a:rPr>
              <a:t>jumlah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frekuensi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kelas</a:t>
            </a:r>
            <a:endParaRPr lang="en-US" sz="1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  <a:defRPr/>
            </a:pPr>
            <a:endParaRPr lang="en-US" sz="1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dirty="0">
              <a:latin typeface="+mn-lt"/>
            </a:endParaRPr>
          </a:p>
        </p:txBody>
      </p:sp>
      <p:pic>
        <p:nvPicPr>
          <p:cNvPr id="13323" name="Picture 11" descr="median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286125"/>
            <a:ext cx="2143125" cy="928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2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357188"/>
            <a:ext cx="4038600" cy="60007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Modus = Nilai yang paling  sering muncul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1800"/>
              <a:t>Biasa </a:t>
            </a:r>
          </a:p>
          <a:p>
            <a:pPr lvl="1" eaLnBrk="1" hangingPunct="1">
              <a:buFont typeface="Arial" charset="0"/>
              <a:buNone/>
            </a:pPr>
            <a:r>
              <a:rPr lang="en-US" sz="1800"/>
              <a:t>	Mo = nilai yang paling sering muncul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1800"/>
              <a:t>Data berfrekuensi</a:t>
            </a:r>
          </a:p>
          <a:p>
            <a:pPr lvl="1" eaLnBrk="1" hangingPunct="1">
              <a:buFont typeface="Arial" charset="0"/>
              <a:buNone/>
            </a:pPr>
            <a:r>
              <a:rPr lang="en-US" sz="1800"/>
              <a:t>	</a:t>
            </a:r>
          </a:p>
          <a:p>
            <a:pPr lvl="1" eaLnBrk="1" hangingPunct="1">
              <a:buFont typeface="Arial" charset="0"/>
              <a:buNone/>
            </a:pPr>
            <a:endParaRPr lang="en-US" sz="1800"/>
          </a:p>
          <a:p>
            <a:pPr lvl="1" eaLnBrk="1" hangingPunct="1">
              <a:buFont typeface="Arial" charset="0"/>
              <a:buNone/>
            </a:pPr>
            <a:endParaRPr lang="en-US" sz="1800"/>
          </a:p>
          <a:p>
            <a:pPr lvl="1" eaLnBrk="1" hangingPunct="1">
              <a:buFont typeface="Wingdings" pitchFamily="2" charset="2"/>
              <a:buChar char="q"/>
            </a:pPr>
            <a:r>
              <a:rPr lang="en-US" sz="1800"/>
              <a:t>Keterangan: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/>
              <a:t>Mo = modus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/>
              <a:t>Lo = Batas bawah kelas modus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/>
              <a:t>C = lebar kelas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/>
              <a:t>b1 = selisih frekuensi sebelum kelas modus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/>
              <a:t>b2 = selisih frekuensi tepat satu data setelahnya</a:t>
            </a:r>
          </a:p>
        </p:txBody>
      </p:sp>
      <p:pic>
        <p:nvPicPr>
          <p:cNvPr id="14340" name="Content Placeholder 4" descr="modus.gif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2924944"/>
            <a:ext cx="2286000" cy="714375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43438" y="428625"/>
            <a:ext cx="40386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 err="1">
                <a:latin typeface="+mn-lt"/>
              </a:rPr>
              <a:t>Contoh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Kasus</a:t>
            </a:r>
            <a:r>
              <a:rPr lang="en-US" sz="1400" dirty="0">
                <a:latin typeface="+mn-lt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400" dirty="0">
                <a:latin typeface="+mn-lt"/>
              </a:rPr>
              <a:t>Data </a:t>
            </a:r>
            <a:r>
              <a:rPr lang="en-US" sz="1400" dirty="0" err="1">
                <a:latin typeface="+mn-lt"/>
              </a:rPr>
              <a:t>hasil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ujian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akhir</a:t>
            </a:r>
            <a:r>
              <a:rPr lang="en-US" sz="1400" dirty="0">
                <a:latin typeface="+mn-lt"/>
              </a:rPr>
              <a:t> semester 3  </a:t>
            </a:r>
            <a:r>
              <a:rPr lang="en-US" sz="1400" dirty="0" err="1">
                <a:latin typeface="+mn-lt"/>
              </a:rPr>
              <a:t>untuk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mata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kuliah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statistika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adalah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sebagai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berikut</a:t>
            </a:r>
            <a:r>
              <a:rPr lang="en-US" sz="1400" dirty="0">
                <a:latin typeface="+mn-lt"/>
              </a:rPr>
              <a:t>: 40, 65, 90, 65, 70, 55, 85, 65, 70, 35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dirty="0">
                <a:latin typeface="+mn-lt"/>
              </a:rPr>
              <a:t>	</a:t>
            </a:r>
            <a:r>
              <a:rPr lang="en-US" sz="1400" dirty="0" err="1">
                <a:latin typeface="+mn-lt"/>
              </a:rPr>
              <a:t>Tentukanlah</a:t>
            </a:r>
            <a:r>
              <a:rPr lang="en-US" sz="1400" dirty="0">
                <a:latin typeface="+mn-lt"/>
              </a:rPr>
              <a:t>:</a:t>
            </a:r>
          </a:p>
          <a:p>
            <a:pPr marL="800100" lvl="1" indent="-342900" eaLnBrk="0" hangingPunct="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n-US" sz="1400" dirty="0">
                <a:latin typeface="+mn-lt"/>
              </a:rPr>
              <a:t>Rata – rata </a:t>
            </a:r>
            <a:r>
              <a:rPr lang="en-US" sz="1400" dirty="0" err="1">
                <a:latin typeface="+mn-lt"/>
              </a:rPr>
              <a:t>nilai</a:t>
            </a:r>
            <a:r>
              <a:rPr lang="en-US" sz="1400" dirty="0">
                <a:latin typeface="+mn-lt"/>
              </a:rPr>
              <a:t> UAS</a:t>
            </a:r>
          </a:p>
          <a:p>
            <a:pPr marL="800100" lvl="1" indent="-342900" eaLnBrk="0" hangingPunct="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n-US" sz="1400" dirty="0">
                <a:latin typeface="+mn-lt"/>
              </a:rPr>
              <a:t>Modus </a:t>
            </a:r>
            <a:r>
              <a:rPr lang="en-US" sz="1400" dirty="0" err="1">
                <a:latin typeface="+mn-lt"/>
              </a:rPr>
              <a:t>Nilai</a:t>
            </a:r>
            <a:r>
              <a:rPr lang="en-US" sz="1400" dirty="0">
                <a:latin typeface="+mn-lt"/>
              </a:rPr>
              <a:t> UAS</a:t>
            </a:r>
          </a:p>
          <a:p>
            <a:pPr marL="800100" lvl="1" indent="-342900" eaLnBrk="0" hangingPunct="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n-US" sz="1400" dirty="0">
                <a:latin typeface="+mn-lt"/>
              </a:rPr>
              <a:t>Median </a:t>
            </a:r>
            <a:r>
              <a:rPr lang="en-US" sz="1400" dirty="0" err="1">
                <a:latin typeface="+mn-lt"/>
              </a:rPr>
              <a:t>Nilai</a:t>
            </a:r>
            <a:r>
              <a:rPr lang="en-US" sz="1400" dirty="0">
                <a:latin typeface="+mn-lt"/>
              </a:rPr>
              <a:t> UAS	</a:t>
            </a:r>
          </a:p>
          <a:p>
            <a:pPr marL="342900" indent="-342900" eaLnBrk="0" hangingPunct="0">
              <a:spcBef>
                <a:spcPct val="20000"/>
              </a:spcBef>
              <a:buFontTx/>
              <a:buAutoNum type="arabicPeriod" startAt="2"/>
              <a:defRPr/>
            </a:pPr>
            <a:endParaRPr lang="en-US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AutoNum type="arabicPeriod" startAt="2"/>
              <a:defRPr/>
            </a:pPr>
            <a:endParaRPr lang="en-US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endParaRPr lang="en-US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131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5"/>
          <p:cNvSpPr>
            <a:spLocks noGrp="1"/>
          </p:cNvSpPr>
          <p:nvPr>
            <p:ph idx="1"/>
          </p:nvPr>
        </p:nvSpPr>
        <p:spPr>
          <a:xfrm>
            <a:off x="457199" y="1481328"/>
            <a:ext cx="8493125" cy="4525963"/>
          </a:xfrm>
        </p:spPr>
        <p:txBody>
          <a:bodyPr/>
          <a:lstStyle/>
          <a:p>
            <a:pPr eaLnBrk="1" hangingPunct="1"/>
            <a:r>
              <a:rPr lang="en-US" dirty="0" err="1"/>
              <a:t>Misalkan</a:t>
            </a:r>
            <a:r>
              <a:rPr lang="en-US" dirty="0"/>
              <a:t> modal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jutaan</a:t>
            </a:r>
            <a:r>
              <a:rPr lang="en-US" dirty="0"/>
              <a:t> rupiah) </a:t>
            </a:r>
            <a:r>
              <a:rPr lang="en-US" dirty="0" err="1"/>
              <a:t>dari</a:t>
            </a:r>
            <a:r>
              <a:rPr lang="en-US" dirty="0"/>
              <a:t> 40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  <p:sp>
        <p:nvSpPr>
          <p:cNvPr id="15363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15364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Contoh soal data distribusi berfrekuensi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36933"/>
              </p:ext>
            </p:extLst>
          </p:nvPr>
        </p:nvGraphicFramePr>
        <p:xfrm>
          <a:off x="2483768" y="2887398"/>
          <a:ext cx="3286126" cy="329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Modal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Frekuensi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112 - 120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121 - 129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130 - 138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139 - 147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148 -156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157 -165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166 - 174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= 40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5397" name="Picture 7" descr="sigmaf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40" y="5809683"/>
            <a:ext cx="3952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72250" y="3357563"/>
            <a:ext cx="2378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Tentukan</a:t>
            </a:r>
            <a:r>
              <a:rPr lang="en-US" dirty="0"/>
              <a:t>: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/>
              <a:t>Mean/ Rata – rata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/>
              <a:t>Median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/>
              <a:t>Modus</a:t>
            </a:r>
          </a:p>
        </p:txBody>
      </p:sp>
    </p:spTree>
    <p:extLst>
      <p:ext uri="{BB962C8B-B14F-4D97-AF65-F5344CB8AC3E}">
        <p14:creationId xmlns:p14="http://schemas.microsoft.com/office/powerpoint/2010/main" val="242128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161088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Kata Kunci </a:t>
            </a:r>
            <a:br>
              <a:rPr lang="en-US"/>
            </a:br>
            <a:r>
              <a:rPr lang="en-US"/>
              <a:t>Data Distribusi Frekuensi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2239963"/>
            <a:ext cx="3803650" cy="3876675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pPr marL="365760" indent="-365760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selang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interval</a:t>
            </a:r>
          </a:p>
          <a:p>
            <a:pPr marL="365760" indent="-365760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Frekuensi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banyaknya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termasuk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760" indent="-36576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tepi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terkecil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terbesar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setiap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terbagi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menjadi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yaitu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limit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bawah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limit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760" indent="-365760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89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645025" y="2239963"/>
            <a:ext cx="3803650" cy="387667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eaLnBrk="1" hangingPunct="1"/>
            <a:r>
              <a:rPr lang="en-US"/>
              <a:t>Batas bawah kelas dan batas atas kelas</a:t>
            </a:r>
          </a:p>
          <a:p>
            <a:pPr eaLnBrk="1" hangingPunct="1"/>
            <a:r>
              <a:rPr lang="en-US"/>
              <a:t>Lebar kelas= selisih batas atas kelas dan batas bawah kelas</a:t>
            </a:r>
          </a:p>
          <a:p>
            <a:pPr eaLnBrk="1" hangingPunct="1"/>
            <a:r>
              <a:rPr lang="en-US"/>
              <a:t>Nilai tengah kelas = (batas bawah kelas + batas atas kelas)/ 2</a:t>
            </a:r>
          </a:p>
        </p:txBody>
      </p:sp>
    </p:spTree>
    <p:extLst>
      <p:ext uri="{BB962C8B-B14F-4D97-AF65-F5344CB8AC3E}">
        <p14:creationId xmlns:p14="http://schemas.microsoft.com/office/powerpoint/2010/main" val="104863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161088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Dari contoh di atas, maka didapat: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28625" y="1143000"/>
            <a:ext cx="4038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/>
              <a:t>Kelas = 112 – 120</a:t>
            </a:r>
          </a:p>
          <a:p>
            <a:pPr eaLnBrk="1" hangingPunct="1"/>
            <a:r>
              <a:rPr lang="en-US"/>
              <a:t>Limit kelas/ tepi kelas: pada kelas 112 – 120,  Nilai 112 disebut limit bawah kelas dan nilai 120 disebut limit atas kelas</a:t>
            </a:r>
          </a:p>
          <a:p>
            <a:pPr eaLnBrk="1" hangingPunct="1"/>
            <a:r>
              <a:rPr lang="en-US"/>
              <a:t>Pada kelas 112 – 120, nilai 111,5 disebut batas bawah kelas dan nilai 120,5 disebut batas atas kelas</a:t>
            </a:r>
          </a:p>
          <a:p>
            <a:pPr eaLnBrk="1" hangingPunct="1"/>
            <a:endParaRPr lang="en-US"/>
          </a:p>
        </p:txBody>
      </p:sp>
      <p:sp>
        <p:nvSpPr>
          <p:cNvPr id="17413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643438" y="1285875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Lebar kelas= 120,5 – 111,5 = 9   nilai lebar kelas pada masing – masing kelas adalah sama </a:t>
            </a:r>
          </a:p>
          <a:p>
            <a:pPr eaLnBrk="1" hangingPunct="1"/>
            <a:r>
              <a:rPr lang="en-US"/>
              <a:t>Nilai tengah kelas = (111,5 + 120,5)/2 = 116</a:t>
            </a:r>
          </a:p>
        </p:txBody>
      </p:sp>
    </p:spTree>
    <p:extLst>
      <p:ext uri="{BB962C8B-B14F-4D97-AF65-F5344CB8AC3E}">
        <p14:creationId xmlns:p14="http://schemas.microsoft.com/office/powerpoint/2010/main" val="394216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Mean/ Rata - rata</a:t>
            </a:r>
          </a:p>
        </p:txBody>
      </p:sp>
      <p:sp>
        <p:nvSpPr>
          <p:cNvPr id="18435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1843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Penyelesaian Soal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61966"/>
              </p:ext>
            </p:extLst>
          </p:nvPr>
        </p:nvGraphicFramePr>
        <p:xfrm>
          <a:off x="928688" y="2214563"/>
          <a:ext cx="6429376" cy="356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Modal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Nilai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Tengah  (X)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Frekuensi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(f)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fX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112 - 120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116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464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121 - 129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125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625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130 - 138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134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1.072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C000"/>
                          </a:solidFill>
                        </a:rPr>
                        <a:t>139 - 147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143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1.716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148 -156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152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760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157 -165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161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644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166 - 174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170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340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= 40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= 5.621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8489" name="Picture 7" descr="sigma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5429250"/>
            <a:ext cx="3952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0" name="Picture 8" descr="sigmafx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5494338"/>
            <a:ext cx="419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1" name="Picture 10" descr="rata3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2214563"/>
            <a:ext cx="1428750" cy="1166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492" name="Object 2"/>
          <p:cNvGraphicFramePr>
            <a:graphicFrameLocks noChangeAspect="1"/>
          </p:cNvGraphicFramePr>
          <p:nvPr/>
        </p:nvGraphicFramePr>
        <p:xfrm>
          <a:off x="7500938" y="3786188"/>
          <a:ext cx="132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6" imgW="1320227" imgH="393529" progId="Equation.DSMT4">
                  <p:embed/>
                </p:oleObj>
              </mc:Choice>
              <mc:Fallback>
                <p:oleObj name="Equation" r:id="rId6" imgW="1320227" imgH="393529" progId="Equation.DSMT4">
                  <p:embed/>
                  <p:pic>
                    <p:nvPicPr>
                      <p:cNvPr id="184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3786188"/>
                        <a:ext cx="132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67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MEDIAN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Arial" charset="0"/>
              <a:buNone/>
            </a:pPr>
            <a:endParaRPr lang="en-US" sz="1800" dirty="0"/>
          </a:p>
          <a:p>
            <a:pPr marL="365125" indent="-9525" eaLnBrk="1" hangingPunct="1">
              <a:buFont typeface="Arial" charset="0"/>
              <a:buNone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median, </a:t>
            </a:r>
            <a:r>
              <a:rPr lang="en-US" sz="1800" dirty="0" err="1"/>
              <a:t>tentukan</a:t>
            </a:r>
            <a:r>
              <a:rPr lang="en-US" sz="1800" dirty="0"/>
              <a:t> </a:t>
            </a:r>
            <a:r>
              <a:rPr lang="en-US" sz="1800" dirty="0" err="1"/>
              <a:t>dulu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interval </a:t>
            </a:r>
            <a:r>
              <a:rPr lang="en-US" sz="1800" dirty="0" err="1"/>
              <a:t>mana</a:t>
            </a:r>
            <a:r>
              <a:rPr lang="en-US" sz="1800" dirty="0"/>
              <a:t> </a:t>
            </a:r>
            <a:r>
              <a:rPr lang="en-US" sz="1800" dirty="0" err="1"/>
              <a:t>mediannya</a:t>
            </a:r>
            <a:r>
              <a:rPr lang="en-US" sz="1800" dirty="0"/>
              <a:t> </a:t>
            </a:r>
            <a:r>
              <a:rPr lang="en-US" sz="1800" dirty="0" err="1"/>
              <a:t>terletak</a:t>
            </a:r>
            <a:r>
              <a:rPr lang="en-US" sz="1800" dirty="0"/>
              <a:t>.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/>
              <a:t> </a:t>
            </a:r>
            <a:endParaRPr lang="en-US" sz="1800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20,5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interval 139 – 147.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Lo = 138,5	f = 12	F = 4 + 5 + 8 = 17	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c = 147,5 – 138,5 = 9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59577"/>
              </p:ext>
            </p:extLst>
          </p:nvPr>
        </p:nvGraphicFramePr>
        <p:xfrm>
          <a:off x="2627784" y="2996952"/>
          <a:ext cx="23574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1269449" imgH="393529" progId="Equation.DSMT4">
                  <p:embed/>
                </p:oleObj>
              </mc:Choice>
              <mc:Fallback>
                <p:oleObj name="Equation" r:id="rId3" imgW="1269449" imgH="393529" progId="Equation.DSMT4">
                  <p:embed/>
                  <p:pic>
                    <p:nvPicPr>
                      <p:cNvPr id="194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96952"/>
                        <a:ext cx="23574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214595"/>
              </p:ext>
            </p:extLst>
          </p:nvPr>
        </p:nvGraphicFramePr>
        <p:xfrm>
          <a:off x="1043608" y="692696"/>
          <a:ext cx="32861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1384300" imgH="787400" progId="Equation.DSMT4">
                  <p:embed/>
                </p:oleObj>
              </mc:Choice>
              <mc:Fallback>
                <p:oleObj name="Equation" r:id="rId5" imgW="1384300" imgH="787400" progId="Equation.DSMT4">
                  <p:embed/>
                  <p:pic>
                    <p:nvPicPr>
                      <p:cNvPr id="194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692696"/>
                        <a:ext cx="3286125" cy="134143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08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28625" y="214313"/>
            <a:ext cx="8229600" cy="59118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Jadi mediannya adalah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MODUS</a:t>
            </a:r>
          </a:p>
          <a:p>
            <a:pPr algn="just" eaLnBrk="1" hangingPunct="1">
              <a:buFont typeface="Arial" charset="0"/>
              <a:buNone/>
            </a:pPr>
            <a:r>
              <a:rPr lang="en-US"/>
              <a:t>	Untuk mencari modus, tentukan dulu kelas interval yang mengandung  modus, </a:t>
            </a:r>
            <a:r>
              <a:rPr lang="en-US" i="1"/>
              <a:t>yaitu kelas interval yang memiliki  frekuensi terbesar. </a:t>
            </a:r>
            <a:r>
              <a:rPr lang="en-US"/>
              <a:t>Maka dapat diketahui bahwa modus  terletak  pada kelas interval 139 – 147 </a:t>
            </a:r>
            <a:endParaRPr lang="en-US" i="1"/>
          </a:p>
          <a:p>
            <a:pPr eaLnBrk="1" hangingPunct="1">
              <a:buFont typeface="Arial" charset="0"/>
              <a:buNone/>
            </a:pPr>
            <a:r>
              <a:rPr lang="en-US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/>
              <a:t>	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854075" y="857250"/>
          <a:ext cx="3217863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1663700" imgH="787400" progId="Equation.DSMT4">
                  <p:embed/>
                </p:oleObj>
              </mc:Choice>
              <mc:Fallback>
                <p:oleObj name="Equation" r:id="rId3" imgW="1663700" imgH="787400" progId="Equation.DSMT4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857250"/>
                        <a:ext cx="3217863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857250" y="2214563"/>
          <a:ext cx="40227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2209800" imgH="431800" progId="Equation.DSMT4">
                  <p:embed/>
                </p:oleObj>
              </mc:Choice>
              <mc:Fallback>
                <p:oleObj name="Equation" r:id="rId5" imgW="2209800" imgH="431800" progId="Equation.DSMT4">
                  <p:embed/>
                  <p:pic>
                    <p:nvPicPr>
                      <p:cNvPr id="204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214563"/>
                        <a:ext cx="40227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9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364</TotalTime>
  <Words>386</Words>
  <Application>Microsoft Office PowerPoint</Application>
  <PresentationFormat>Tampilan Layar (4:3)</PresentationFormat>
  <Paragraphs>183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3" baseType="lpstr">
      <vt:lpstr>Concourse</vt:lpstr>
      <vt:lpstr>TENDENSI SENTRAL</vt:lpstr>
      <vt:lpstr>TENDENSI SENTRAL</vt:lpstr>
      <vt:lpstr>Presentasi PowerPoint</vt:lpstr>
      <vt:lpstr>Contoh soal data distribusi berfrekuensi</vt:lpstr>
      <vt:lpstr>Kata Kunci  Data Distribusi Frekuensi</vt:lpstr>
      <vt:lpstr>Dari contoh di atas, maka didapat:</vt:lpstr>
      <vt:lpstr>Penyelesaian Soal</vt:lpstr>
      <vt:lpstr>Presentasi PowerPoint</vt:lpstr>
      <vt:lpstr>Presentasi PowerPoint</vt:lpstr>
      <vt:lpstr>Presentasi PowerPoint</vt:lpstr>
      <vt:lpstr>Latihan, Cari Mean, Median dan Modus dengan mengunakan Frekuensi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DISTRIBUSI PROBABILITAS (DISTRIBUSI BINOMIAL, POISSON, DAN NORMAL) </dc:title>
  <dc:creator>icetea</dc:creator>
  <cp:lastModifiedBy>Azka Amal</cp:lastModifiedBy>
  <cp:revision>20</cp:revision>
  <dcterms:created xsi:type="dcterms:W3CDTF">2018-10-08T03:11:06Z</dcterms:created>
  <dcterms:modified xsi:type="dcterms:W3CDTF">2019-10-18T06:24:50Z</dcterms:modified>
</cp:coreProperties>
</file>