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82" r:id="rId2"/>
    <p:sldId id="256" r:id="rId3"/>
    <p:sldId id="281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3" r:id="rId20"/>
    <p:sldId id="274" r:id="rId21"/>
    <p:sldId id="275" r:id="rId22"/>
    <p:sldId id="276" r:id="rId23"/>
    <p:sldId id="283" r:id="rId24"/>
    <p:sldId id="277" r:id="rId25"/>
    <p:sldId id="284" r:id="rId26"/>
    <p:sldId id="278" r:id="rId27"/>
    <p:sldId id="279" r:id="rId28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2081" autoAdjust="0"/>
    <p:restoredTop sz="94605" autoAdjust="0"/>
  </p:normalViewPr>
  <p:slideViewPr>
    <p:cSldViewPr>
      <p:cViewPr>
        <p:scale>
          <a:sx n="50" d="100"/>
          <a:sy n="50" d="100"/>
        </p:scale>
        <p:origin x="-888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B12DD95-13F6-4EB4-9383-3E543CF8C986}" type="datetimeFigureOut">
              <a:rPr lang="en-US"/>
              <a:pPr>
                <a:defRPr/>
              </a:pPr>
              <a:t>11/27/2019</a:t>
            </a:fld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3904579-CFE8-4EDD-AD1B-F2DE9DAB7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5776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5A93BA6-618C-4104-86E1-3E166B289A8E}" type="datetimeFigureOut">
              <a:rPr lang="en-US"/>
              <a:pPr>
                <a:defRPr/>
              </a:pPr>
              <a:t>11/27/2019</a:t>
            </a:fld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698500"/>
            <a:ext cx="4654550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363"/>
            <a:ext cx="5486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69BF327-DBDE-47C0-BC3D-C5DDA54A7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4064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mbo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3792"/>
          <a:stretch>
            <a:fillRect/>
          </a:stretch>
        </p:blipFill>
        <p:spPr bwMode="ltGray">
          <a:xfrm>
            <a:off x="6292850" y="-1588"/>
            <a:ext cx="28575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1158875"/>
            <a:ext cx="6248400" cy="14319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257175" y="6248400"/>
            <a:ext cx="16224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108200" y="6248400"/>
            <a:ext cx="299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4864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C0A36-68B6-4866-A2CC-7A9CB069B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488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B1835-EECA-4A53-B79A-5C8992529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904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6450" y="320675"/>
            <a:ext cx="1885950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20675"/>
            <a:ext cx="5505450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136A4-3C6E-4722-A3B2-21E62D931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7743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981200"/>
            <a:ext cx="36957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6700" y="1981200"/>
            <a:ext cx="3695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62B1C-083C-4041-ADFB-221EF52C8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6856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981200"/>
            <a:ext cx="3695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6700" y="1981200"/>
            <a:ext cx="3695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ACF71-C075-4297-A6C5-D063D1D71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723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981200"/>
            <a:ext cx="75438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543AF-FE8D-47F5-9DC8-63AF36AB1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250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558F6-C6BD-4C8F-9252-C4E183304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449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D347D-5F12-47E4-B1BE-56204B724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034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67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EF869-B74E-4F2A-AB65-F42722D02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302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87BCC-5767-4D55-84DC-061F14C4F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892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DB8EF-D1CF-48C8-B97E-99FADA1FF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060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D09A4-DDB5-421F-A904-0C3EB63DE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748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960D0-376B-4967-9773-BF2AEE531A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269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24708-174F-4025-989B-0CDBFD53A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497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mbo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5976"/>
          <a:stretch>
            <a:fillRect/>
          </a:stretch>
        </p:blipFill>
        <p:spPr bwMode="ltGray">
          <a:xfrm>
            <a:off x="7353300" y="0"/>
            <a:ext cx="1790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20675"/>
            <a:ext cx="74676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981200"/>
            <a:ext cx="7543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263732A-CABB-4107-99FA-AEFC0BFCD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­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­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304800" y="1821359"/>
            <a:ext cx="6248400" cy="769441"/>
          </a:xfrm>
        </p:spPr>
        <p:txBody>
          <a:bodyPr/>
          <a:lstStyle/>
          <a:p>
            <a:r>
              <a:rPr lang="en-US" altLang="en-US" dirty="0" smtClean="0"/>
              <a:t>REGRESI LINIER</a:t>
            </a:r>
            <a:endParaRPr lang="en-US" dirty="0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Esti Wijayanti, M.Kom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Contoh Kasus: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7543800" cy="4114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en-US" smtClean="0"/>
              <a:t>	</a:t>
            </a:r>
            <a:r>
              <a:rPr lang="en-US" altLang="en-US" sz="2800" smtClean="0"/>
              <a:t>Seorang manajer pemasaran akan meneliti apakah terdapat pengaruh iklan terhadap penjualan pada perusahaan-perusahaan di Kabupaten WaterGold, untuk kepentingan penelitian tersebut diambil 8 perusahaan  sejenis yang telah melakukan promosi.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Pemecahan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SzPct val="100000"/>
              <a:buFontTx/>
              <a:buAutoNum type="arabicPeriod"/>
            </a:pPr>
            <a:r>
              <a:rPr lang="en-US" altLang="en-US" dirty="0" err="1" smtClean="0"/>
              <a:t>Judul</a:t>
            </a:r>
            <a:endParaRPr lang="en-US" altLang="en-US" dirty="0" smtClean="0"/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z="2900" dirty="0" smtClean="0"/>
              <a:t>	</a:t>
            </a:r>
            <a:r>
              <a:rPr lang="en-US" altLang="en-US" sz="2900" dirty="0" err="1" smtClean="0"/>
              <a:t>Pengaruh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biaya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promosi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terhadap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penjualan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perusahaan</a:t>
            </a:r>
            <a:r>
              <a:rPr lang="en-US" altLang="en-US" sz="2900" dirty="0" smtClean="0"/>
              <a:t>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/>
              <a:t>2. 	</a:t>
            </a:r>
            <a:r>
              <a:rPr lang="en-US" altLang="en-US" dirty="0" err="1" smtClean="0"/>
              <a:t>Pertanyaan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Penelitian</a:t>
            </a:r>
            <a:endParaRPr lang="en-US" altLang="en-US" dirty="0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900" dirty="0" err="1" smtClean="0"/>
              <a:t>Apakah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terdapat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pengaruh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positif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biaya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promosi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terhadap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penjualan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perusahaan</a:t>
            </a:r>
            <a:r>
              <a:rPr lang="en-US" altLang="en-US" sz="2900" dirty="0" smtClean="0"/>
              <a:t> ?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/>
              <a:t>3. 	</a:t>
            </a:r>
            <a:r>
              <a:rPr lang="en-US" altLang="en-US" dirty="0" err="1" smtClean="0"/>
              <a:t>Hipotesis</a:t>
            </a:r>
            <a:endParaRPr lang="en-US" altLang="en-US" dirty="0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900" dirty="0" err="1" smtClean="0"/>
              <a:t>Terdapat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pengaruh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positif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biaya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promosi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terhadap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penjualan</a:t>
            </a:r>
            <a:r>
              <a:rPr lang="en-US" altLang="en-US" sz="2900" dirty="0" smtClean="0"/>
              <a:t> </a:t>
            </a:r>
            <a:r>
              <a:rPr lang="en-US" altLang="en-US" sz="2900" dirty="0" err="1" smtClean="0"/>
              <a:t>perusahaan</a:t>
            </a:r>
            <a:r>
              <a:rPr lang="en-US" altLang="en-US" sz="2900" dirty="0" smtClean="0"/>
              <a:t>.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endParaRPr lang="en-US" altLang="en-US" sz="2900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467600" cy="1219200"/>
          </a:xfrm>
        </p:spPr>
        <p:txBody>
          <a:bodyPr/>
          <a:lstStyle/>
          <a:p>
            <a:pPr eaLnBrk="1" hangingPunct="1"/>
            <a:r>
              <a:rPr lang="en-US" altLang="en-US" sz="3700" smtClean="0"/>
              <a:t>4. Kriteria Penerimaan Hipotesis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</a:tabLst>
            </a:pPr>
            <a:r>
              <a:rPr lang="en-US" altLang="en-US" sz="2400" dirty="0" smtClean="0"/>
              <a:t>H</a:t>
            </a:r>
            <a:r>
              <a:rPr lang="en-US" altLang="en-US" sz="2400" baseline="-25000" dirty="0" smtClean="0"/>
              <a:t>o</a:t>
            </a:r>
            <a:r>
              <a:rPr lang="en-US" altLang="en-US" sz="2400" dirty="0" smtClean="0"/>
              <a:t> 	: </a:t>
            </a:r>
            <a:r>
              <a:rPr lang="en-US" altLang="en-US" sz="2400" dirty="0" err="1" smtClean="0"/>
              <a:t>Tidak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terdapat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pengaruh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positif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biaya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iklan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terhadap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penjualan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perusahaan</a:t>
            </a:r>
            <a:r>
              <a:rPr lang="en-US" altLang="en-US" sz="2400" dirty="0" smtClean="0"/>
              <a:t>.</a:t>
            </a:r>
          </a:p>
          <a:p>
            <a:pPr marL="914400" indent="-914400"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</a:tabLst>
            </a:pPr>
            <a:r>
              <a:rPr lang="en-US" altLang="en-US" sz="2400" dirty="0" smtClean="0"/>
              <a:t>H</a:t>
            </a:r>
            <a:r>
              <a:rPr lang="en-US" altLang="en-US" sz="2400" baseline="-25000" dirty="0"/>
              <a:t>1</a:t>
            </a:r>
            <a:r>
              <a:rPr lang="en-US" altLang="en-US" sz="2400" dirty="0" smtClean="0"/>
              <a:t> 	: </a:t>
            </a:r>
            <a:r>
              <a:rPr lang="en-US" altLang="en-US" sz="2400" dirty="0" err="1" smtClean="0"/>
              <a:t>Terdapat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pengaruh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positif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biaya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iklan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terhadap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penjualan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perusahaan</a:t>
            </a:r>
            <a:r>
              <a:rPr lang="en-US" altLang="en-US" sz="2400" dirty="0" smtClean="0"/>
              <a:t>.</a:t>
            </a:r>
          </a:p>
          <a:p>
            <a:pPr marL="914400" indent="-914400"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</a:tabLst>
            </a:pPr>
            <a:endParaRPr lang="en-US" altLang="en-US" sz="2400" dirty="0" smtClean="0"/>
          </a:p>
          <a:p>
            <a:pPr marL="914400" indent="-914400" eaLnBrk="1" hangingPunct="1">
              <a:lnSpc>
                <a:spcPct val="90000"/>
              </a:lnSpc>
              <a:tabLst>
                <a:tab pos="692150" algn="l"/>
              </a:tabLst>
            </a:pPr>
            <a:r>
              <a:rPr lang="en-US" altLang="en-US" sz="2400" dirty="0" smtClean="0"/>
              <a:t>H</a:t>
            </a:r>
            <a:r>
              <a:rPr lang="en-US" altLang="en-US" sz="2400" baseline="-25000" dirty="0" smtClean="0"/>
              <a:t>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diterima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Jika</a:t>
            </a:r>
            <a:endParaRPr lang="en-US" altLang="en-US" sz="2400" dirty="0" smtClean="0"/>
          </a:p>
          <a:p>
            <a:pPr marL="914400" indent="-914400"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</a:tabLst>
            </a:pPr>
            <a:r>
              <a:rPr lang="en-US" altLang="en-US" sz="2800" dirty="0" smtClean="0">
                <a:sym typeface="Symbol" pitchFamily="18" charset="2"/>
              </a:rPr>
              <a:t>          b</a:t>
            </a:r>
            <a:r>
              <a:rPr lang="en-US" altLang="en-US" sz="2800" dirty="0" smtClean="0"/>
              <a:t> ≤ 0, t </a:t>
            </a:r>
            <a:r>
              <a:rPr lang="en-US" altLang="en-US" sz="2800" dirty="0" err="1" smtClean="0"/>
              <a:t>hitung</a:t>
            </a:r>
            <a:r>
              <a:rPr lang="en-US" altLang="en-US" sz="2800" dirty="0" smtClean="0"/>
              <a:t> ≤ </a:t>
            </a:r>
            <a:r>
              <a:rPr lang="en-US" altLang="en-US" sz="2800" dirty="0" err="1" smtClean="0"/>
              <a:t>tabel</a:t>
            </a:r>
            <a:endParaRPr lang="en-US" altLang="en-US" sz="2800" baseline="-25000" dirty="0" smtClean="0"/>
          </a:p>
          <a:p>
            <a:pPr marL="1771650" lvl="1" eaLnBrk="1" hangingPunct="1">
              <a:lnSpc>
                <a:spcPct val="90000"/>
              </a:lnSpc>
              <a:buFontTx/>
              <a:buNone/>
              <a:tabLst>
                <a:tab pos="692150" algn="l"/>
              </a:tabLst>
            </a:pPr>
            <a:endParaRPr lang="en-US" altLang="en-US" sz="2400" baseline="-25000" dirty="0" smtClean="0"/>
          </a:p>
          <a:p>
            <a:pPr marL="914400" indent="-914400" eaLnBrk="1" hangingPunct="1">
              <a:lnSpc>
                <a:spcPct val="90000"/>
              </a:lnSpc>
              <a:tabLst>
                <a:tab pos="692150" algn="l"/>
              </a:tabLst>
            </a:pPr>
            <a:r>
              <a:rPr lang="en-US" altLang="en-US" sz="2400" dirty="0" smtClean="0"/>
              <a:t>H</a:t>
            </a:r>
            <a:r>
              <a:rPr lang="en-US" altLang="en-US" sz="2400" baseline="-25000" dirty="0"/>
              <a:t>1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diterima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Jika</a:t>
            </a:r>
            <a:endParaRPr lang="en-US" altLang="en-US" sz="2400" dirty="0" smtClean="0"/>
          </a:p>
          <a:p>
            <a:pPr marL="914400" indent="-914400"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</a:tabLst>
            </a:pPr>
            <a:r>
              <a:rPr lang="en-US" altLang="en-US" sz="2800" dirty="0" smtClean="0">
                <a:sym typeface="Symbol" pitchFamily="18" charset="2"/>
              </a:rPr>
              <a:t>          b</a:t>
            </a:r>
            <a:r>
              <a:rPr lang="en-US" altLang="en-US" sz="2800" dirty="0" smtClean="0"/>
              <a:t> &gt; </a:t>
            </a:r>
            <a:r>
              <a:rPr lang="en-US" altLang="en-US" sz="2800" dirty="0" smtClean="0">
                <a:sym typeface="Symbol" pitchFamily="18" charset="2"/>
              </a:rPr>
              <a:t>0, t </a:t>
            </a:r>
            <a:r>
              <a:rPr lang="en-US" altLang="en-US" sz="2800" dirty="0" err="1" smtClean="0">
                <a:sym typeface="Symbol" pitchFamily="18" charset="2"/>
              </a:rPr>
              <a:t>hitung</a:t>
            </a:r>
            <a:r>
              <a:rPr lang="en-US" altLang="en-US" sz="2800" dirty="0" smtClean="0">
                <a:sym typeface="Symbol" pitchFamily="18" charset="2"/>
              </a:rPr>
              <a:t> &gt; t </a:t>
            </a:r>
            <a:r>
              <a:rPr lang="en-US" altLang="en-US" sz="2800" dirty="0" err="1" smtClean="0">
                <a:sym typeface="Symbol" pitchFamily="18" charset="2"/>
              </a:rPr>
              <a:t>tabel</a:t>
            </a:r>
            <a:r>
              <a:rPr lang="en-US" altLang="en-US" sz="2800" dirty="0" smtClean="0">
                <a:sym typeface="Symbol" pitchFamily="18" charset="2"/>
              </a:rPr>
              <a:t>.</a:t>
            </a:r>
            <a:endParaRPr lang="en-US" alt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38200"/>
            <a:ext cx="86868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800" b="1" smtClean="0"/>
              <a:t>5. Sampel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8 perusahaan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smtClean="0"/>
              <a:t>6. Data Yang dikumpulkan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2800" smtClean="0"/>
          </a:p>
        </p:txBody>
      </p:sp>
      <p:graphicFrame>
        <p:nvGraphicFramePr>
          <p:cNvPr id="17450" name="Group 42"/>
          <p:cNvGraphicFramePr>
            <a:graphicFrameLocks noGrp="1"/>
          </p:cNvGraphicFramePr>
          <p:nvPr>
            <p:ph sz="half" idx="2"/>
          </p:nvPr>
        </p:nvGraphicFramePr>
        <p:xfrm>
          <a:off x="787400" y="2813050"/>
          <a:ext cx="6148388" cy="900113"/>
        </p:xfrm>
        <a:graphic>
          <a:graphicData uri="http://schemas.openxmlformats.org/drawingml/2006/table">
            <a:tbl>
              <a:tblPr/>
              <a:tblGrid>
                <a:gridCol w="1468679"/>
                <a:gridCol w="558771"/>
                <a:gridCol w="558771"/>
                <a:gridCol w="698464"/>
                <a:gridCol w="628618"/>
                <a:gridCol w="558771"/>
                <a:gridCol w="488925"/>
                <a:gridCol w="558771"/>
                <a:gridCol w="628618"/>
              </a:tblGrid>
              <a:tr h="4159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Penjualan (Y)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84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77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Promosi (X)</a:t>
                      </a:r>
                    </a:p>
                  </a:txBody>
                  <a:tcPr marL="91435" marR="914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46113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7. Analisis Data</a:t>
            </a:r>
          </a:p>
        </p:txBody>
      </p:sp>
      <p:sp>
        <p:nvSpPr>
          <p:cNvPr id="18542" name="Text Box 110"/>
          <p:cNvSpPr txBox="1">
            <a:spLocks noChangeArrowheads="1"/>
          </p:cNvSpPr>
          <p:nvPr/>
        </p:nvSpPr>
        <p:spPr bwMode="auto">
          <a:xfrm>
            <a:off x="457200" y="1219200"/>
            <a:ext cx="83058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0513" indent="455613" eaLnBrk="0" hangingPunct="0">
              <a:tabLst>
                <a:tab pos="165100" algn="l"/>
                <a:tab pos="400050" algn="l"/>
                <a:tab pos="635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165100" algn="l"/>
                <a:tab pos="400050" algn="l"/>
                <a:tab pos="635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165100" algn="l"/>
                <a:tab pos="400050" algn="l"/>
                <a:tab pos="635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165100" algn="l"/>
                <a:tab pos="400050" algn="l"/>
                <a:tab pos="635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165100" algn="l"/>
                <a:tab pos="400050" algn="l"/>
                <a:tab pos="635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100" algn="l"/>
                <a:tab pos="400050" algn="l"/>
                <a:tab pos="635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100" algn="l"/>
                <a:tab pos="400050" algn="l"/>
                <a:tab pos="635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100" algn="l"/>
                <a:tab pos="400050" algn="l"/>
                <a:tab pos="635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100" algn="l"/>
                <a:tab pos="400050" algn="l"/>
                <a:tab pos="635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" charset="0"/>
              </a:rPr>
              <a:t>Untuk analisis data diperlukan, perhitungan: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>
                <a:latin typeface="Arial" charset="0"/>
              </a:rPr>
              <a:t>Persamaan regresi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>
                <a:latin typeface="Arial" charset="0"/>
              </a:rPr>
              <a:t>Nilai Prediksi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>
                <a:latin typeface="Arial" charset="0"/>
              </a:rPr>
              <a:t>Koefesien determinasi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>
                <a:latin typeface="Arial" charset="0"/>
              </a:rPr>
              <a:t>Kesalahan baku estimasi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>
                <a:latin typeface="Arial" charset="0"/>
              </a:rPr>
              <a:t>Kesalahan baku koefesien regresinya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>
                <a:latin typeface="Arial" charset="0"/>
              </a:rPr>
              <a:t>Nilai F hitung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>
                <a:latin typeface="Arial" charset="0"/>
              </a:rPr>
              <a:t>Nilai t hitung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>
                <a:latin typeface="Arial" charset="0"/>
              </a:rPr>
              <a:t>Kesimpulan </a:t>
            </a:r>
          </a:p>
          <a:p>
            <a:pPr eaLnBrk="1" hangingPunct="1">
              <a:spcBef>
                <a:spcPct val="50000"/>
              </a:spcBef>
            </a:pPr>
            <a:endParaRPr lang="en-US" altLang="en-US"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54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Persamaan Regresi</a:t>
            </a:r>
          </a:p>
        </p:txBody>
      </p:sp>
      <p:graphicFrame>
        <p:nvGraphicFramePr>
          <p:cNvPr id="31049" name="Group 329"/>
          <p:cNvGraphicFramePr>
            <a:graphicFrameLocks noGrp="1"/>
          </p:cNvGraphicFramePr>
          <p:nvPr>
            <p:ph idx="1"/>
          </p:nvPr>
        </p:nvGraphicFramePr>
        <p:xfrm>
          <a:off x="228600" y="1981200"/>
          <a:ext cx="6356350" cy="4114804"/>
        </p:xfrm>
        <a:graphic>
          <a:graphicData uri="http://schemas.openxmlformats.org/drawingml/2006/table">
            <a:tbl>
              <a:tblPr/>
              <a:tblGrid>
                <a:gridCol w="1333500"/>
                <a:gridCol w="1255713"/>
                <a:gridCol w="1255712"/>
                <a:gridCol w="1255713"/>
                <a:gridCol w="1255712"/>
              </a:tblGrid>
              <a:tr h="411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1280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4096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976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3721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2856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1156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7056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1610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529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4900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2376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729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7744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2944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1024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8464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1296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324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5184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1694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484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5929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15032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4902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47094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538163" y="849313"/>
          <a:ext cx="3424237" cy="912812"/>
        </p:xfrm>
        <a:graphic>
          <a:graphicData uri="http://schemas.openxmlformats.org/presentationml/2006/ole">
            <p:oleObj spid="_x0000_s18491" name="Equation" r:id="rId4" imgW="1816100" imgH="482600" progId="Equation.3">
              <p:embed/>
            </p:oleObj>
          </a:graphicData>
        </a:graphic>
      </p:graphicFrame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0" y="3044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18437" name="Object 6"/>
          <p:cNvGraphicFramePr>
            <a:graphicFrameLocks noChangeAspect="1"/>
          </p:cNvGraphicFramePr>
          <p:nvPr/>
        </p:nvGraphicFramePr>
        <p:xfrm>
          <a:off x="533400" y="2057400"/>
          <a:ext cx="3352800" cy="673100"/>
        </p:xfrm>
        <a:graphic>
          <a:graphicData uri="http://schemas.openxmlformats.org/presentationml/2006/ole">
            <p:oleObj spid="_x0000_s18492" name="Equation" r:id="rId5" imgW="2082600" imgH="419040" progId="Equation.3">
              <p:embed/>
            </p:oleObj>
          </a:graphicData>
        </a:graphic>
      </p:graphicFrame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18439" name="Object 9"/>
          <p:cNvGraphicFramePr>
            <a:graphicFrameLocks noChangeAspect="1"/>
          </p:cNvGraphicFramePr>
          <p:nvPr/>
        </p:nvGraphicFramePr>
        <p:xfrm>
          <a:off x="654050" y="4343400"/>
          <a:ext cx="4787900" cy="609600"/>
        </p:xfrm>
        <a:graphic>
          <a:graphicData uri="http://schemas.openxmlformats.org/presentationml/2006/ole">
            <p:oleObj spid="_x0000_s18493" name="Equation" r:id="rId6" imgW="1968500" imgH="393700" progId="Equation.3">
              <p:embed/>
            </p:oleObj>
          </a:graphicData>
        </a:graphic>
      </p:graphicFrame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18441" name="Object 11"/>
          <p:cNvGraphicFramePr>
            <a:graphicFrameLocks noChangeAspect="1"/>
          </p:cNvGraphicFramePr>
          <p:nvPr/>
        </p:nvGraphicFramePr>
        <p:xfrm>
          <a:off x="823913" y="3200400"/>
          <a:ext cx="2286000" cy="796925"/>
        </p:xfrm>
        <a:graphic>
          <a:graphicData uri="http://schemas.openxmlformats.org/presentationml/2006/ole">
            <p:oleObj spid="_x0000_s18494" name="Equation" r:id="rId7" imgW="1231366" imgH="431613" progId="Equation.3">
              <p:embed/>
            </p:oleObj>
          </a:graphicData>
        </a:graphic>
      </p:graphicFrame>
      <p:sp>
        <p:nvSpPr>
          <p:cNvPr id="18442" name="Text Box 16"/>
          <p:cNvSpPr txBox="1">
            <a:spLocks noChangeArrowheads="1"/>
          </p:cNvSpPr>
          <p:nvPr/>
        </p:nvSpPr>
        <p:spPr bwMode="auto">
          <a:xfrm>
            <a:off x="685800" y="5410200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>
                <a:latin typeface="Arial" charset="0"/>
              </a:rPr>
              <a:t>Y= 40,082 + 1,497X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Nilai Prediksi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000" smtClean="0"/>
              <a:t>Berapa besarnya penjualan jika promosi sebesar 20?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smtClean="0"/>
              <a:t>	</a:t>
            </a:r>
            <a:r>
              <a:rPr lang="en-US" altLang="en-US" sz="2000" i="1" smtClean="0"/>
              <a:t>40,082 + (1,497*20)= 70,022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000" smtClean="0"/>
              <a:t>Berapa besarnya penjualan jika promosi sebesar 16?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smtClean="0"/>
              <a:t>	</a:t>
            </a:r>
            <a:r>
              <a:rPr lang="en-US" altLang="en-US" sz="2000" i="1" smtClean="0"/>
              <a:t>40,082 + (1,497*16)=64,034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000" smtClean="0"/>
              <a:t>Berapa besarnya penjualan jika promosi sebesar 34?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smtClean="0"/>
              <a:t>	</a:t>
            </a:r>
            <a:r>
              <a:rPr lang="en-US" altLang="en-US" sz="2000" i="1" smtClean="0"/>
              <a:t>40,082 + (1,497*34)= 90,98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000" smtClean="0"/>
              <a:t>Berapa besarnya penjualan jika promosi sebesar 23?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smtClean="0"/>
              <a:t>	</a:t>
            </a:r>
            <a:r>
              <a:rPr lang="en-US" altLang="en-US" sz="2000" i="1" smtClean="0"/>
              <a:t>40,082 + (1,497*23)= 74,513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000" smtClean="0"/>
              <a:t>Berapa besarnya penjualan jika promosi sebesar 27?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smtClean="0"/>
              <a:t>	</a:t>
            </a:r>
            <a:r>
              <a:rPr lang="en-US" altLang="en-US" sz="2000" i="1" smtClean="0"/>
              <a:t>40,082 + (1,497*27)=80,501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000" smtClean="0"/>
              <a:t>Berapa besarnya penjualan jika promosi sebesar 32?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smtClean="0"/>
              <a:t>	</a:t>
            </a:r>
            <a:r>
              <a:rPr lang="en-US" altLang="en-US" sz="2000" i="1" smtClean="0"/>
              <a:t>40,082 + (1,497*32)= 87,986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i="1" smtClean="0"/>
              <a:t>Dan seterusnya…………………….!!!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 i="1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b="1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1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688" name="Group 608"/>
          <p:cNvGraphicFramePr>
            <a:graphicFrameLocks noGrp="1"/>
          </p:cNvGraphicFramePr>
          <p:nvPr/>
        </p:nvGraphicFramePr>
        <p:xfrm>
          <a:off x="1066800" y="1295400"/>
          <a:ext cx="6705600" cy="4267203"/>
        </p:xfrm>
        <a:graphic>
          <a:graphicData uri="http://schemas.openxmlformats.org/drawingml/2006/table">
            <a:tbl>
              <a:tblPr/>
              <a:tblGrid>
                <a:gridCol w="550863"/>
                <a:gridCol w="638175"/>
                <a:gridCol w="603250"/>
                <a:gridCol w="723900"/>
                <a:gridCol w="723900"/>
                <a:gridCol w="723900"/>
                <a:gridCol w="771525"/>
                <a:gridCol w="979487"/>
                <a:gridCol w="990600"/>
              </a:tblGrid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XY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pred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(Y-Ypred)</a:t>
                      </a:r>
                      <a:r>
                        <a:rPr kumimoji="0" lang="en-US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(Y-Yrata)</a:t>
                      </a:r>
                      <a:r>
                        <a:rPr kumimoji="0" lang="en-US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1280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400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4096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70.022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36.264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61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976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256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3721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64.034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9.205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225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2856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1156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7056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90.98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48.720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1610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529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4900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74.513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20.367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36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88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27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2376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729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7744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80.501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56.235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92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32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2944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1024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8464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87.986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16.112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256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72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1296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324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5184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67.028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24.721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77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1694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484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5929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73.016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15.872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Jlh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608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192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15032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4902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47094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608.08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227.497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886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Koefesien Determinasi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Koefesien determinasi: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752475" y="2590800"/>
          <a:ext cx="2185988" cy="839788"/>
        </p:xfrm>
        <a:graphic>
          <a:graphicData uri="http://schemas.openxmlformats.org/presentationml/2006/ole">
            <p:oleObj spid="_x0000_s21578" name="Equation" r:id="rId4" imgW="1282700" imgH="495300" progId="Equation.3">
              <p:embed/>
            </p:oleObj>
          </a:graphicData>
        </a:graphic>
      </p:graphicFrame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21511" name="Object 6"/>
          <p:cNvGraphicFramePr>
            <a:graphicFrameLocks noChangeAspect="1"/>
          </p:cNvGraphicFramePr>
          <p:nvPr/>
        </p:nvGraphicFramePr>
        <p:xfrm>
          <a:off x="3530600" y="2590800"/>
          <a:ext cx="3302000" cy="833438"/>
        </p:xfrm>
        <a:graphic>
          <a:graphicData uri="http://schemas.openxmlformats.org/presentationml/2006/ole">
            <p:oleObj spid="_x0000_s21579" name="Equation" r:id="rId5" imgW="1663700" imgH="419100" progId="Equation.3">
              <p:embed/>
            </p:oleObj>
          </a:graphicData>
        </a:graphic>
      </p:graphicFrame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09600" y="3733800"/>
            <a:ext cx="8077200" cy="33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Koefesien Determinasi Disesuaikan (adjusted)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1800"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1800"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Arial" charset="0"/>
              </a:rPr>
              <a:t>N= Jumlah Observasi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Arial" charset="0"/>
              </a:rPr>
              <a:t>P= Jumlah Parameter dalam  model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1800">
              <a:latin typeface="Arial" charset="0"/>
            </a:endParaRP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21514" name="Object 9"/>
          <p:cNvGraphicFramePr>
            <a:graphicFrameLocks noChangeAspect="1"/>
          </p:cNvGraphicFramePr>
          <p:nvPr/>
        </p:nvGraphicFramePr>
        <p:xfrm>
          <a:off x="746125" y="4419600"/>
          <a:ext cx="2544763" cy="762000"/>
        </p:xfrm>
        <a:graphic>
          <a:graphicData uri="http://schemas.openxmlformats.org/presentationml/2006/ole">
            <p:oleObj spid="_x0000_s21580" name="Equation" r:id="rId6" imgW="1320227" imgH="418918" progId="Equation.3">
              <p:embed/>
            </p:oleObj>
          </a:graphicData>
        </a:graphic>
      </p:graphicFrame>
      <p:sp>
        <p:nvSpPr>
          <p:cNvPr id="21515" name="Rectangle 12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21516" name="Object 11"/>
          <p:cNvGraphicFramePr>
            <a:graphicFrameLocks noChangeAspect="1"/>
          </p:cNvGraphicFramePr>
          <p:nvPr/>
        </p:nvGraphicFramePr>
        <p:xfrm>
          <a:off x="4038600" y="4419600"/>
          <a:ext cx="3505200" cy="746125"/>
        </p:xfrm>
        <a:graphic>
          <a:graphicData uri="http://schemas.openxmlformats.org/presentationml/2006/ole">
            <p:oleObj spid="_x0000_s21581" name="Equation" r:id="rId7" imgW="2057400" imgH="393700" progId="Equation.3">
              <p:embed/>
            </p:oleObj>
          </a:graphicData>
        </a:graphic>
      </p:graphicFrame>
      <p:graphicFrame>
        <p:nvGraphicFramePr>
          <p:cNvPr id="21517" name="Object 1"/>
          <p:cNvGraphicFramePr>
            <a:graphicFrameLocks noChangeAspect="1"/>
          </p:cNvGraphicFramePr>
          <p:nvPr/>
        </p:nvGraphicFramePr>
        <p:xfrm>
          <a:off x="4521200" y="3371850"/>
          <a:ext cx="101600" cy="114300"/>
        </p:xfrm>
        <a:graphic>
          <a:graphicData uri="http://schemas.openxmlformats.org/presentationml/2006/ole">
            <p:oleObj spid="_x0000_s21582" name="Equation" r:id="rId8" imgW="101468" imgH="11415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868363"/>
            <a:ext cx="7772400" cy="579437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SEJARAH  REGRESI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905000"/>
            <a:ext cx="6553200" cy="3200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kecenderungan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orang </a:t>
            </a:r>
            <a:r>
              <a:rPr lang="en-US" sz="2400" dirty="0" err="1"/>
              <a:t>tua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badan</a:t>
            </a:r>
            <a:r>
              <a:rPr lang="en-US" sz="2400" dirty="0"/>
              <a:t> yang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anak-anak</a:t>
            </a:r>
            <a:r>
              <a:rPr lang="en-US" sz="2400" dirty="0"/>
              <a:t> yang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orang </a:t>
            </a:r>
            <a:r>
              <a:rPr lang="en-US" sz="2400" dirty="0" err="1"/>
              <a:t>tua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badan</a:t>
            </a:r>
            <a:r>
              <a:rPr lang="en-US" sz="2400" dirty="0"/>
              <a:t> </a:t>
            </a:r>
            <a:r>
              <a:rPr lang="en-US" sz="2400" dirty="0" err="1"/>
              <a:t>pendek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anak-anak</a:t>
            </a:r>
            <a:r>
              <a:rPr lang="en-US" sz="2400" dirty="0"/>
              <a:t> yang </a:t>
            </a:r>
            <a:r>
              <a:rPr lang="en-US" sz="2400" dirty="0" err="1"/>
              <a:t>pendek</a:t>
            </a:r>
            <a:r>
              <a:rPr lang="en-US" sz="2400" dirty="0"/>
              <a:t>,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kecenderungan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rata-rata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badan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anak-anak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orang </a:t>
            </a:r>
            <a:r>
              <a:rPr lang="en-US" sz="2400" dirty="0" err="1"/>
              <a:t>tua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badan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bergerak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i="1" dirty="0" err="1"/>
              <a:t>mundur</a:t>
            </a:r>
            <a:r>
              <a:rPr lang="en-US" sz="2400" i="1" dirty="0"/>
              <a:t> </a:t>
            </a:r>
            <a:r>
              <a:rPr lang="en-US" sz="2400" dirty="0"/>
              <a:t>(</a:t>
            </a:r>
            <a:r>
              <a:rPr lang="en-US" sz="2400" i="1" dirty="0"/>
              <a:t>regress</a:t>
            </a:r>
            <a:r>
              <a:rPr lang="en-US" sz="2400" dirty="0"/>
              <a:t>)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arah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badan</a:t>
            </a:r>
            <a:r>
              <a:rPr lang="en-US" sz="2400" dirty="0"/>
              <a:t> rata-rata </a:t>
            </a:r>
            <a:r>
              <a:rPr lang="en-US" sz="2400" dirty="0" err="1"/>
              <a:t>populasi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keseluruhan</a:t>
            </a:r>
            <a:r>
              <a:rPr lang="en-US" sz="2400" dirty="0"/>
              <a:t>.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2400" b="1" dirty="0" err="1"/>
              <a:t>Analisis</a:t>
            </a:r>
            <a:r>
              <a:rPr lang="en-US" sz="2400" b="1" dirty="0"/>
              <a:t> </a:t>
            </a:r>
            <a:r>
              <a:rPr lang="en-US" sz="2400" b="1" dirty="0" err="1"/>
              <a:t>regresi</a:t>
            </a:r>
            <a:r>
              <a:rPr lang="en-US" sz="2400" b="1" dirty="0"/>
              <a:t> </a:t>
            </a:r>
            <a:r>
              <a:rPr lang="en-US" sz="2400" b="1" dirty="0" err="1"/>
              <a:t>adalah</a:t>
            </a:r>
            <a:r>
              <a:rPr lang="en-US" sz="2400" b="1" dirty="0"/>
              <a:t> </a:t>
            </a:r>
            <a:r>
              <a:rPr lang="en-US" sz="2400" b="1" dirty="0" err="1"/>
              <a:t>suatu</a:t>
            </a:r>
            <a:r>
              <a:rPr lang="en-US" sz="2400" b="1" dirty="0"/>
              <a:t> proses</a:t>
            </a:r>
            <a:br>
              <a:rPr lang="en-US" sz="2400" b="1" dirty="0"/>
            </a:br>
            <a:r>
              <a:rPr lang="en-US" sz="2400" b="1" dirty="0" err="1"/>
              <a:t>melakukan</a:t>
            </a:r>
            <a:r>
              <a:rPr lang="en-US" sz="2400" b="1" dirty="0"/>
              <a:t> </a:t>
            </a:r>
            <a:r>
              <a:rPr lang="en-US" sz="2400" b="1" dirty="0" err="1"/>
              <a:t>estimasi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memperoleh</a:t>
            </a:r>
            <a:r>
              <a:rPr lang="en-US" sz="2400" b="1" dirty="0"/>
              <a:t> </a:t>
            </a:r>
            <a:r>
              <a:rPr lang="en-US" sz="2400" b="1" dirty="0" err="1"/>
              <a:t>suatu</a:t>
            </a:r>
            <a:r>
              <a:rPr lang="en-US" sz="2400" b="1" dirty="0"/>
              <a:t> </a:t>
            </a:r>
            <a:r>
              <a:rPr lang="en-US" sz="2400" b="1" dirty="0" err="1"/>
              <a:t>hubungan</a:t>
            </a:r>
            <a:r>
              <a:rPr lang="en-US" sz="2400" b="1" dirty="0"/>
              <a:t> </a:t>
            </a:r>
            <a:r>
              <a:rPr lang="en-US" sz="2400" b="1" dirty="0" err="1"/>
              <a:t>fungsional</a:t>
            </a:r>
            <a:r>
              <a:rPr lang="en-US" sz="2400" b="1" dirty="0"/>
              <a:t> </a:t>
            </a:r>
            <a:r>
              <a:rPr lang="en-US" sz="2400" b="1" dirty="0" err="1"/>
              <a:t>antara</a:t>
            </a:r>
            <a:r>
              <a:rPr lang="en-US" sz="2400" b="1" dirty="0"/>
              <a:t> </a:t>
            </a:r>
            <a:r>
              <a:rPr lang="en-US" sz="2400" b="1" dirty="0" err="1"/>
              <a:t>variabel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err="1"/>
              <a:t>acak</a:t>
            </a:r>
            <a:r>
              <a:rPr lang="en-US" sz="2400" b="1" dirty="0"/>
              <a:t> Y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variabel</a:t>
            </a:r>
            <a:r>
              <a:rPr lang="en-US" sz="2400" b="1" dirty="0"/>
              <a:t> X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alt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Kesalahan Baku Estimasi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	</a:t>
            </a:r>
            <a:r>
              <a:rPr lang="en-US" altLang="en-US" sz="2800" smtClean="0"/>
              <a:t>Digunakan untuk mengukur tingkat kesalahan dari model regresi yang dibentuk.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2800" smtClean="0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925513" y="3059113"/>
          <a:ext cx="2111375" cy="863600"/>
        </p:xfrm>
        <a:graphic>
          <a:graphicData uri="http://schemas.openxmlformats.org/presentationml/2006/ole">
            <p:oleObj spid="_x0000_s22561" name="Equation" r:id="rId4" imgW="1180588" imgH="482391" progId="Equation.3">
              <p:embed/>
            </p:oleObj>
          </a:graphicData>
        </a:graphic>
      </p:graphicFrame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22535" name="Object 6"/>
          <p:cNvGraphicFramePr>
            <a:graphicFrameLocks noChangeAspect="1"/>
          </p:cNvGraphicFramePr>
          <p:nvPr/>
        </p:nvGraphicFramePr>
        <p:xfrm>
          <a:off x="3733800" y="3124200"/>
          <a:ext cx="3048000" cy="819150"/>
        </p:xfrm>
        <a:graphic>
          <a:graphicData uri="http://schemas.openxmlformats.org/presentationml/2006/ole">
            <p:oleObj spid="_x0000_s22562" name="Equation" r:id="rId5" imgW="1663700" imgH="444500" progId="Equation.3">
              <p:embed/>
            </p:oleObj>
          </a:graphicData>
        </a:graphic>
      </p:graphicFrame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066800" y="44196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41325"/>
            <a:ext cx="7467600" cy="1311275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Standar Error Koefesien Regresi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smtClean="0"/>
              <a:t>	Digunakan untuk mengukur besarnya tingkat kesalahan dari koefesien regresi: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143000" y="3276600"/>
          <a:ext cx="2413000" cy="1066800"/>
        </p:xfrm>
        <a:graphic>
          <a:graphicData uri="http://schemas.openxmlformats.org/presentationml/2006/ole">
            <p:oleObj spid="_x0000_s23582" name="Equation" r:id="rId4" imgW="1473200" imgH="660400" progId="Equation.3">
              <p:embed/>
            </p:oleObj>
          </a:graphicData>
        </a:graphic>
      </p:graphicFrame>
      <p:graphicFrame>
        <p:nvGraphicFramePr>
          <p:cNvPr id="23557" name="Object 6"/>
          <p:cNvGraphicFramePr>
            <a:graphicFrameLocks noChangeAspect="1"/>
          </p:cNvGraphicFramePr>
          <p:nvPr/>
        </p:nvGraphicFramePr>
        <p:xfrm>
          <a:off x="4343400" y="3276600"/>
          <a:ext cx="3244850" cy="1046163"/>
        </p:xfrm>
        <a:graphic>
          <a:graphicData uri="http://schemas.openxmlformats.org/presentationml/2006/ole">
            <p:oleObj spid="_x0000_s23583" name="Equation" r:id="rId5" imgW="1981200" imgH="647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Uji</a:t>
            </a:r>
            <a:r>
              <a:rPr lang="en-US" altLang="en-US" dirty="0" smtClean="0"/>
              <a:t> F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19150"/>
            <a:ext cx="75438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sz="1800" dirty="0" err="1" smtClean="0"/>
              <a:t>Uji</a:t>
            </a:r>
            <a:r>
              <a:rPr lang="en-US" altLang="en-US" sz="1800" dirty="0" smtClean="0"/>
              <a:t> F </a:t>
            </a:r>
            <a:r>
              <a:rPr lang="en-US" altLang="en-US" sz="1800" dirty="0" err="1" smtClean="0"/>
              <a:t>digunakan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untuk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uji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ketepatan</a:t>
            </a:r>
            <a:r>
              <a:rPr lang="en-US" altLang="en-US" sz="1800" dirty="0" smtClean="0"/>
              <a:t> model, </a:t>
            </a:r>
            <a:r>
              <a:rPr lang="en-US" altLang="en-US" sz="1800" dirty="0" err="1" smtClean="0"/>
              <a:t>apakah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nilai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prediksi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mampu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menggambarkan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kondisi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sesungguhnya</a:t>
            </a:r>
            <a:r>
              <a:rPr lang="en-US" altLang="en-US" sz="1800" dirty="0" smtClean="0"/>
              <a:t>: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 smtClean="0"/>
              <a:t>	Ho: </a:t>
            </a:r>
            <a:r>
              <a:rPr lang="en-US" altLang="en-US" sz="1800" dirty="0" err="1" smtClean="0"/>
              <a:t>Diterima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jika</a:t>
            </a:r>
            <a:r>
              <a:rPr lang="en-US" altLang="en-US" sz="1800" dirty="0" smtClean="0"/>
              <a:t> F </a:t>
            </a:r>
            <a:r>
              <a:rPr lang="en-US" altLang="en-US" sz="1800" baseline="-25000" dirty="0" err="1" smtClean="0"/>
              <a:t>hitung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itchFamily="18" charset="2"/>
              </a:rPr>
              <a:t> F </a:t>
            </a:r>
            <a:r>
              <a:rPr lang="en-US" altLang="en-US" sz="1800" baseline="-25000" dirty="0" err="1" smtClean="0">
                <a:sym typeface="Symbol" pitchFamily="18" charset="2"/>
              </a:rPr>
              <a:t>tabel</a:t>
            </a:r>
            <a:endParaRPr lang="en-US" altLang="en-US" sz="1800" baseline="-25000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baseline="-25000" dirty="0" smtClean="0">
                <a:sym typeface="Symbol" pitchFamily="18" charset="2"/>
              </a:rPr>
              <a:t>	</a:t>
            </a:r>
            <a:r>
              <a:rPr lang="en-US" altLang="en-US" sz="1800" dirty="0" smtClean="0"/>
              <a:t>H1: </a:t>
            </a:r>
            <a:r>
              <a:rPr lang="en-US" altLang="en-US" sz="1800" dirty="0" err="1" smtClean="0"/>
              <a:t>Diterima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jika</a:t>
            </a:r>
            <a:r>
              <a:rPr lang="en-US" altLang="en-US" sz="1800" dirty="0" smtClean="0"/>
              <a:t> F </a:t>
            </a:r>
            <a:r>
              <a:rPr lang="en-US" altLang="en-US" sz="1800" baseline="-25000" dirty="0" err="1" smtClean="0"/>
              <a:t>hitung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itchFamily="18" charset="2"/>
              </a:rPr>
              <a:t>&gt; F </a:t>
            </a:r>
            <a:r>
              <a:rPr lang="en-US" altLang="en-US" sz="1800" baseline="-25000" dirty="0" err="1" smtClean="0">
                <a:sym typeface="Symbol" pitchFamily="18" charset="2"/>
              </a:rPr>
              <a:t>tabel</a:t>
            </a:r>
            <a:endParaRPr lang="en-US" altLang="en-US" sz="1800" baseline="-25000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1800" baseline="-25000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1800" baseline="-250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1800" baseline="-25000" dirty="0" smtClean="0"/>
          </a:p>
        </p:txBody>
      </p:sp>
      <p:graphicFrame>
        <p:nvGraphicFramePr>
          <p:cNvPr id="24580" name="Object 5"/>
          <p:cNvGraphicFramePr>
            <a:graphicFrameLocks noChangeAspect="1"/>
          </p:cNvGraphicFramePr>
          <p:nvPr/>
        </p:nvGraphicFramePr>
        <p:xfrm>
          <a:off x="904875" y="3886200"/>
          <a:ext cx="1771650" cy="674688"/>
        </p:xfrm>
        <a:graphic>
          <a:graphicData uri="http://schemas.openxmlformats.org/presentationml/2006/ole">
            <p:oleObj spid="_x0000_s24611" name="Equation" r:id="rId4" imgW="1167893" imgH="444307" progId="Equation.3">
              <p:embed/>
            </p:oleObj>
          </a:graphicData>
        </a:graphic>
      </p:graphicFrame>
      <p:graphicFrame>
        <p:nvGraphicFramePr>
          <p:cNvPr id="24581" name="Object 6"/>
          <p:cNvGraphicFramePr>
            <a:graphicFrameLocks noChangeAspect="1"/>
          </p:cNvGraphicFramePr>
          <p:nvPr/>
        </p:nvGraphicFramePr>
        <p:xfrm>
          <a:off x="3581400" y="3962400"/>
          <a:ext cx="3048000" cy="685800"/>
        </p:xfrm>
        <a:graphic>
          <a:graphicData uri="http://schemas.openxmlformats.org/presentationml/2006/ole">
            <p:oleObj spid="_x0000_s24612" name="Equation" r:id="rId5" imgW="1854200" imgH="419100" progId="Equation.3">
              <p:embed/>
            </p:oleObj>
          </a:graphicData>
        </a:graphic>
      </p:graphicFrame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914400" y="4953000"/>
            <a:ext cx="73152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1800" dirty="0">
                <a:latin typeface="Arial" charset="0"/>
              </a:rPr>
              <a:t>K=</a:t>
            </a:r>
            <a:r>
              <a:rPr lang="en-US" altLang="en-US" sz="1800" dirty="0" err="1">
                <a:latin typeface="Arial" charset="0"/>
              </a:rPr>
              <a:t>Jumlah</a:t>
            </a:r>
            <a:r>
              <a:rPr lang="en-US" altLang="en-US" sz="1800" dirty="0">
                <a:latin typeface="Arial" charset="0"/>
              </a:rPr>
              <a:t> Variable independent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1800" dirty="0" err="1">
                <a:latin typeface="Arial" charset="0"/>
              </a:rPr>
              <a:t>Karena</a:t>
            </a:r>
            <a:r>
              <a:rPr lang="en-US" altLang="en-US" sz="1800" dirty="0">
                <a:latin typeface="Arial" charset="0"/>
              </a:rPr>
              <a:t> F </a:t>
            </a:r>
            <a:r>
              <a:rPr lang="en-US" altLang="en-US" sz="1800" dirty="0" err="1">
                <a:latin typeface="Arial" charset="0"/>
              </a:rPr>
              <a:t>hitung</a:t>
            </a:r>
            <a:r>
              <a:rPr lang="en-US" altLang="en-US" sz="1800" dirty="0">
                <a:latin typeface="Arial" charset="0"/>
              </a:rPr>
              <a:t> (17,367) &gt; </a:t>
            </a:r>
            <a:r>
              <a:rPr lang="en-US" altLang="en-US" sz="1800" dirty="0" err="1">
                <a:latin typeface="Arial" charset="0"/>
              </a:rPr>
              <a:t>dari</a:t>
            </a:r>
            <a:r>
              <a:rPr lang="en-US" altLang="en-US" sz="1800" dirty="0">
                <a:latin typeface="Arial" charset="0"/>
              </a:rPr>
              <a:t> F </a:t>
            </a:r>
            <a:r>
              <a:rPr lang="en-US" altLang="en-US" sz="1800" dirty="0" err="1">
                <a:latin typeface="Arial" charset="0"/>
              </a:rPr>
              <a:t>tabel</a:t>
            </a:r>
            <a:r>
              <a:rPr lang="en-US" altLang="en-US" sz="1800" dirty="0">
                <a:latin typeface="Arial" charset="0"/>
              </a:rPr>
              <a:t> </a:t>
            </a:r>
            <a:r>
              <a:rPr lang="en-US" altLang="en-US" sz="1800" dirty="0" smtClean="0">
                <a:latin typeface="Arial" charset="0"/>
              </a:rPr>
              <a:t>(5,99) </a:t>
            </a:r>
            <a:r>
              <a:rPr lang="en-US" altLang="en-US" sz="1800" dirty="0" err="1">
                <a:latin typeface="Arial" charset="0"/>
              </a:rPr>
              <a:t>maka</a:t>
            </a:r>
            <a:r>
              <a:rPr lang="en-US" altLang="en-US" sz="1800" dirty="0">
                <a:latin typeface="Arial" charset="0"/>
              </a:rPr>
              <a:t> </a:t>
            </a:r>
            <a:r>
              <a:rPr lang="en-US" altLang="en-US" sz="1800" dirty="0" err="1">
                <a:latin typeface="Arial" charset="0"/>
              </a:rPr>
              <a:t>persamaan</a:t>
            </a:r>
            <a:r>
              <a:rPr lang="en-US" altLang="en-US" sz="1800" dirty="0">
                <a:latin typeface="Arial" charset="0"/>
              </a:rPr>
              <a:t> </a:t>
            </a:r>
            <a:r>
              <a:rPr lang="en-US" altLang="en-US" sz="1800" dirty="0" err="1">
                <a:latin typeface="Arial" charset="0"/>
              </a:rPr>
              <a:t>regresi</a:t>
            </a:r>
            <a:r>
              <a:rPr lang="en-US" altLang="en-US" sz="1800" dirty="0">
                <a:latin typeface="Arial" charset="0"/>
              </a:rPr>
              <a:t> </a:t>
            </a:r>
            <a:r>
              <a:rPr lang="en-US" altLang="en-US" sz="1800" dirty="0" err="1">
                <a:latin typeface="Arial" charset="0"/>
              </a:rPr>
              <a:t>dinyatakan</a:t>
            </a:r>
            <a:r>
              <a:rPr lang="en-US" altLang="en-US" sz="1800" dirty="0">
                <a:latin typeface="Arial" charset="0"/>
              </a:rPr>
              <a:t> </a:t>
            </a:r>
            <a:r>
              <a:rPr lang="en-US" altLang="en-US" sz="1800" b="1" dirty="0" err="1">
                <a:latin typeface="Arial" charset="0"/>
              </a:rPr>
              <a:t>Baik</a:t>
            </a:r>
            <a:r>
              <a:rPr lang="en-US" altLang="en-US" sz="1800" b="1" dirty="0">
                <a:latin typeface="Arial" charset="0"/>
              </a:rPr>
              <a:t> </a:t>
            </a:r>
            <a:r>
              <a:rPr lang="en-US" altLang="en-US" sz="1800" i="1" dirty="0">
                <a:latin typeface="Arial" charset="0"/>
              </a:rPr>
              <a:t>(good of fit)</a:t>
            </a:r>
            <a:r>
              <a:rPr lang="en-US" altLang="en-US" sz="1800" dirty="0">
                <a:latin typeface="Aria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209800"/>
            <a:ext cx="6324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F.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F-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pembilang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,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penyebut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taraf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.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Y,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smtClean="0"/>
              <a:t>k=2,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smtClean="0"/>
              <a:t>n=8.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pembilang</a:t>
            </a:r>
            <a:r>
              <a:rPr lang="en-US" dirty="0"/>
              <a:t> k </a:t>
            </a:r>
            <a:r>
              <a:rPr lang="en-US" dirty="0">
                <a:cs typeface="Tahoma" pitchFamily="34" charset="0"/>
              </a:rPr>
              <a:t>‒</a:t>
            </a:r>
            <a:r>
              <a:rPr lang="en-US" dirty="0"/>
              <a:t> </a:t>
            </a:r>
            <a:r>
              <a:rPr lang="en-US" dirty="0" smtClean="0"/>
              <a:t>1=2 </a:t>
            </a:r>
            <a:r>
              <a:rPr lang="en-US" dirty="0">
                <a:cs typeface="Tahoma" pitchFamily="34" charset="0"/>
              </a:rPr>
              <a:t>‒</a:t>
            </a:r>
            <a:r>
              <a:rPr lang="en-US" dirty="0"/>
              <a:t> 1 = 1</a:t>
            </a:r>
            <a:r>
              <a:rPr lang="en-US" dirty="0" smtClean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penyebut</a:t>
            </a:r>
            <a:r>
              <a:rPr lang="en-US" dirty="0"/>
              <a:t> n </a:t>
            </a:r>
            <a:r>
              <a:rPr lang="en-US" dirty="0">
                <a:cs typeface="Tahoma" pitchFamily="34" charset="0"/>
              </a:rPr>
              <a:t>‒</a:t>
            </a:r>
            <a:r>
              <a:rPr lang="en-US" dirty="0"/>
              <a:t> k= 8</a:t>
            </a:r>
            <a:r>
              <a:rPr lang="en-US" dirty="0" smtClean="0"/>
              <a:t> </a:t>
            </a:r>
            <a:r>
              <a:rPr lang="en-US" dirty="0">
                <a:cs typeface="Tahoma" pitchFamily="34" charset="0"/>
              </a:rPr>
              <a:t>‒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/>
              <a:t>= </a:t>
            </a:r>
            <a:r>
              <a:rPr lang="en-US" dirty="0" smtClean="0"/>
              <a:t>6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taraf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5%. </a:t>
            </a:r>
            <a:r>
              <a:rPr lang="en-US" dirty="0" err="1"/>
              <a:t>Nilai</a:t>
            </a:r>
            <a:r>
              <a:rPr lang="en-US" dirty="0"/>
              <a:t> F-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pembilang</a:t>
            </a:r>
            <a:r>
              <a:rPr lang="en-US" dirty="0"/>
              <a:t> </a:t>
            </a:r>
            <a:r>
              <a:rPr lang="en-US" dirty="0" smtClean="0"/>
              <a:t>1, </a:t>
            </a:r>
            <a:r>
              <a:rPr lang="en-US" dirty="0" err="1"/>
              <a:t>penyebut</a:t>
            </a:r>
            <a:r>
              <a:rPr lang="en-US" dirty="0"/>
              <a:t> </a:t>
            </a:r>
            <a:r>
              <a:rPr lang="en-US" dirty="0" smtClean="0"/>
              <a:t>6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taraf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5%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smtClean="0"/>
              <a:t>5,99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06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Uji 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sz="2400" dirty="0" err="1" smtClean="0"/>
              <a:t>Digunakan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untuk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mengatahui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pengaruh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variabel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bebas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terhadap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variabel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tergantung</a:t>
            </a:r>
            <a:r>
              <a:rPr lang="en-US" altLang="en-US" sz="2400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 smtClean="0"/>
              <a:t>	H</a:t>
            </a:r>
            <a:r>
              <a:rPr lang="en-US" altLang="en-US" sz="1800" baseline="-25000" dirty="0" smtClean="0"/>
              <a:t>o</a:t>
            </a:r>
            <a:r>
              <a:rPr lang="en-US" altLang="en-US" sz="1800" dirty="0" smtClean="0"/>
              <a:t>: </a:t>
            </a:r>
            <a:r>
              <a:rPr lang="en-US" altLang="en-US" sz="1800" dirty="0" err="1" smtClean="0"/>
              <a:t>Diterima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jika</a:t>
            </a:r>
            <a:r>
              <a:rPr lang="en-US" altLang="en-US" sz="1800" dirty="0" smtClean="0"/>
              <a:t> t </a:t>
            </a:r>
            <a:r>
              <a:rPr lang="en-US" altLang="en-US" sz="1800" baseline="-25000" dirty="0" err="1" smtClean="0"/>
              <a:t>hitung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itchFamily="18" charset="2"/>
              </a:rPr>
              <a:t> t </a:t>
            </a:r>
            <a:r>
              <a:rPr lang="en-US" altLang="en-US" sz="1800" baseline="-25000" dirty="0" err="1" smtClean="0">
                <a:sym typeface="Symbol" pitchFamily="18" charset="2"/>
              </a:rPr>
              <a:t>tabel</a:t>
            </a:r>
            <a:endParaRPr lang="en-US" altLang="en-US" sz="1800" baseline="-25000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baseline="-25000" dirty="0" smtClean="0">
                <a:sym typeface="Symbol" pitchFamily="18" charset="2"/>
              </a:rPr>
              <a:t>	</a:t>
            </a:r>
            <a:r>
              <a:rPr lang="en-US" altLang="en-US" sz="1800" dirty="0" smtClean="0"/>
              <a:t>H</a:t>
            </a:r>
            <a:r>
              <a:rPr lang="en-US" altLang="en-US" sz="1800" baseline="-25000" dirty="0"/>
              <a:t>1</a:t>
            </a:r>
            <a:r>
              <a:rPr lang="en-US" altLang="en-US" sz="1800" dirty="0" smtClean="0"/>
              <a:t>: </a:t>
            </a:r>
            <a:r>
              <a:rPr lang="en-US" altLang="en-US" sz="1800" dirty="0" err="1" smtClean="0"/>
              <a:t>Diterima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jika</a:t>
            </a:r>
            <a:r>
              <a:rPr lang="en-US" altLang="en-US" sz="1800" dirty="0" smtClean="0"/>
              <a:t> t </a:t>
            </a:r>
            <a:r>
              <a:rPr lang="en-US" altLang="en-US" sz="1800" baseline="-25000" dirty="0" err="1" smtClean="0"/>
              <a:t>hitung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itchFamily="18" charset="2"/>
              </a:rPr>
              <a:t>&gt; t </a:t>
            </a:r>
            <a:r>
              <a:rPr lang="en-US" altLang="en-US" sz="1800" baseline="-25000" dirty="0" err="1" smtClean="0">
                <a:sym typeface="Symbol" pitchFamily="18" charset="2"/>
              </a:rPr>
              <a:t>tabel</a:t>
            </a:r>
            <a:endParaRPr lang="en-US" alt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 smtClean="0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914400" y="3276600"/>
          <a:ext cx="1524000" cy="852488"/>
        </p:xfrm>
        <a:graphic>
          <a:graphicData uri="http://schemas.openxmlformats.org/presentationml/2006/ole">
            <p:oleObj spid="_x0000_s25635" name="Equation" r:id="rId4" imgW="749300" imgH="419100" progId="Equation.3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3236913" y="3252788"/>
          <a:ext cx="2592387" cy="814387"/>
        </p:xfrm>
        <a:graphic>
          <a:graphicData uri="http://schemas.openxmlformats.org/presentationml/2006/ole">
            <p:oleObj spid="_x0000_s25636" name="Equation" r:id="rId5" imgW="1333500" imgH="419100" progId="Equation.3">
              <p:embed/>
            </p:oleObj>
          </a:graphicData>
        </a:graphic>
      </p:graphicFrame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914400" y="4724400"/>
            <a:ext cx="64770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1800" dirty="0" err="1">
                <a:latin typeface="Arial" charset="0"/>
              </a:rPr>
              <a:t>Karena</a:t>
            </a:r>
            <a:r>
              <a:rPr lang="en-US" altLang="en-US" sz="1800" dirty="0">
                <a:latin typeface="Arial" charset="0"/>
              </a:rPr>
              <a:t> t </a:t>
            </a:r>
            <a:r>
              <a:rPr lang="en-US" altLang="en-US" sz="1800" baseline="-25000" dirty="0" err="1">
                <a:latin typeface="Arial" charset="0"/>
              </a:rPr>
              <a:t>hitung</a:t>
            </a:r>
            <a:r>
              <a:rPr lang="en-US" altLang="en-US" sz="1800" baseline="-25000" dirty="0">
                <a:latin typeface="Arial" charset="0"/>
              </a:rPr>
              <a:t> </a:t>
            </a:r>
            <a:r>
              <a:rPr lang="en-US" altLang="en-US" sz="1800" dirty="0">
                <a:latin typeface="Arial" charset="0"/>
              </a:rPr>
              <a:t>(4,167) &gt; </a:t>
            </a:r>
            <a:r>
              <a:rPr lang="en-US" altLang="en-US" sz="1800" dirty="0" err="1">
                <a:latin typeface="Arial" charset="0"/>
              </a:rPr>
              <a:t>dari</a:t>
            </a:r>
            <a:r>
              <a:rPr lang="en-US" altLang="en-US" sz="1800" dirty="0">
                <a:latin typeface="Arial" charset="0"/>
              </a:rPr>
              <a:t> t </a:t>
            </a:r>
            <a:r>
              <a:rPr lang="en-US" altLang="en-US" sz="1800" dirty="0" err="1">
                <a:latin typeface="Arial" charset="0"/>
              </a:rPr>
              <a:t>tabel</a:t>
            </a:r>
            <a:r>
              <a:rPr lang="en-US" altLang="en-US" sz="1800" dirty="0">
                <a:latin typeface="Arial" charset="0"/>
              </a:rPr>
              <a:t> (2,571) </a:t>
            </a:r>
            <a:r>
              <a:rPr lang="en-US" altLang="en-US" sz="1800" dirty="0" err="1">
                <a:latin typeface="Arial" charset="0"/>
              </a:rPr>
              <a:t>maka</a:t>
            </a:r>
            <a:r>
              <a:rPr lang="en-US" altLang="en-US" sz="1800" dirty="0">
                <a:latin typeface="Arial" charset="0"/>
              </a:rPr>
              <a:t> </a:t>
            </a:r>
            <a:r>
              <a:rPr lang="en-US" altLang="en-US" sz="1800" dirty="0" smtClean="0">
                <a:latin typeface="Arial" charset="0"/>
              </a:rPr>
              <a:t>H</a:t>
            </a:r>
            <a:r>
              <a:rPr lang="en-US" altLang="en-US" sz="1800" baseline="-25000" dirty="0">
                <a:latin typeface="Arial" charset="0"/>
              </a:rPr>
              <a:t>1</a:t>
            </a:r>
            <a:r>
              <a:rPr lang="en-US" altLang="en-US" sz="1800" dirty="0" smtClean="0">
                <a:latin typeface="Arial" charset="0"/>
              </a:rPr>
              <a:t> </a:t>
            </a:r>
            <a:r>
              <a:rPr lang="en-US" altLang="en-US" sz="1800" dirty="0" err="1">
                <a:latin typeface="Arial" charset="0"/>
              </a:rPr>
              <a:t>diterima</a:t>
            </a:r>
            <a:r>
              <a:rPr lang="en-US" altLang="en-US" sz="1800" dirty="0">
                <a:latin typeface="Arial" charset="0"/>
              </a:rPr>
              <a:t> </a:t>
            </a:r>
            <a:r>
              <a:rPr lang="en-US" altLang="en-US" sz="1800" dirty="0" err="1">
                <a:latin typeface="Arial" charset="0"/>
              </a:rPr>
              <a:t>ada</a:t>
            </a:r>
            <a:r>
              <a:rPr lang="en-US" altLang="en-US" sz="1800" dirty="0">
                <a:latin typeface="Arial" charset="0"/>
              </a:rPr>
              <a:t> </a:t>
            </a:r>
            <a:r>
              <a:rPr lang="en-US" altLang="en-US" sz="1800" dirty="0" err="1">
                <a:latin typeface="Arial" charset="0"/>
              </a:rPr>
              <a:t>pengaruh</a:t>
            </a:r>
            <a:r>
              <a:rPr lang="en-US" altLang="en-US" sz="1800" dirty="0">
                <a:latin typeface="Arial" charset="0"/>
              </a:rPr>
              <a:t> </a:t>
            </a:r>
            <a:r>
              <a:rPr lang="en-US" altLang="en-US" sz="1800" dirty="0" err="1">
                <a:latin typeface="Arial" charset="0"/>
              </a:rPr>
              <a:t>iklan</a:t>
            </a:r>
            <a:r>
              <a:rPr lang="en-US" altLang="en-US" sz="1800" dirty="0">
                <a:latin typeface="Arial" charset="0"/>
              </a:rPr>
              <a:t> </a:t>
            </a:r>
            <a:r>
              <a:rPr lang="en-US" altLang="en-US" sz="1800" dirty="0" err="1">
                <a:latin typeface="Arial" charset="0"/>
              </a:rPr>
              <a:t>terhadap</a:t>
            </a:r>
            <a:r>
              <a:rPr lang="en-US" altLang="en-US" sz="1800" dirty="0">
                <a:latin typeface="Arial" charset="0"/>
              </a:rPr>
              <a:t> </a:t>
            </a:r>
            <a:r>
              <a:rPr lang="en-US" altLang="en-US" sz="1800" dirty="0" err="1">
                <a:latin typeface="Arial" charset="0"/>
              </a:rPr>
              <a:t>penjualan</a:t>
            </a:r>
            <a:r>
              <a:rPr lang="en-US" altLang="en-US" sz="1800" dirty="0">
                <a:latin typeface="Arial" charset="0"/>
              </a:rPr>
              <a:t>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1800" dirty="0" err="1">
                <a:latin typeface="Arial" charset="0"/>
              </a:rPr>
              <a:t>Ttable</a:t>
            </a:r>
            <a:r>
              <a:rPr lang="en-US" altLang="en-US" sz="1800" dirty="0">
                <a:latin typeface="Arial" charset="0"/>
              </a:rPr>
              <a:t>=</a:t>
            </a:r>
            <a:r>
              <a:rPr lang="el-GR" altLang="en-US" sz="1800" dirty="0">
                <a:latin typeface="Arial" charset="0"/>
              </a:rPr>
              <a:t>α</a:t>
            </a:r>
            <a:r>
              <a:rPr lang="en-US" altLang="en-US" sz="1800" dirty="0">
                <a:latin typeface="Arial" charset="0"/>
              </a:rPr>
              <a:t>/2;n-k-1 </a:t>
            </a:r>
            <a:r>
              <a:rPr lang="en-US" altLang="en-US" sz="1800" dirty="0" err="1">
                <a:latin typeface="Arial" charset="0"/>
              </a:rPr>
              <a:t>jd</a:t>
            </a:r>
            <a:r>
              <a:rPr lang="en-US" altLang="en-US" sz="1800" dirty="0">
                <a:latin typeface="Arial" charset="0"/>
              </a:rPr>
              <a:t> </a:t>
            </a:r>
            <a:r>
              <a:rPr lang="en-US" altLang="en-US" sz="1800" dirty="0" smtClean="0">
                <a:latin typeface="Arial" charset="0"/>
              </a:rPr>
              <a:t>0,5%/2</a:t>
            </a:r>
            <a:r>
              <a:rPr lang="en-US" altLang="en-US" sz="1800" smtClean="0">
                <a:latin typeface="Arial" charset="0"/>
              </a:rPr>
              <a:t>; 8-1-1=0,025;5</a:t>
            </a:r>
            <a:endParaRPr lang="en-US" altLang="en-US" sz="1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punya</a:t>
            </a:r>
            <a:r>
              <a:rPr lang="en-US" sz="2000" dirty="0"/>
              <a:t> </a:t>
            </a:r>
            <a:r>
              <a:rPr lang="en-US" sz="2000" dirty="0" err="1"/>
              <a:t>persamaan</a:t>
            </a:r>
            <a:r>
              <a:rPr lang="en-US" sz="2000" dirty="0"/>
              <a:t> </a:t>
            </a:r>
            <a:r>
              <a:rPr lang="en-US" sz="2000" dirty="0" err="1"/>
              <a:t>regresi</a:t>
            </a:r>
            <a:r>
              <a:rPr lang="en-US" sz="2000" dirty="0"/>
              <a:t> yang </a:t>
            </a:r>
            <a:r>
              <a:rPr lang="en-US" sz="2000" dirty="0" err="1"/>
              <a:t>memperlihatkan</a:t>
            </a:r>
            <a:r>
              <a:rPr lang="en-US" sz="2000" dirty="0"/>
              <a:t> </a:t>
            </a:r>
            <a:r>
              <a:rPr lang="en-US" sz="2000" dirty="0" smtClean="0"/>
              <a:t>(X1)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pendapatan</a:t>
            </a:r>
            <a:r>
              <a:rPr lang="en-US" sz="2000" dirty="0"/>
              <a:t> (Y).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observasi</a:t>
            </a:r>
            <a:r>
              <a:rPr lang="en-US" sz="2000" dirty="0"/>
              <a:t> (</a:t>
            </a:r>
            <a:r>
              <a:rPr lang="en-US" sz="2000" dirty="0" err="1"/>
              <a:t>responden</a:t>
            </a:r>
            <a:r>
              <a:rPr lang="en-US" sz="2000" dirty="0"/>
              <a:t>) yang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membentuk</a:t>
            </a:r>
            <a:r>
              <a:rPr lang="en-US" sz="2000" dirty="0"/>
              <a:t> </a:t>
            </a:r>
            <a:r>
              <a:rPr lang="en-US" sz="2000" dirty="0" err="1"/>
              <a:t>persamaan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sebanyak</a:t>
            </a:r>
            <a:r>
              <a:rPr lang="en-US" sz="2000" dirty="0"/>
              <a:t> </a:t>
            </a:r>
            <a:r>
              <a:rPr lang="en-US" sz="2000" dirty="0" smtClean="0"/>
              <a:t>8 </a:t>
            </a:r>
            <a:r>
              <a:rPr lang="en-US" sz="2000" dirty="0" err="1" smtClean="0"/>
              <a:t>responden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sampel</a:t>
            </a:r>
            <a:r>
              <a:rPr lang="en-US" sz="2000" dirty="0"/>
              <a:t> yang </a:t>
            </a:r>
            <a:r>
              <a:rPr lang="en-US" sz="2000" dirty="0" err="1"/>
              <a:t>sedikit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penyederhanaan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).  </a:t>
            </a:r>
            <a:r>
              <a:rPr lang="en-US" sz="2000" dirty="0" err="1"/>
              <a:t>Pengujian</a:t>
            </a:r>
            <a:r>
              <a:rPr lang="en-US" sz="2000" dirty="0"/>
              <a:t> </a:t>
            </a:r>
            <a:r>
              <a:rPr lang="en-US" sz="2000" dirty="0" err="1"/>
              <a:t>hipotesis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l-GR" sz="2000" dirty="0"/>
              <a:t>α = 5%. </a:t>
            </a:r>
            <a:r>
              <a:rPr lang="en-US" sz="2000" dirty="0" err="1"/>
              <a:t>Sedangkan</a:t>
            </a:r>
            <a:r>
              <a:rPr lang="en-US" sz="2000" dirty="0"/>
              <a:t> </a:t>
            </a:r>
            <a:r>
              <a:rPr lang="en-US" sz="2000" dirty="0" err="1"/>
              <a:t>derajat</a:t>
            </a:r>
            <a:r>
              <a:rPr lang="en-US" sz="2000" dirty="0"/>
              <a:t> </a:t>
            </a:r>
            <a:r>
              <a:rPr lang="en-US" sz="2000" dirty="0" err="1"/>
              <a:t>bebas</a:t>
            </a:r>
            <a:r>
              <a:rPr lang="en-US" sz="2000" dirty="0"/>
              <a:t> </a:t>
            </a:r>
            <a:r>
              <a:rPr lang="en-US" sz="2000" dirty="0" err="1"/>
              <a:t>pengujian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n – k = 8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000" dirty="0" smtClean="0"/>
              <a:t>2 </a:t>
            </a:r>
            <a:r>
              <a:rPr lang="en-US" sz="2000" dirty="0"/>
              <a:t>= </a:t>
            </a:r>
            <a:r>
              <a:rPr lang="en-US" sz="2000" dirty="0" smtClean="0"/>
              <a:t>6.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90315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KESIMPULAN DAN IMPLIKASI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/>
              <a:t>	KESIMPULAN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Terdapat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pengaruh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positif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biaya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periklanan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terhadap</a:t>
            </a:r>
            <a:r>
              <a:rPr lang="en-US" altLang="en-US" dirty="0" smtClean="0"/>
              <a:t> volume </a:t>
            </a:r>
            <a:r>
              <a:rPr lang="en-US" altLang="en-US" dirty="0" err="1" smtClean="0"/>
              <a:t>penjualan</a:t>
            </a:r>
            <a:r>
              <a:rPr lang="en-US" altLang="en-US" dirty="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/>
              <a:t>	IMPLIKASI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Sebaiknya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perusahaan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terus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meningkatkan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periklanan</a:t>
            </a:r>
            <a:r>
              <a:rPr lang="en-US" altLang="en-US" dirty="0" smtClean="0"/>
              <a:t> agar </a:t>
            </a:r>
            <a:r>
              <a:rPr lang="en-US" altLang="en-US" dirty="0" err="1" smtClean="0"/>
              <a:t>penjualan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meningkat</a:t>
            </a:r>
            <a:r>
              <a:rPr lang="en-US" alt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LATIHAN: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5438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Carilah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persamaan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regresi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dari</a:t>
            </a:r>
            <a:r>
              <a:rPr lang="en-US" altLang="en-US" dirty="0" smtClean="0"/>
              <a:t> data </a:t>
            </a:r>
            <a:r>
              <a:rPr lang="en-US" altLang="en-US" dirty="0" err="1" smtClean="0"/>
              <a:t>berikut</a:t>
            </a:r>
            <a:r>
              <a:rPr lang="en-US" altLang="en-US" dirty="0" smtClean="0"/>
              <a:t>: data yang di </a:t>
            </a:r>
            <a:r>
              <a:rPr lang="en-US" altLang="en-US" dirty="0" err="1" smtClean="0"/>
              <a:t>kumpulkan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adalah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sbb</a:t>
            </a:r>
            <a:r>
              <a:rPr lang="en-US" altLang="en-US" dirty="0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err="1" smtClean="0"/>
              <a:t>Untuk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kepentingan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penelitan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carilah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pengaruh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apakah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tingkat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pendapatan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mempengaruhi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tingkat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konsumsi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rumah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tangga</a:t>
            </a:r>
            <a:endParaRPr lang="en-US" alt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</p:txBody>
      </p:sp>
      <p:graphicFrame>
        <p:nvGraphicFramePr>
          <p:cNvPr id="45093" name="Group 37"/>
          <p:cNvGraphicFramePr>
            <a:graphicFrameLocks noGrp="1"/>
          </p:cNvGraphicFramePr>
          <p:nvPr/>
        </p:nvGraphicFramePr>
        <p:xfrm>
          <a:off x="762000" y="4800600"/>
          <a:ext cx="6096000" cy="11430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" y="320675"/>
            <a:ext cx="7467600" cy="769938"/>
          </a:xfrm>
        </p:spPr>
        <p:txBody>
          <a:bodyPr/>
          <a:lstStyle/>
          <a:p>
            <a:pPr eaLnBrk="1" hangingPunct="1"/>
            <a:r>
              <a:rPr lang="en-US" altLang="en-US" smtClean="0"/>
              <a:t>ILUSTRASI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524000"/>
            <a:ext cx="7181850" cy="3276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Pengertian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Regresi</a:t>
            </a:r>
            <a:endParaRPr lang="en-US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mtClean="0"/>
              <a:t>Analisis regresi merupakan studi ketergantungan satu atau lebih variabel bebas terhadap variabel tidak bebas. Dengan maksud untuk meramalkan nilai variabel tidak bebas.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41325"/>
            <a:ext cx="7467600" cy="1311275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Contoh Penerapan Analisis Regresi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SzPct val="104000"/>
              <a:buFontTx/>
              <a:buAutoNum type="arabicPeriod"/>
            </a:pPr>
            <a:r>
              <a:rPr lang="en-US" altLang="en-US" sz="2400" smtClean="0"/>
              <a:t>Analisis Regresi antara tinggi orang tua terhadap tinggi anaknya (Gultom).</a:t>
            </a:r>
          </a:p>
          <a:p>
            <a:pPr marL="609600" indent="-609600" eaLnBrk="1" hangingPunct="1">
              <a:lnSpc>
                <a:spcPct val="90000"/>
              </a:lnSpc>
              <a:buSzPct val="104000"/>
              <a:buFontTx/>
              <a:buAutoNum type="arabicPeriod"/>
            </a:pPr>
            <a:r>
              <a:rPr lang="en-US" altLang="en-US" sz="2400" smtClean="0"/>
              <a:t>Analisis Regresi antara pendapatan terhadap konsumsi rumah tangga.</a:t>
            </a:r>
          </a:p>
          <a:p>
            <a:pPr marL="609600" indent="-609600" eaLnBrk="1" hangingPunct="1">
              <a:lnSpc>
                <a:spcPct val="90000"/>
              </a:lnSpc>
              <a:buSzPct val="104000"/>
              <a:buFontTx/>
              <a:buAutoNum type="arabicPeriod"/>
            </a:pPr>
            <a:r>
              <a:rPr lang="en-US" altLang="en-US" sz="2400" smtClean="0"/>
              <a:t>Analisis Regresi antara harga terhadap penjualan barang.</a:t>
            </a:r>
          </a:p>
          <a:p>
            <a:pPr marL="609600" indent="-609600" eaLnBrk="1" hangingPunct="1">
              <a:lnSpc>
                <a:spcPct val="90000"/>
              </a:lnSpc>
              <a:buSzPct val="104000"/>
              <a:buFontTx/>
              <a:buAutoNum type="arabicPeriod"/>
            </a:pPr>
            <a:r>
              <a:rPr lang="en-US" altLang="en-US" sz="2400" smtClean="0"/>
              <a:t>Analisis Regresi antara tingkat upah terhadap tingkat pengangguran.</a:t>
            </a:r>
          </a:p>
          <a:p>
            <a:pPr marL="609600" indent="-609600" eaLnBrk="1" hangingPunct="1">
              <a:lnSpc>
                <a:spcPct val="90000"/>
              </a:lnSpc>
              <a:buSzPct val="104000"/>
              <a:buFontTx/>
              <a:buAutoNum type="arabicPeriod"/>
            </a:pPr>
            <a:r>
              <a:rPr lang="en-US" altLang="en-US" sz="2400" smtClean="0"/>
              <a:t>Analisis Regresi antara tingkat suku bunga bank terhadap harga saham</a:t>
            </a:r>
          </a:p>
          <a:p>
            <a:pPr marL="609600" indent="-609600" eaLnBrk="1" hangingPunct="1">
              <a:lnSpc>
                <a:spcPct val="90000"/>
              </a:lnSpc>
              <a:buSzPct val="104000"/>
              <a:buFontTx/>
              <a:buAutoNum type="arabicPeriod"/>
            </a:pPr>
            <a:r>
              <a:rPr lang="en-US" altLang="en-US" sz="2400" smtClean="0"/>
              <a:t>Analisis regresi antara biaya periklanan terhadap volume penjualan perusahaan.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61975"/>
            <a:ext cx="7467600" cy="1190625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KETERGANTUNGAN STATISTIK VS. FUNGSIONAL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Hubungan kausal (ketergantungan statistik)</a:t>
            </a:r>
          </a:p>
          <a:p>
            <a:pPr lvl="1" eaLnBrk="1" hangingPunct="1"/>
            <a:r>
              <a:rPr lang="en-US" altLang="en-US" sz="2400" smtClean="0"/>
              <a:t>Konsumsi dengan pendapatan</a:t>
            </a:r>
          </a:p>
          <a:p>
            <a:pPr lvl="1" eaLnBrk="1" hangingPunct="1"/>
            <a:r>
              <a:rPr lang="en-US" altLang="en-US" sz="2400" smtClean="0"/>
              <a:t>Masa kerja dengan produktifitas</a:t>
            </a:r>
          </a:p>
          <a:p>
            <a:pPr lvl="1" eaLnBrk="1" hangingPunct="1"/>
            <a:r>
              <a:rPr lang="en-US" altLang="en-US" sz="2400" smtClean="0"/>
              <a:t>Iklan dengan penjualan</a:t>
            </a:r>
          </a:p>
          <a:p>
            <a:pPr eaLnBrk="1" hangingPunct="1"/>
            <a:r>
              <a:rPr lang="en-US" altLang="en-US" sz="2800" smtClean="0"/>
              <a:t>Hubungan fungsional/Identitas</a:t>
            </a:r>
          </a:p>
          <a:p>
            <a:pPr lvl="1" eaLnBrk="1" hangingPunct="1"/>
            <a:r>
              <a:rPr lang="en-US" altLang="en-US" sz="2400" smtClean="0"/>
              <a:t>Likuditas dengan aktiva lancar</a:t>
            </a:r>
          </a:p>
          <a:p>
            <a:pPr lvl="1" eaLnBrk="1" hangingPunct="1"/>
            <a:r>
              <a:rPr lang="en-US" altLang="en-US" sz="2400" smtClean="0"/>
              <a:t>Produktivitas dengan hasil produksi</a:t>
            </a:r>
          </a:p>
          <a:p>
            <a:pPr lvl="1" eaLnBrk="1" hangingPunct="1"/>
            <a:r>
              <a:rPr lang="en-US" altLang="en-US" sz="2400" smtClean="0"/>
              <a:t>Upah karyawan dengan jam kerja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46125"/>
            <a:ext cx="7467600" cy="1006475"/>
          </a:xfrm>
        </p:spPr>
        <p:txBody>
          <a:bodyPr/>
          <a:lstStyle/>
          <a:p>
            <a:pPr eaLnBrk="1" hangingPunct="1"/>
            <a:r>
              <a:rPr lang="en-US" altLang="en-US" sz="3000" smtClean="0"/>
              <a:t>Perbedaan mendasar antara korelasi dan regresi 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981200"/>
            <a:ext cx="370205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Korelasi hanya menunjukkan sekedar hubungan.</a:t>
            </a:r>
          </a:p>
          <a:p>
            <a:pPr eaLnBrk="1" hangingPunct="1"/>
            <a:r>
              <a:rPr lang="en-US" altLang="en-US" smtClean="0"/>
              <a:t>Dalam korelasi variabel tidak ada istilah tergantung dan variabel bebas.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1981200"/>
            <a:ext cx="408305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Regresi menunjukkan hubungan pengaruh.</a:t>
            </a:r>
          </a:p>
          <a:p>
            <a:pPr eaLnBrk="1" hangingPunct="1"/>
            <a:r>
              <a:rPr lang="en-US" altLang="en-US" smtClean="0"/>
              <a:t>Dalam regresi terdapat istilah tergantung dan variabel bebas.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build="p" autoUpdateAnimBg="0"/>
      <p:bldP spid="7172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441325"/>
            <a:ext cx="7467600" cy="1311275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Istilah dan notasi variabel dalam regresi ?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981200"/>
            <a:ext cx="3702050" cy="41148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b="1" smtClean="0"/>
              <a:t>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Varaibel tergantung </a:t>
            </a:r>
            <a:r>
              <a:rPr lang="en-US" altLang="en-US" sz="2000" i="1" smtClean="0"/>
              <a:t>(Dependent Variable)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Variabel yang dijelaskan </a:t>
            </a:r>
            <a:r>
              <a:rPr lang="en-US" altLang="en-US" sz="2000" i="1" smtClean="0"/>
              <a:t>(Explained Variable)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Variabel yang diramalkan </a:t>
            </a:r>
            <a:r>
              <a:rPr lang="en-US" altLang="en-US" sz="2000" i="1" smtClean="0"/>
              <a:t>(Predictand)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Variabel yang diregresi </a:t>
            </a:r>
            <a:r>
              <a:rPr lang="en-US" altLang="en-US" sz="2000" i="1" smtClean="0"/>
              <a:t>(Regressand)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Variabel Tanggapan </a:t>
            </a:r>
            <a:r>
              <a:rPr lang="en-US" altLang="en-US" sz="2000" i="1" smtClean="0"/>
              <a:t>(Response)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070350" y="1981200"/>
            <a:ext cx="3930650" cy="41148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b="1" smtClean="0"/>
              <a:t>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Varaibel bebas </a:t>
            </a:r>
            <a:r>
              <a:rPr lang="en-US" altLang="en-US" sz="2000" i="1" smtClean="0"/>
              <a:t>(Independent Variable)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Variabel yang menjelaskan </a:t>
            </a:r>
            <a:r>
              <a:rPr lang="en-US" altLang="en-US" sz="2000" i="1" smtClean="0"/>
              <a:t>(Explanatory Variable)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Variabel peramal (Predictor)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Variabel yang meregresi </a:t>
            </a:r>
            <a:r>
              <a:rPr lang="en-US" altLang="en-US" sz="2000" i="1" smtClean="0"/>
              <a:t>(Regressor)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Variabel perangsang atau kendali </a:t>
            </a:r>
            <a:r>
              <a:rPr lang="en-US" altLang="en-US" sz="2000" i="1" smtClean="0"/>
              <a:t>(Stimulus or control variable)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9221" grpId="0" build="p" autoUpdateAnimBg="0"/>
      <p:bldP spid="922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7467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Persamaan Regresi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981200"/>
            <a:ext cx="3702050" cy="4114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Regresi</a:t>
            </a:r>
            <a:r>
              <a:rPr lang="en-US" dirty="0" smtClean="0"/>
              <a:t> linier </a:t>
            </a:r>
            <a:r>
              <a:rPr lang="en-US" dirty="0" err="1" smtClean="0"/>
              <a:t>Sederhana</a:t>
            </a:r>
            <a:r>
              <a:rPr lang="en-US" dirty="0" smtClean="0"/>
              <a:t>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Y = a + </a:t>
            </a:r>
            <a:r>
              <a:rPr lang="en-US" dirty="0" err="1" smtClean="0"/>
              <a:t>bX</a:t>
            </a:r>
            <a:r>
              <a:rPr lang="en-US" dirty="0" smtClean="0"/>
              <a:t> + </a:t>
            </a:r>
            <a:r>
              <a:rPr lang="en-US" dirty="0" smtClean="0">
                <a:sym typeface="Symbol" pitchFamily="18" charset="2"/>
              </a:rPr>
              <a:t></a:t>
            </a:r>
          </a:p>
          <a:p>
            <a:pPr lvl="1" eaLnBrk="1" hangingPunct="1">
              <a:buFontTx/>
              <a:buNone/>
              <a:defRPr/>
            </a:pPr>
            <a:r>
              <a:rPr lang="en-US" sz="1600" i="1" dirty="0" smtClean="0">
                <a:sym typeface="Symbol" pitchFamily="18" charset="2"/>
              </a:rPr>
              <a:t>Y	= </a:t>
            </a:r>
            <a:r>
              <a:rPr lang="en-US" sz="1600" i="1" dirty="0" err="1" smtClean="0">
                <a:sym typeface="Symbol" pitchFamily="18" charset="2"/>
              </a:rPr>
              <a:t>Nilai</a:t>
            </a:r>
            <a:r>
              <a:rPr lang="en-US" sz="1600" i="1" dirty="0" smtClean="0">
                <a:sym typeface="Symbol" pitchFamily="18" charset="2"/>
              </a:rPr>
              <a:t> yang </a:t>
            </a:r>
            <a:r>
              <a:rPr lang="en-US" sz="1600" i="1" dirty="0" err="1" smtClean="0">
                <a:sym typeface="Symbol" pitchFamily="18" charset="2"/>
              </a:rPr>
              <a:t>diramalkan</a:t>
            </a:r>
            <a:endParaRPr lang="en-US" sz="1600" i="1" dirty="0" smtClean="0">
              <a:sym typeface="Symbol" pitchFamily="18" charset="2"/>
            </a:endParaRPr>
          </a:p>
          <a:p>
            <a:pPr lvl="1" eaLnBrk="1" hangingPunct="1">
              <a:buFontTx/>
              <a:buNone/>
              <a:defRPr/>
            </a:pPr>
            <a:r>
              <a:rPr lang="en-US" sz="1600" i="1" dirty="0" smtClean="0">
                <a:sym typeface="Symbol" pitchFamily="18" charset="2"/>
              </a:rPr>
              <a:t>a	= </a:t>
            </a:r>
            <a:r>
              <a:rPr lang="en-US" sz="1600" i="1" dirty="0" err="1" smtClean="0">
                <a:sym typeface="Symbol" pitchFamily="18" charset="2"/>
              </a:rPr>
              <a:t>Konstansta</a:t>
            </a:r>
            <a:endParaRPr lang="en-US" sz="1600" i="1" dirty="0" smtClean="0">
              <a:sym typeface="Symbol" pitchFamily="18" charset="2"/>
            </a:endParaRPr>
          </a:p>
          <a:p>
            <a:pPr lvl="1" eaLnBrk="1" hangingPunct="1">
              <a:buFontTx/>
              <a:buNone/>
              <a:defRPr/>
            </a:pPr>
            <a:r>
              <a:rPr lang="en-US" sz="1600" i="1" dirty="0" smtClean="0">
                <a:sym typeface="Symbol" pitchFamily="18" charset="2"/>
              </a:rPr>
              <a:t>b   = </a:t>
            </a:r>
            <a:r>
              <a:rPr lang="en-US" sz="1600" i="1" dirty="0" err="1" smtClean="0">
                <a:sym typeface="Symbol" pitchFamily="18" charset="2"/>
              </a:rPr>
              <a:t>Koefesien</a:t>
            </a:r>
            <a:r>
              <a:rPr lang="en-US" sz="1600" i="1" dirty="0" smtClean="0">
                <a:sym typeface="Symbol" pitchFamily="18" charset="2"/>
              </a:rPr>
              <a:t> </a:t>
            </a:r>
            <a:r>
              <a:rPr lang="en-US" sz="1600" i="1" dirty="0" err="1" smtClean="0">
                <a:sym typeface="Symbol" pitchFamily="18" charset="2"/>
              </a:rPr>
              <a:t>regresi</a:t>
            </a:r>
            <a:endParaRPr lang="en-US" sz="1600" i="1" dirty="0" smtClean="0">
              <a:sym typeface="Symbol" pitchFamily="18" charset="2"/>
            </a:endParaRPr>
          </a:p>
          <a:p>
            <a:pPr lvl="1" eaLnBrk="1" hangingPunct="1">
              <a:buFontTx/>
              <a:buNone/>
              <a:defRPr/>
            </a:pPr>
            <a:r>
              <a:rPr lang="en-US" sz="1600" i="1" dirty="0" smtClean="0">
                <a:sym typeface="Symbol" pitchFamily="18" charset="2"/>
              </a:rPr>
              <a:t>X  = </a:t>
            </a:r>
            <a:r>
              <a:rPr lang="en-US" sz="1600" i="1" dirty="0" err="1" smtClean="0">
                <a:sym typeface="Symbol" pitchFamily="18" charset="2"/>
              </a:rPr>
              <a:t>Variabel</a:t>
            </a:r>
            <a:r>
              <a:rPr lang="en-US" sz="1600" i="1" dirty="0" smtClean="0">
                <a:sym typeface="Symbol" pitchFamily="18" charset="2"/>
              </a:rPr>
              <a:t> </a:t>
            </a:r>
            <a:r>
              <a:rPr lang="en-US" sz="1600" i="1" dirty="0" err="1" smtClean="0">
                <a:sym typeface="Symbol" pitchFamily="18" charset="2"/>
              </a:rPr>
              <a:t>bebas</a:t>
            </a:r>
            <a:endParaRPr lang="en-US" sz="1600" i="1" dirty="0" smtClean="0">
              <a:sym typeface="Symbol" pitchFamily="18" charset="2"/>
            </a:endParaRPr>
          </a:p>
          <a:p>
            <a:pPr lvl="1" eaLnBrk="1" hangingPunct="1">
              <a:buFontTx/>
              <a:buNone/>
              <a:defRPr/>
            </a:pPr>
            <a:r>
              <a:rPr lang="en-US" sz="1600" i="1" dirty="0" smtClean="0">
                <a:sym typeface="Symbol" pitchFamily="18" charset="2"/>
              </a:rPr>
              <a:t>   = </a:t>
            </a:r>
            <a:r>
              <a:rPr lang="en-US" sz="1600" i="1" dirty="0" err="1" smtClean="0">
                <a:sym typeface="Symbol" pitchFamily="18" charset="2"/>
              </a:rPr>
              <a:t>Nilai</a:t>
            </a:r>
            <a:r>
              <a:rPr lang="en-US" sz="1600" i="1" dirty="0" smtClean="0">
                <a:sym typeface="Symbol" pitchFamily="18" charset="2"/>
              </a:rPr>
              <a:t> </a:t>
            </a:r>
            <a:r>
              <a:rPr lang="en-US" sz="1600" i="1" dirty="0" err="1" smtClean="0">
                <a:sym typeface="Symbol" pitchFamily="18" charset="2"/>
              </a:rPr>
              <a:t>Residu</a:t>
            </a:r>
            <a:endParaRPr lang="en-US" sz="1600" i="1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1800" i="1" dirty="0" smtClean="0">
              <a:sym typeface="Symbol" pitchFamily="18" charset="2"/>
            </a:endParaRP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4114800" y="2754313"/>
          <a:ext cx="3648075" cy="890587"/>
        </p:xfrm>
        <a:graphic>
          <a:graphicData uri="http://schemas.openxmlformats.org/presentationml/2006/ole">
            <p:oleObj spid="_x0000_s11296" name="Equation" r:id="rId4" imgW="1866900" imgH="482600" progId="Equation.3">
              <p:embed/>
            </p:oleObj>
          </a:graphicData>
        </a:graphic>
      </p:graphicFrame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4114800" y="3962400"/>
          <a:ext cx="2590800" cy="744538"/>
        </p:xfrm>
        <a:graphic>
          <a:graphicData uri="http://schemas.openxmlformats.org/presentationml/2006/ole">
            <p:oleObj spid="_x0000_s11297" name="Equation" r:id="rId5" imgW="1231366" imgH="43161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mboo">
  <a:themeElements>
    <a:clrScheme name="Bamboo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Bambo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amboo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mboo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3417</TotalTime>
  <Words>799</Words>
  <Application>Microsoft Office PowerPoint</Application>
  <PresentationFormat>On-screen Show (4:3)</PresentationFormat>
  <Paragraphs>309</Paragraphs>
  <Slides>27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Bamboo</vt:lpstr>
      <vt:lpstr>Equation</vt:lpstr>
      <vt:lpstr>REGRESI LINIER</vt:lpstr>
      <vt:lpstr>SEJARAH  REGRESI</vt:lpstr>
      <vt:lpstr>ILUSTRASI</vt:lpstr>
      <vt:lpstr>Pengertian Regresi</vt:lpstr>
      <vt:lpstr>Contoh Penerapan Analisis Regresi</vt:lpstr>
      <vt:lpstr>KETERGANTUNGAN STATISTIK VS. FUNGSIONAL</vt:lpstr>
      <vt:lpstr>Perbedaan mendasar antara korelasi dan regresi ?</vt:lpstr>
      <vt:lpstr>Istilah dan notasi variabel dalam regresi ?</vt:lpstr>
      <vt:lpstr>Persamaan Regresi</vt:lpstr>
      <vt:lpstr>Contoh Kasus:</vt:lpstr>
      <vt:lpstr>Pemecahan</vt:lpstr>
      <vt:lpstr>4. Kriteria Penerimaan Hipotesis</vt:lpstr>
      <vt:lpstr>Slide 13</vt:lpstr>
      <vt:lpstr>7. Analisis Data</vt:lpstr>
      <vt:lpstr>Persamaan Regresi</vt:lpstr>
      <vt:lpstr>Slide 16</vt:lpstr>
      <vt:lpstr>Nilai Prediksi</vt:lpstr>
      <vt:lpstr>Slide 18</vt:lpstr>
      <vt:lpstr>Koefesien Determinasi</vt:lpstr>
      <vt:lpstr>Kesalahan Baku Estimasi</vt:lpstr>
      <vt:lpstr>Standar Error Koefesien Regresi</vt:lpstr>
      <vt:lpstr>Uji F</vt:lpstr>
      <vt:lpstr>Slide 23</vt:lpstr>
      <vt:lpstr>Uji t</vt:lpstr>
      <vt:lpstr>Slide 25</vt:lpstr>
      <vt:lpstr>KESIMPULAN DAN IMPLIKASI</vt:lpstr>
      <vt:lpstr>LATIHAN: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REGRESI SEDERHANA</dc:title>
  <dc:creator>sentra com</dc:creator>
  <cp:lastModifiedBy>LAB_TI</cp:lastModifiedBy>
  <cp:revision>93</cp:revision>
  <dcterms:created xsi:type="dcterms:W3CDTF">2005-03-12T14:57:08Z</dcterms:created>
  <dcterms:modified xsi:type="dcterms:W3CDTF">2019-11-27T04:23:10Z</dcterms:modified>
</cp:coreProperties>
</file>