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82" r:id="rId2"/>
    <p:sldId id="256" r:id="rId3"/>
    <p:sldId id="281"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83" r:id="rId19"/>
  </p:sldIdLst>
  <p:sldSz cx="9144000" cy="6858000" type="screen4x3"/>
  <p:notesSz cx="6858000" cy="931386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1" autoAdjust="0"/>
    <p:restoredTop sz="94605" autoAdjust="0"/>
  </p:normalViewPr>
  <p:slideViewPr>
    <p:cSldViewPr>
      <p:cViewPr>
        <p:scale>
          <a:sx n="50" d="100"/>
          <a:sy n="50" d="100"/>
        </p:scale>
        <p:origin x="-1638"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44035"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B12DD95-13F6-4EB4-9383-3E543CF8C986}" type="datetimeFigureOut">
              <a:rPr lang="en-US"/>
              <a:pPr>
                <a:defRPr/>
              </a:pPr>
              <a:t>11/29/2018</a:t>
            </a:fld>
            <a:endParaRPr lang="en-US"/>
          </a:p>
        </p:txBody>
      </p:sp>
      <p:sp>
        <p:nvSpPr>
          <p:cNvPr id="44036" name="Rectangle 4"/>
          <p:cNvSpPr>
            <a:spLocks noGrp="1" noChangeArrowheads="1"/>
          </p:cNvSpPr>
          <p:nvPr>
            <p:ph type="ftr" sz="quarter" idx="2"/>
          </p:nvPr>
        </p:nvSpPr>
        <p:spPr bwMode="auto">
          <a:xfrm>
            <a:off x="0"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4037" name="Rectangle 5"/>
          <p:cNvSpPr>
            <a:spLocks noGrp="1" noChangeArrowheads="1"/>
          </p:cNvSpPr>
          <p:nvPr>
            <p:ph type="sldNum" sz="quarter" idx="3"/>
          </p:nvPr>
        </p:nvSpPr>
        <p:spPr bwMode="auto">
          <a:xfrm>
            <a:off x="3884613"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3904579-CFE8-4EDD-AD1B-F2DE9DAB7706}" type="slidenum">
              <a:rPr lang="en-US"/>
              <a:pPr>
                <a:defRPr/>
              </a:pPr>
              <a:t>‹#›</a:t>
            </a:fld>
            <a:endParaRPr lang="en-US"/>
          </a:p>
        </p:txBody>
      </p:sp>
    </p:spTree>
    <p:extLst>
      <p:ext uri="{BB962C8B-B14F-4D97-AF65-F5344CB8AC3E}">
        <p14:creationId xmlns:p14="http://schemas.microsoft.com/office/powerpoint/2010/main" val="1815776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46083"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45A93BA6-618C-4104-86E1-3E166B289A8E}" type="datetimeFigureOut">
              <a:rPr lang="en-US"/>
              <a:pPr>
                <a:defRPr/>
              </a:pPr>
              <a:t>11/29/2018</a:t>
            </a:fld>
            <a:endParaRPr lang="en-US"/>
          </a:p>
        </p:txBody>
      </p:sp>
      <p:sp>
        <p:nvSpPr>
          <p:cNvPr id="37892" name="Rectangle 4"/>
          <p:cNvSpPr>
            <a:spLocks noGrp="1" noRot="1" noChangeAspect="1" noChangeArrowheads="1" noTextEdit="1"/>
          </p:cNvSpPr>
          <p:nvPr>
            <p:ph type="sldImg" idx="2"/>
          </p:nvPr>
        </p:nvSpPr>
        <p:spPr bwMode="auto">
          <a:xfrm>
            <a:off x="1101725" y="698500"/>
            <a:ext cx="4654550" cy="3492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685800" y="4424363"/>
            <a:ext cx="54864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6086" name="Rectangle 6"/>
          <p:cNvSpPr>
            <a:spLocks noGrp="1" noChangeArrowheads="1"/>
          </p:cNvSpPr>
          <p:nvPr>
            <p:ph type="ftr" sz="quarter" idx="4"/>
          </p:nvPr>
        </p:nvSpPr>
        <p:spPr bwMode="auto">
          <a:xfrm>
            <a:off x="0"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46087" name="Rectangle 7"/>
          <p:cNvSpPr>
            <a:spLocks noGrp="1" noChangeArrowheads="1"/>
          </p:cNvSpPr>
          <p:nvPr>
            <p:ph type="sldNum" sz="quarter" idx="5"/>
          </p:nvPr>
        </p:nvSpPr>
        <p:spPr bwMode="auto">
          <a:xfrm>
            <a:off x="3884613" y="8847138"/>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69BF327-DBDE-47C0-BC3D-C5DDA54A740B}" type="slidenum">
              <a:rPr lang="en-US"/>
              <a:pPr>
                <a:defRPr/>
              </a:pPr>
              <a:t>‹#›</a:t>
            </a:fld>
            <a:endParaRPr lang="en-US"/>
          </a:p>
        </p:txBody>
      </p:sp>
    </p:spTree>
    <p:extLst>
      <p:ext uri="{BB962C8B-B14F-4D97-AF65-F5344CB8AC3E}">
        <p14:creationId xmlns:p14="http://schemas.microsoft.com/office/powerpoint/2010/main" val="2644064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amboo"/>
          <p:cNvPicPr>
            <a:picLocks noChangeAspect="1" noChangeArrowheads="1"/>
          </p:cNvPicPr>
          <p:nvPr/>
        </p:nvPicPr>
        <p:blipFill>
          <a:blip r:embed="rId2">
            <a:extLst>
              <a:ext uri="{28A0092B-C50C-407E-A947-70E740481C1C}">
                <a14:useLocalDpi xmlns:a14="http://schemas.microsoft.com/office/drawing/2010/main" val="0"/>
              </a:ext>
            </a:extLst>
          </a:blip>
          <a:srcRect r="13792"/>
          <a:stretch>
            <a:fillRect/>
          </a:stretch>
        </p:blipFill>
        <p:spPr bwMode="ltGray">
          <a:xfrm>
            <a:off x="6292850" y="-1588"/>
            <a:ext cx="28575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Grp="1" noChangeArrowheads="1"/>
          </p:cNvSpPr>
          <p:nvPr>
            <p:ph type="ctrTitle"/>
          </p:nvPr>
        </p:nvSpPr>
        <p:spPr>
          <a:xfrm>
            <a:off x="304800" y="1158875"/>
            <a:ext cx="6248400" cy="1431925"/>
          </a:xfrm>
        </p:spPr>
        <p:txBody>
          <a:bodyPr/>
          <a:lstStyle>
            <a:lvl1pPr>
              <a:defRPr/>
            </a:lvl1pPr>
          </a:lstStyle>
          <a:p>
            <a:r>
              <a:rPr lang="en-US"/>
              <a:t>Click to edit Master title style</a:t>
            </a:r>
          </a:p>
        </p:txBody>
      </p:sp>
      <p:sp>
        <p:nvSpPr>
          <p:cNvPr id="44036" name="Rectangle 4"/>
          <p:cNvSpPr>
            <a:spLocks noGrp="1" noChangeArrowheads="1"/>
          </p:cNvSpPr>
          <p:nvPr>
            <p:ph type="subTitle" idx="1"/>
          </p:nvPr>
        </p:nvSpPr>
        <p:spPr>
          <a:xfrm>
            <a:off x="304800" y="3429000"/>
            <a:ext cx="6019800" cy="1752600"/>
          </a:xfrm>
        </p:spPr>
        <p:txBody>
          <a:bodyPr/>
          <a:lstStyle>
            <a:lvl1pPr marL="0" indent="0" algn="ctr">
              <a:buFont typeface="Wingding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257175" y="6248400"/>
            <a:ext cx="1622425" cy="457200"/>
          </a:xfrm>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2108200" y="6248400"/>
            <a:ext cx="2997200" cy="457200"/>
          </a:xfrm>
        </p:spPr>
        <p:txBody>
          <a:bodyPr/>
          <a:lstStyle>
            <a:lvl1pPr>
              <a:defRPr/>
            </a:lvl1pPr>
          </a:lstStyle>
          <a:p>
            <a:pPr>
              <a:defRPr/>
            </a:pPr>
            <a:endParaRPr lang="en-US"/>
          </a:p>
        </p:txBody>
      </p:sp>
      <p:sp>
        <p:nvSpPr>
          <p:cNvPr id="7" name="Rectangle 7"/>
          <p:cNvSpPr>
            <a:spLocks noGrp="1" noChangeArrowheads="1"/>
          </p:cNvSpPr>
          <p:nvPr>
            <p:ph type="sldNum" sz="quarter" idx="12"/>
          </p:nvPr>
        </p:nvSpPr>
        <p:spPr>
          <a:xfrm>
            <a:off x="5486400" y="6248400"/>
            <a:ext cx="1371600" cy="457200"/>
          </a:xfrm>
        </p:spPr>
        <p:txBody>
          <a:bodyPr/>
          <a:lstStyle>
            <a:lvl1pPr>
              <a:defRPr/>
            </a:lvl1pPr>
          </a:lstStyle>
          <a:p>
            <a:pPr>
              <a:defRPr/>
            </a:pPr>
            <a:fld id="{723C0A36-68B6-4866-A2CC-7A9CB069B2A4}" type="slidenum">
              <a:rPr lang="en-US"/>
              <a:pPr>
                <a:defRPr/>
              </a:pPr>
              <a:t>‹#›</a:t>
            </a:fld>
            <a:endParaRPr lang="en-US"/>
          </a:p>
        </p:txBody>
      </p:sp>
    </p:spTree>
    <p:extLst>
      <p:ext uri="{BB962C8B-B14F-4D97-AF65-F5344CB8AC3E}">
        <p14:creationId xmlns:p14="http://schemas.microsoft.com/office/powerpoint/2010/main" val="268488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095B1835-EECA-4A53-B79A-5C89925296AD}" type="slidenum">
              <a:rPr lang="en-US"/>
              <a:pPr>
                <a:defRPr/>
              </a:pPr>
              <a:t>‹#›</a:t>
            </a:fld>
            <a:endParaRPr lang="en-US"/>
          </a:p>
        </p:txBody>
      </p:sp>
    </p:spTree>
    <p:extLst>
      <p:ext uri="{BB962C8B-B14F-4D97-AF65-F5344CB8AC3E}">
        <p14:creationId xmlns:p14="http://schemas.microsoft.com/office/powerpoint/2010/main" val="44904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6450" y="320675"/>
            <a:ext cx="1885950" cy="5775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20675"/>
            <a:ext cx="5505450" cy="5775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22136A4-3C6E-4722-A3B2-21E62D9319D2}" type="slidenum">
              <a:rPr lang="en-US"/>
              <a:pPr>
                <a:defRPr/>
              </a:pPr>
              <a:t>‹#›</a:t>
            </a:fld>
            <a:endParaRPr lang="en-US"/>
          </a:p>
        </p:txBody>
      </p:sp>
    </p:spTree>
    <p:extLst>
      <p:ext uri="{BB962C8B-B14F-4D97-AF65-F5344CB8AC3E}">
        <p14:creationId xmlns:p14="http://schemas.microsoft.com/office/powerpoint/2010/main" val="2637743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20675"/>
            <a:ext cx="7467600" cy="143192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0" y="1981200"/>
            <a:ext cx="3695700" cy="4114800"/>
          </a:xfrm>
        </p:spPr>
        <p:txBody>
          <a:bodyPr/>
          <a:lstStyle/>
          <a:p>
            <a:pPr lvl="0"/>
            <a:endParaRPr lang="en-US" noProof="0" smtClean="0"/>
          </a:p>
        </p:txBody>
      </p:sp>
      <p:sp>
        <p:nvSpPr>
          <p:cNvPr id="4" name="Text Placeholder 3"/>
          <p:cNvSpPr>
            <a:spLocks noGrp="1"/>
          </p:cNvSpPr>
          <p:nvPr>
            <p:ph type="body" sz="half" idx="2"/>
          </p:nvPr>
        </p:nvSpPr>
        <p:spPr>
          <a:xfrm>
            <a:off x="40767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9B62B1C-083C-4041-ADFB-221EF52C8E7B}" type="slidenum">
              <a:rPr lang="en-US"/>
              <a:pPr>
                <a:defRPr/>
              </a:pPr>
              <a:t>‹#›</a:t>
            </a:fld>
            <a:endParaRPr lang="en-US"/>
          </a:p>
        </p:txBody>
      </p:sp>
    </p:spTree>
    <p:extLst>
      <p:ext uri="{BB962C8B-B14F-4D97-AF65-F5344CB8AC3E}">
        <p14:creationId xmlns:p14="http://schemas.microsoft.com/office/powerpoint/2010/main" val="1986856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20675"/>
            <a:ext cx="74676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076700" y="1981200"/>
            <a:ext cx="3695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069ACF71-C075-4297-A6C5-D063D1D71F9F}" type="slidenum">
              <a:rPr lang="en-US"/>
              <a:pPr>
                <a:defRPr/>
              </a:pPr>
              <a:t>‹#›</a:t>
            </a:fld>
            <a:endParaRPr lang="en-US"/>
          </a:p>
        </p:txBody>
      </p:sp>
    </p:spTree>
    <p:extLst>
      <p:ext uri="{BB962C8B-B14F-4D97-AF65-F5344CB8AC3E}">
        <p14:creationId xmlns:p14="http://schemas.microsoft.com/office/powerpoint/2010/main" val="1557231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320675"/>
            <a:ext cx="7467600"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28600" y="1981200"/>
            <a:ext cx="7543800" cy="4114800"/>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5B543AF-FE8D-47F5-9DC8-63AF36AB1FAD}" type="slidenum">
              <a:rPr lang="en-US"/>
              <a:pPr>
                <a:defRPr/>
              </a:pPr>
              <a:t>‹#›</a:t>
            </a:fld>
            <a:endParaRPr lang="en-US"/>
          </a:p>
        </p:txBody>
      </p:sp>
    </p:spTree>
    <p:extLst>
      <p:ext uri="{BB962C8B-B14F-4D97-AF65-F5344CB8AC3E}">
        <p14:creationId xmlns:p14="http://schemas.microsoft.com/office/powerpoint/2010/main" val="56250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A53558F6-C6BD-4C8F-9252-C4E183304BF1}" type="slidenum">
              <a:rPr lang="en-US"/>
              <a:pPr>
                <a:defRPr/>
              </a:pPr>
              <a:t>‹#›</a:t>
            </a:fld>
            <a:endParaRPr lang="en-US"/>
          </a:p>
        </p:txBody>
      </p:sp>
    </p:spTree>
    <p:extLst>
      <p:ext uri="{BB962C8B-B14F-4D97-AF65-F5344CB8AC3E}">
        <p14:creationId xmlns:p14="http://schemas.microsoft.com/office/powerpoint/2010/main" val="197449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501D347D-5F12-47E4-B1BE-56204B724BB3}" type="slidenum">
              <a:rPr lang="en-US"/>
              <a:pPr>
                <a:defRPr/>
              </a:pPr>
              <a:t>‹#›</a:t>
            </a:fld>
            <a:endParaRPr lang="en-US"/>
          </a:p>
        </p:txBody>
      </p:sp>
    </p:spTree>
    <p:extLst>
      <p:ext uri="{BB962C8B-B14F-4D97-AF65-F5344CB8AC3E}">
        <p14:creationId xmlns:p14="http://schemas.microsoft.com/office/powerpoint/2010/main" val="180034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0767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FE1EF869-B74E-4F2A-AB65-F42722D0291A}" type="slidenum">
              <a:rPr lang="en-US"/>
              <a:pPr>
                <a:defRPr/>
              </a:pPr>
              <a:t>‹#›</a:t>
            </a:fld>
            <a:endParaRPr lang="en-US"/>
          </a:p>
        </p:txBody>
      </p:sp>
    </p:spTree>
    <p:extLst>
      <p:ext uri="{BB962C8B-B14F-4D97-AF65-F5344CB8AC3E}">
        <p14:creationId xmlns:p14="http://schemas.microsoft.com/office/powerpoint/2010/main" val="268302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97987BCC-5767-4D55-84DC-061F14C4F87D}" type="slidenum">
              <a:rPr lang="en-US"/>
              <a:pPr>
                <a:defRPr/>
              </a:pPr>
              <a:t>‹#›</a:t>
            </a:fld>
            <a:endParaRPr lang="en-US"/>
          </a:p>
        </p:txBody>
      </p:sp>
    </p:spTree>
    <p:extLst>
      <p:ext uri="{BB962C8B-B14F-4D97-AF65-F5344CB8AC3E}">
        <p14:creationId xmlns:p14="http://schemas.microsoft.com/office/powerpoint/2010/main" val="228892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062DB8EF-D1CF-48C8-B97E-99FADA1FF94F}" type="slidenum">
              <a:rPr lang="en-US"/>
              <a:pPr>
                <a:defRPr/>
              </a:pPr>
              <a:t>‹#›</a:t>
            </a:fld>
            <a:endParaRPr lang="en-US"/>
          </a:p>
        </p:txBody>
      </p:sp>
    </p:spTree>
    <p:extLst>
      <p:ext uri="{BB962C8B-B14F-4D97-AF65-F5344CB8AC3E}">
        <p14:creationId xmlns:p14="http://schemas.microsoft.com/office/powerpoint/2010/main" val="257060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157D09A4-DDB5-421F-A904-0C3EB63DE87A}" type="slidenum">
              <a:rPr lang="en-US"/>
              <a:pPr>
                <a:defRPr/>
              </a:pPr>
              <a:t>‹#›</a:t>
            </a:fld>
            <a:endParaRPr lang="en-US"/>
          </a:p>
        </p:txBody>
      </p:sp>
    </p:spTree>
    <p:extLst>
      <p:ext uri="{BB962C8B-B14F-4D97-AF65-F5344CB8AC3E}">
        <p14:creationId xmlns:p14="http://schemas.microsoft.com/office/powerpoint/2010/main" val="393748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B5960D0-376B-4967-9773-BF2AEE531A75}" type="slidenum">
              <a:rPr lang="en-US"/>
              <a:pPr>
                <a:defRPr/>
              </a:pPr>
              <a:t>‹#›</a:t>
            </a:fld>
            <a:endParaRPr lang="en-US"/>
          </a:p>
        </p:txBody>
      </p:sp>
    </p:spTree>
    <p:extLst>
      <p:ext uri="{BB962C8B-B14F-4D97-AF65-F5344CB8AC3E}">
        <p14:creationId xmlns:p14="http://schemas.microsoft.com/office/powerpoint/2010/main" val="286269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21024708-174F-4025-989B-0CDBFD53A495}" type="slidenum">
              <a:rPr lang="en-US"/>
              <a:pPr>
                <a:defRPr/>
              </a:pPr>
              <a:t>‹#›</a:t>
            </a:fld>
            <a:endParaRPr lang="en-US"/>
          </a:p>
        </p:txBody>
      </p:sp>
    </p:spTree>
    <p:extLst>
      <p:ext uri="{BB962C8B-B14F-4D97-AF65-F5344CB8AC3E}">
        <p14:creationId xmlns:p14="http://schemas.microsoft.com/office/powerpoint/2010/main" val="373497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mboo"/>
          <p:cNvPicPr>
            <a:picLocks noChangeAspect="1" noChangeArrowheads="1"/>
          </p:cNvPicPr>
          <p:nvPr/>
        </p:nvPicPr>
        <p:blipFill>
          <a:blip r:embed="rId16">
            <a:extLst>
              <a:ext uri="{28A0092B-C50C-407E-A947-70E740481C1C}">
                <a14:useLocalDpi xmlns:a14="http://schemas.microsoft.com/office/drawing/2010/main" val="0"/>
              </a:ext>
            </a:extLst>
          </a:blip>
          <a:srcRect r="45976"/>
          <a:stretch>
            <a:fillRect/>
          </a:stretch>
        </p:blipFill>
        <p:spPr bwMode="ltGray">
          <a:xfrm>
            <a:off x="7353300" y="0"/>
            <a:ext cx="179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228600" y="320675"/>
            <a:ext cx="74676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228600" y="1981200"/>
            <a:ext cx="7543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3013" name="Rectangle 5"/>
          <p:cNvSpPr>
            <a:spLocks noGrp="1" noChangeArrowheads="1"/>
          </p:cNvSpPr>
          <p:nvPr>
            <p:ph type="dt" sz="half" idx="2"/>
          </p:nvPr>
        </p:nvSpPr>
        <p:spPr bwMode="auto">
          <a:xfrm>
            <a:off x="228600" y="62484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43014" name="Rectangle 6"/>
          <p:cNvSpPr>
            <a:spLocks noGrp="1" noChangeArrowheads="1"/>
          </p:cNvSpPr>
          <p:nvPr>
            <p:ph type="ftr" sz="quarter" idx="3"/>
          </p:nvPr>
        </p:nvSpPr>
        <p:spPr bwMode="auto">
          <a:xfrm>
            <a:off x="22098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43015" name="Rectangle 7"/>
          <p:cNvSpPr>
            <a:spLocks noGrp="1" noChangeArrowheads="1"/>
          </p:cNvSpPr>
          <p:nvPr>
            <p:ph type="sldNum" sz="quarter" idx="4"/>
          </p:nvPr>
        </p:nvSpPr>
        <p:spPr bwMode="auto">
          <a:xfrm>
            <a:off x="6248400" y="6248400"/>
            <a:ext cx="152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263732A-CABB-4107-99FA-AEFC0BFCDCD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3"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65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Char char="•"/>
        <a:defRPr sz="2000">
          <a:solidFill>
            <a:schemeClr val="tx1"/>
          </a:solidFill>
          <a:latin typeface="+mn-lt"/>
        </a:defRPr>
      </a:lvl5pPr>
      <a:lvl6pPr marL="2514600" indent="-228600" algn="l" rtl="0" fontAlgn="base">
        <a:spcBef>
          <a:spcPct val="20000"/>
        </a:spcBef>
        <a:spcAft>
          <a:spcPct val="0"/>
        </a:spcAft>
        <a:buClr>
          <a:schemeClr val="bg2"/>
        </a:buClr>
        <a:buChar char="•"/>
        <a:defRPr sz="2000">
          <a:solidFill>
            <a:schemeClr val="tx1"/>
          </a:solidFill>
          <a:latin typeface="+mn-lt"/>
        </a:defRPr>
      </a:lvl6pPr>
      <a:lvl7pPr marL="2971800" indent="-228600" algn="l" rtl="0" fontAlgn="base">
        <a:spcBef>
          <a:spcPct val="20000"/>
        </a:spcBef>
        <a:spcAft>
          <a:spcPct val="0"/>
        </a:spcAft>
        <a:buClr>
          <a:schemeClr val="bg2"/>
        </a:buClr>
        <a:buChar char="•"/>
        <a:defRPr sz="2000">
          <a:solidFill>
            <a:schemeClr val="tx1"/>
          </a:solidFill>
          <a:latin typeface="+mn-lt"/>
        </a:defRPr>
      </a:lvl7pPr>
      <a:lvl8pPr marL="3429000" indent="-228600" algn="l" rtl="0" fontAlgn="base">
        <a:spcBef>
          <a:spcPct val="20000"/>
        </a:spcBef>
        <a:spcAft>
          <a:spcPct val="0"/>
        </a:spcAft>
        <a:buClr>
          <a:schemeClr val="bg2"/>
        </a:buClr>
        <a:buChar char="•"/>
        <a:defRPr sz="2000">
          <a:solidFill>
            <a:schemeClr val="tx1"/>
          </a:solidFill>
          <a:latin typeface="+mn-lt"/>
        </a:defRPr>
      </a:lvl8pPr>
      <a:lvl9pPr marL="3886200" indent="-228600" algn="l" rtl="0" fontAlgn="base">
        <a:spcBef>
          <a:spcPct val="20000"/>
        </a:spcBef>
        <a:spcAft>
          <a:spcPct val="0"/>
        </a:spcAft>
        <a:buClr>
          <a:schemeClr val="bg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04800" y="1144250"/>
            <a:ext cx="6248400" cy="1446550"/>
          </a:xfrm>
        </p:spPr>
        <p:txBody>
          <a:bodyPr/>
          <a:lstStyle/>
          <a:p>
            <a:r>
              <a:rPr lang="en-US" b="1" dirty="0" err="1"/>
              <a:t>Analisis</a:t>
            </a:r>
            <a:r>
              <a:rPr lang="en-US" b="1" dirty="0"/>
              <a:t> </a:t>
            </a:r>
            <a:r>
              <a:rPr lang="en-US" b="1" i="1" dirty="0"/>
              <a:t>Time Series</a:t>
            </a:r>
            <a:r>
              <a:rPr lang="en-US" dirty="0"/>
              <a:t> </a:t>
            </a:r>
            <a:endParaRPr lang="en-US" dirty="0" smtClean="0"/>
          </a:p>
        </p:txBody>
      </p:sp>
      <p:sp>
        <p:nvSpPr>
          <p:cNvPr id="3075" name="Subtitle 2"/>
          <p:cNvSpPr>
            <a:spLocks noGrp="1"/>
          </p:cNvSpPr>
          <p:nvPr>
            <p:ph type="subTitle" idx="1"/>
          </p:nvPr>
        </p:nvSpPr>
        <p:spPr/>
        <p:txBody>
          <a:bodyPr/>
          <a:lstStyle/>
          <a:p>
            <a:r>
              <a:rPr lang="en-US" smtClean="0"/>
              <a:t>Esti Wijayanti, M.Kom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983159"/>
            <a:ext cx="7467600" cy="769441"/>
          </a:xfrm>
        </p:spPr>
        <p:txBody>
          <a:bodyPr/>
          <a:lstStyle/>
          <a:p>
            <a:pPr eaLnBrk="1" hangingPunct="1"/>
            <a:r>
              <a:rPr lang="en-US" dirty="0" err="1"/>
              <a:t>Variasi</a:t>
            </a:r>
            <a:r>
              <a:rPr lang="en-US" dirty="0"/>
              <a:t> </a:t>
            </a:r>
            <a:r>
              <a:rPr lang="en-US" dirty="0" err="1"/>
              <a:t>Musiman</a:t>
            </a:r>
            <a:r>
              <a:rPr lang="en-US" dirty="0"/>
              <a:t> (V)</a:t>
            </a:r>
            <a:r>
              <a:rPr lang="en-US" dirty="0"/>
              <a:t> </a:t>
            </a:r>
            <a:endParaRPr lang="en-US" altLang="en-US" dirty="0" smtClean="0"/>
          </a:p>
        </p:txBody>
      </p:sp>
      <p:sp>
        <p:nvSpPr>
          <p:cNvPr id="14339" name="Rectangle 3"/>
          <p:cNvSpPr>
            <a:spLocks noGrp="1" noChangeArrowheads="1"/>
          </p:cNvSpPr>
          <p:nvPr>
            <p:ph type="body" idx="1"/>
          </p:nvPr>
        </p:nvSpPr>
        <p:spPr>
          <a:xfrm>
            <a:off x="304800" y="2209800"/>
            <a:ext cx="7543800" cy="4114800"/>
          </a:xfrm>
        </p:spPr>
        <p:txBody>
          <a:bodyPr/>
          <a:lstStyle/>
          <a:p>
            <a:pPr marL="0" indent="0" eaLnBrk="1" hangingPunct="1">
              <a:buNone/>
            </a:pPr>
            <a:r>
              <a:rPr lang="en-US" sz="1600" dirty="0" err="1"/>
              <a:t>Gerakan</a:t>
            </a:r>
            <a:r>
              <a:rPr lang="en-US" sz="1600" dirty="0"/>
              <a:t> </a:t>
            </a:r>
            <a:r>
              <a:rPr lang="en-US" sz="1600" dirty="0" err="1"/>
              <a:t>musiman</a:t>
            </a:r>
            <a:r>
              <a:rPr lang="en-US" sz="1600" dirty="0"/>
              <a:t> </a:t>
            </a:r>
            <a:r>
              <a:rPr lang="en-US" sz="1600" dirty="0" err="1"/>
              <a:t>terjadi</a:t>
            </a:r>
            <a:r>
              <a:rPr lang="en-US" sz="1600" dirty="0"/>
              <a:t> </a:t>
            </a:r>
            <a:r>
              <a:rPr lang="en-US" sz="1600" dirty="0" err="1"/>
              <a:t>lebih</a:t>
            </a:r>
            <a:r>
              <a:rPr lang="en-US" sz="1600" dirty="0"/>
              <a:t> </a:t>
            </a:r>
            <a:r>
              <a:rPr lang="en-US" sz="1600" dirty="0" err="1"/>
              <a:t>teratur</a:t>
            </a:r>
            <a:r>
              <a:rPr lang="en-US" sz="1600" dirty="0"/>
              <a:t> </a:t>
            </a:r>
            <a:r>
              <a:rPr lang="en-US" sz="1600" dirty="0" err="1"/>
              <a:t>bila</a:t>
            </a:r>
            <a:r>
              <a:rPr lang="en-US" sz="1600" dirty="0"/>
              <a:t> </a:t>
            </a:r>
            <a:r>
              <a:rPr lang="en-US" sz="1600" dirty="0" err="1"/>
              <a:t>dibandingkan</a:t>
            </a:r>
            <a:r>
              <a:rPr lang="en-US" sz="1600" dirty="0"/>
              <a:t> </a:t>
            </a:r>
            <a:r>
              <a:rPr lang="en-US" sz="1600" dirty="0" err="1"/>
              <a:t>dengan</a:t>
            </a:r>
            <a:r>
              <a:rPr lang="en-US" sz="1600" dirty="0"/>
              <a:t> </a:t>
            </a:r>
            <a:r>
              <a:rPr lang="en-US" sz="1600" dirty="0" err="1"/>
              <a:t>gerakan</a:t>
            </a:r>
            <a:r>
              <a:rPr lang="en-US" sz="1600" dirty="0"/>
              <a:t> </a:t>
            </a:r>
            <a:r>
              <a:rPr lang="en-US" sz="1600" dirty="0" err="1"/>
              <a:t>siklis</a:t>
            </a:r>
            <a:r>
              <a:rPr lang="en-US" sz="1600" dirty="0"/>
              <a:t> </a:t>
            </a:r>
            <a:r>
              <a:rPr lang="en-US" sz="1600" dirty="0" err="1" smtClean="0"/>
              <a:t>dan</a:t>
            </a:r>
            <a:r>
              <a:rPr lang="en-US" sz="1600" dirty="0"/>
              <a:t> </a:t>
            </a:r>
            <a:r>
              <a:rPr lang="en-US" sz="1600" dirty="0" err="1" smtClean="0"/>
              <a:t>bersifat</a:t>
            </a:r>
            <a:r>
              <a:rPr lang="en-US" sz="1600" dirty="0" smtClean="0"/>
              <a:t> </a:t>
            </a:r>
            <a:r>
              <a:rPr lang="en-US" sz="1600" dirty="0" err="1"/>
              <a:t>lengkap</a:t>
            </a:r>
            <a:r>
              <a:rPr lang="en-US" sz="1600" dirty="0"/>
              <a:t>, </a:t>
            </a:r>
            <a:r>
              <a:rPr lang="en-US" sz="1600" dirty="0" err="1"/>
              <a:t>biasanya</a:t>
            </a:r>
            <a:r>
              <a:rPr lang="en-US" sz="1600" dirty="0"/>
              <a:t>, </a:t>
            </a:r>
            <a:r>
              <a:rPr lang="en-US" sz="1600" dirty="0" err="1"/>
              <a:t>selama</a:t>
            </a:r>
            <a:r>
              <a:rPr lang="en-US" sz="1600" dirty="0"/>
              <a:t> </a:t>
            </a:r>
            <a:r>
              <a:rPr lang="en-US" sz="1600" dirty="0" err="1"/>
              <a:t>satu</a:t>
            </a:r>
            <a:r>
              <a:rPr lang="en-US" sz="1600" dirty="0"/>
              <a:t> </a:t>
            </a:r>
            <a:r>
              <a:rPr lang="en-US" sz="1600" dirty="0" err="1"/>
              <a:t>tahun</a:t>
            </a:r>
            <a:r>
              <a:rPr lang="en-US" sz="1600" dirty="0"/>
              <a:t> </a:t>
            </a:r>
            <a:r>
              <a:rPr lang="en-US" sz="1600" dirty="0" err="1"/>
              <a:t>kalender</a:t>
            </a:r>
            <a:r>
              <a:rPr lang="en-US" sz="1600" dirty="0"/>
              <a:t> (</a:t>
            </a:r>
            <a:r>
              <a:rPr lang="en-US" sz="1600" dirty="0" err="1"/>
              <a:t>Sudjana</a:t>
            </a:r>
            <a:r>
              <a:rPr lang="en-US" sz="1600" dirty="0"/>
              <a:t>, 2005</a:t>
            </a:r>
            <a:r>
              <a:rPr lang="en-US" sz="1600" dirty="0" smtClean="0"/>
              <a:t>). </a:t>
            </a:r>
            <a:r>
              <a:rPr lang="en-US" sz="1600" dirty="0" err="1" smtClean="0"/>
              <a:t>Faktor</a:t>
            </a:r>
            <a:r>
              <a:rPr lang="en-US" sz="1600" dirty="0" smtClean="0"/>
              <a:t> yang </a:t>
            </a:r>
            <a:r>
              <a:rPr lang="en-US" sz="1600" dirty="0" err="1" smtClean="0"/>
              <a:t>menyebabkan</a:t>
            </a:r>
            <a:r>
              <a:rPr lang="en-US" sz="1600" dirty="0" smtClean="0"/>
              <a:t> </a:t>
            </a:r>
            <a:r>
              <a:rPr lang="en-US" sz="1600" dirty="0" err="1"/>
              <a:t>terjadinya</a:t>
            </a:r>
            <a:r>
              <a:rPr lang="en-US" sz="1600" dirty="0"/>
              <a:t> </a:t>
            </a:r>
            <a:r>
              <a:rPr lang="en-US" sz="1600" dirty="0" err="1"/>
              <a:t>gerak</a:t>
            </a:r>
            <a:r>
              <a:rPr lang="en-US" sz="1600" dirty="0"/>
              <a:t> </a:t>
            </a:r>
            <a:r>
              <a:rPr lang="en-US" sz="1600" dirty="0" err="1"/>
              <a:t>musiman</a:t>
            </a:r>
            <a:r>
              <a:rPr lang="en-US" sz="1600" dirty="0"/>
              <a:t> </a:t>
            </a:r>
            <a:r>
              <a:rPr lang="en-US" sz="1600" dirty="0" err="1"/>
              <a:t>adalah</a:t>
            </a:r>
            <a:r>
              <a:rPr lang="en-US" sz="1600" dirty="0"/>
              <a:t> </a:t>
            </a:r>
            <a:r>
              <a:rPr lang="en-US" sz="1600" dirty="0" err="1"/>
              <a:t>iklim</a:t>
            </a:r>
            <a:r>
              <a:rPr lang="en-US" sz="1600" dirty="0"/>
              <a:t> </a:t>
            </a:r>
            <a:r>
              <a:rPr lang="en-US" sz="1600" dirty="0" err="1"/>
              <a:t>dan</a:t>
            </a:r>
            <a:r>
              <a:rPr lang="en-US" sz="1600" dirty="0"/>
              <a:t> </a:t>
            </a:r>
            <a:r>
              <a:rPr lang="en-US" sz="1600" dirty="0" err="1"/>
              <a:t>kebiasaan</a:t>
            </a:r>
            <a:r>
              <a:rPr lang="en-US" sz="1600" dirty="0"/>
              <a:t>. </a:t>
            </a:r>
            <a:r>
              <a:rPr lang="en-US" sz="1600" dirty="0" err="1"/>
              <a:t>Jelas</a:t>
            </a:r>
            <a:r>
              <a:rPr lang="en-US" sz="1600" dirty="0"/>
              <a:t> </a:t>
            </a:r>
            <a:r>
              <a:rPr lang="en-US" sz="1600" dirty="0" err="1"/>
              <a:t>bahwa</a:t>
            </a:r>
            <a:r>
              <a:rPr lang="en-US" sz="1600" dirty="0"/>
              <a:t>, </a:t>
            </a:r>
            <a:r>
              <a:rPr lang="en-US" sz="1600" dirty="0" err="1" smtClean="0"/>
              <a:t>variasi</a:t>
            </a:r>
            <a:r>
              <a:rPr lang="en-US" sz="1600" dirty="0"/>
              <a:t> </a:t>
            </a:r>
            <a:r>
              <a:rPr lang="en-US" sz="1600" dirty="0" err="1" smtClean="0"/>
              <a:t>musiman</a:t>
            </a:r>
            <a:r>
              <a:rPr lang="en-US" sz="1600" dirty="0" smtClean="0"/>
              <a:t> </a:t>
            </a:r>
            <a:r>
              <a:rPr lang="en-US" sz="1600" dirty="0" err="1"/>
              <a:t>adalah</a:t>
            </a:r>
            <a:r>
              <a:rPr lang="en-US" sz="1600" dirty="0"/>
              <a:t> </a:t>
            </a:r>
            <a:r>
              <a:rPr lang="en-US" sz="1600" dirty="0" err="1"/>
              <a:t>gerakan</a:t>
            </a:r>
            <a:r>
              <a:rPr lang="en-US" sz="1600" dirty="0"/>
              <a:t> yang </a:t>
            </a:r>
            <a:r>
              <a:rPr lang="en-US" sz="1600" dirty="0" err="1"/>
              <a:t>mempunyai</a:t>
            </a:r>
            <a:r>
              <a:rPr lang="en-US" sz="1600" dirty="0"/>
              <a:t> </a:t>
            </a:r>
            <a:r>
              <a:rPr lang="en-US" sz="1600" dirty="0" err="1"/>
              <a:t>pola</a:t>
            </a:r>
            <a:r>
              <a:rPr lang="en-US" sz="1600" dirty="0"/>
              <a:t> </a:t>
            </a:r>
            <a:r>
              <a:rPr lang="en-US" sz="1600" dirty="0" err="1"/>
              <a:t>tetap</a:t>
            </a:r>
            <a:r>
              <a:rPr lang="en-US" sz="1600" dirty="0"/>
              <a:t> </a:t>
            </a:r>
            <a:r>
              <a:rPr lang="en-US" sz="1600" dirty="0" err="1"/>
              <a:t>dari</a:t>
            </a:r>
            <a:r>
              <a:rPr lang="en-US" sz="1600" dirty="0"/>
              <a:t> </a:t>
            </a:r>
            <a:r>
              <a:rPr lang="en-US" sz="1600" dirty="0" err="1"/>
              <a:t>waktu</a:t>
            </a:r>
            <a:r>
              <a:rPr lang="en-US" sz="1600" dirty="0"/>
              <a:t> </a:t>
            </a:r>
            <a:r>
              <a:rPr lang="en-US" sz="1600" dirty="0" err="1"/>
              <a:t>ke</a:t>
            </a:r>
            <a:r>
              <a:rPr lang="en-US" sz="1600" dirty="0"/>
              <a:t> </a:t>
            </a:r>
            <a:r>
              <a:rPr lang="en-US" sz="1600" dirty="0" err="1"/>
              <a:t>waktu</a:t>
            </a:r>
            <a:r>
              <a:rPr lang="en-US" sz="1600" dirty="0"/>
              <a:t> (</a:t>
            </a:r>
            <a:r>
              <a:rPr lang="en-US" sz="1600" dirty="0" err="1"/>
              <a:t>J.Supranto</a:t>
            </a:r>
            <a:r>
              <a:rPr lang="en-US" sz="1600" dirty="0"/>
              <a:t>, 2008</a:t>
            </a:r>
            <a:r>
              <a:rPr lang="en-US" sz="1600" dirty="0" smtClean="0"/>
              <a:t>). </a:t>
            </a:r>
            <a:r>
              <a:rPr lang="en-US" sz="1600" dirty="0" err="1" smtClean="0"/>
              <a:t>Sementara</a:t>
            </a:r>
            <a:r>
              <a:rPr lang="en-US" sz="1600" dirty="0"/>
              <a:t>, </a:t>
            </a:r>
            <a:r>
              <a:rPr lang="en-US" sz="1600" dirty="0" err="1"/>
              <a:t>menurut</a:t>
            </a:r>
            <a:r>
              <a:rPr lang="en-US" sz="1600" dirty="0"/>
              <a:t> Lukas S.A. (2009), </a:t>
            </a:r>
            <a:r>
              <a:rPr lang="en-US" sz="1600" dirty="0" err="1"/>
              <a:t>variasi</a:t>
            </a:r>
            <a:r>
              <a:rPr lang="en-US" sz="1600" dirty="0"/>
              <a:t> </a:t>
            </a:r>
            <a:r>
              <a:rPr lang="en-US" sz="1600" dirty="0" err="1"/>
              <a:t>musim</a:t>
            </a:r>
            <a:r>
              <a:rPr lang="en-US" sz="1600" dirty="0"/>
              <a:t> </a:t>
            </a:r>
            <a:r>
              <a:rPr lang="en-US" sz="1600" dirty="0" err="1"/>
              <a:t>adalah</a:t>
            </a:r>
            <a:r>
              <a:rPr lang="en-US" sz="1600" dirty="0"/>
              <a:t> </a:t>
            </a:r>
            <a:r>
              <a:rPr lang="en-US" sz="1600" dirty="0" err="1"/>
              <a:t>gerakan</a:t>
            </a:r>
            <a:r>
              <a:rPr lang="en-US" sz="1600" dirty="0"/>
              <a:t> </a:t>
            </a:r>
            <a:r>
              <a:rPr lang="en-US" sz="1600" dirty="0" err="1"/>
              <a:t>jangka</a:t>
            </a:r>
            <a:r>
              <a:rPr lang="en-US" sz="1600" dirty="0"/>
              <a:t> </a:t>
            </a:r>
            <a:r>
              <a:rPr lang="en-US" sz="1600" dirty="0" err="1"/>
              <a:t>pendek</a:t>
            </a:r>
            <a:r>
              <a:rPr lang="en-US" sz="1600" dirty="0"/>
              <a:t>, </a:t>
            </a:r>
            <a:r>
              <a:rPr lang="en-US" sz="1600" dirty="0" err="1" smtClean="0"/>
              <a:t>kurang</a:t>
            </a:r>
            <a:r>
              <a:rPr lang="en-US" sz="1600" dirty="0"/>
              <a:t> </a:t>
            </a:r>
            <a:r>
              <a:rPr lang="en-US" sz="1600" dirty="0" err="1" smtClean="0"/>
              <a:t>dari</a:t>
            </a:r>
            <a:r>
              <a:rPr lang="en-US" sz="1600" dirty="0" smtClean="0"/>
              <a:t> </a:t>
            </a:r>
            <a:r>
              <a:rPr lang="en-US" sz="1600" dirty="0" err="1"/>
              <a:t>satu</a:t>
            </a:r>
            <a:r>
              <a:rPr lang="en-US" sz="1600" dirty="0"/>
              <a:t> </a:t>
            </a:r>
            <a:r>
              <a:rPr lang="en-US" sz="1600" dirty="0" err="1"/>
              <a:t>tahun</a:t>
            </a:r>
            <a:r>
              <a:rPr lang="en-US" sz="1600" dirty="0"/>
              <a:t>, yang </a:t>
            </a:r>
            <a:r>
              <a:rPr lang="en-US" sz="1600" dirty="0" err="1"/>
              <a:t>berluang</a:t>
            </a:r>
            <a:r>
              <a:rPr lang="en-US" sz="1600" dirty="0"/>
              <a:t> </a:t>
            </a:r>
            <a:r>
              <a:rPr lang="en-US" sz="1600" dirty="0" err="1"/>
              <a:t>secara</a:t>
            </a:r>
            <a:r>
              <a:rPr lang="en-US" sz="1600" dirty="0"/>
              <a:t> </a:t>
            </a:r>
            <a:r>
              <a:rPr lang="en-US" sz="1600" dirty="0" err="1"/>
              <a:t>teratur</a:t>
            </a:r>
            <a:r>
              <a:rPr lang="en-US" sz="1600" dirty="0"/>
              <a:t> </a:t>
            </a:r>
            <a:r>
              <a:rPr lang="en-US" sz="1600" dirty="0" err="1"/>
              <a:t>dari</a:t>
            </a:r>
            <a:r>
              <a:rPr lang="en-US" sz="1600" dirty="0"/>
              <a:t> </a:t>
            </a:r>
            <a:r>
              <a:rPr lang="en-US" sz="1600" dirty="0" err="1"/>
              <a:t>tahun</a:t>
            </a:r>
            <a:r>
              <a:rPr lang="en-US" sz="1600" dirty="0"/>
              <a:t> </a:t>
            </a:r>
            <a:r>
              <a:rPr lang="en-US" sz="1600" dirty="0" err="1"/>
              <a:t>ke</a:t>
            </a:r>
            <a:r>
              <a:rPr lang="en-US" sz="1600" dirty="0"/>
              <a:t> </a:t>
            </a:r>
            <a:r>
              <a:rPr lang="en-US" sz="1600" dirty="0" err="1"/>
              <a:t>tahun</a:t>
            </a:r>
            <a:r>
              <a:rPr lang="en-US" sz="1600" dirty="0"/>
              <a:t>. </a:t>
            </a:r>
            <a:r>
              <a:rPr lang="en-US" sz="1600" dirty="0" err="1"/>
              <a:t>Sebagai</a:t>
            </a:r>
            <a:r>
              <a:rPr lang="en-US" sz="1600" dirty="0"/>
              <a:t> </a:t>
            </a:r>
            <a:r>
              <a:rPr lang="en-US" sz="1600" dirty="0" err="1"/>
              <a:t>contoh</a:t>
            </a:r>
            <a:r>
              <a:rPr lang="en-US" sz="1600" dirty="0"/>
              <a:t> </a:t>
            </a:r>
            <a:r>
              <a:rPr lang="en-US" sz="1600" dirty="0" err="1" smtClean="0"/>
              <a:t>adalah</a:t>
            </a:r>
            <a:r>
              <a:rPr lang="en-US" sz="1600" dirty="0" smtClean="0"/>
              <a:t>, </a:t>
            </a:r>
            <a:r>
              <a:rPr lang="en-US" sz="1600" dirty="0" err="1" smtClean="0"/>
              <a:t>harga</a:t>
            </a:r>
            <a:r>
              <a:rPr lang="en-US" sz="1600" dirty="0" smtClean="0"/>
              <a:t> </a:t>
            </a:r>
            <a:r>
              <a:rPr lang="en-US" sz="1600" dirty="0" err="1"/>
              <a:t>bahan</a:t>
            </a:r>
            <a:r>
              <a:rPr lang="en-US" sz="1600" dirty="0"/>
              <a:t> </a:t>
            </a:r>
            <a:r>
              <a:rPr lang="en-US" sz="1600" dirty="0" err="1"/>
              <a:t>pokok</a:t>
            </a:r>
            <a:r>
              <a:rPr lang="en-US" sz="1600" dirty="0"/>
              <a:t> </a:t>
            </a:r>
            <a:r>
              <a:rPr lang="en-US" sz="1600" dirty="0" err="1"/>
              <a:t>naek</a:t>
            </a:r>
            <a:r>
              <a:rPr lang="en-US" sz="1600" dirty="0"/>
              <a:t> </a:t>
            </a:r>
            <a:r>
              <a:rPr lang="en-US" sz="1600" dirty="0" err="1"/>
              <a:t>menjelang</a:t>
            </a:r>
            <a:r>
              <a:rPr lang="en-US" sz="1600" dirty="0"/>
              <a:t> </a:t>
            </a:r>
            <a:r>
              <a:rPr lang="en-US" sz="1600" dirty="0" err="1"/>
              <a:t>bulan</a:t>
            </a:r>
            <a:r>
              <a:rPr lang="en-US" sz="1600" dirty="0"/>
              <a:t> </a:t>
            </a:r>
            <a:r>
              <a:rPr lang="en-US" sz="1600" dirty="0" err="1"/>
              <a:t>Ramdhan</a:t>
            </a:r>
            <a:r>
              <a:rPr lang="en-US" sz="1600" dirty="0"/>
              <a:t> </a:t>
            </a:r>
            <a:br>
              <a:rPr lang="en-US" sz="1600" dirty="0"/>
            </a:br>
            <a:endParaRPr lang="en-US" altLang="en-US" sz="1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20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fade">
                                      <p:cBhvr>
                                        <p:cTn id="12" dur="2000"/>
                                        <p:tgtEl>
                                          <p:spTgt spid="14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306050"/>
            <a:ext cx="7467600" cy="1446550"/>
          </a:xfrm>
        </p:spPr>
        <p:txBody>
          <a:bodyPr/>
          <a:lstStyle/>
          <a:p>
            <a:pPr eaLnBrk="1" hangingPunct="1"/>
            <a:r>
              <a:rPr lang="en-US" i="1" dirty="0" err="1"/>
              <a:t>Irreguler</a:t>
            </a:r>
            <a:r>
              <a:rPr lang="en-US" i="1" dirty="0"/>
              <a:t> </a:t>
            </a:r>
            <a:r>
              <a:rPr lang="en-US" dirty="0" err="1"/>
              <a:t>atau</a:t>
            </a:r>
            <a:r>
              <a:rPr lang="en-US" dirty="0"/>
              <a:t> Random (R)</a:t>
            </a:r>
            <a:r>
              <a:rPr lang="en-US" dirty="0"/>
              <a:t> </a:t>
            </a:r>
            <a:endParaRPr lang="en-US" altLang="en-US" dirty="0" smtClean="0"/>
          </a:p>
        </p:txBody>
      </p:sp>
      <p:sp>
        <p:nvSpPr>
          <p:cNvPr id="15363" name="Rectangle 3"/>
          <p:cNvSpPr>
            <a:spLocks noGrp="1" noChangeArrowheads="1"/>
          </p:cNvSpPr>
          <p:nvPr>
            <p:ph type="body" idx="4294967295"/>
          </p:nvPr>
        </p:nvSpPr>
        <p:spPr>
          <a:xfrm>
            <a:off x="0" y="1600200"/>
            <a:ext cx="8229600" cy="4525963"/>
          </a:xfrm>
        </p:spPr>
        <p:txBody>
          <a:bodyPr/>
          <a:lstStyle/>
          <a:p>
            <a:pPr marL="609600" indent="-609600" eaLnBrk="1" hangingPunct="1">
              <a:lnSpc>
                <a:spcPct val="90000"/>
              </a:lnSpc>
              <a:buSzPct val="100000"/>
              <a:buFontTx/>
              <a:buAutoNum type="arabicPeriod"/>
            </a:pPr>
            <a:r>
              <a:rPr lang="en-US" dirty="0" err="1"/>
              <a:t>Gerak</a:t>
            </a:r>
            <a:r>
              <a:rPr lang="en-US" dirty="0"/>
              <a:t> </a:t>
            </a:r>
            <a:r>
              <a:rPr lang="en-US" i="1" dirty="0" err="1"/>
              <a:t>irreguler</a:t>
            </a:r>
            <a:r>
              <a:rPr lang="en-US" i="1" dirty="0"/>
              <a:t> </a:t>
            </a:r>
            <a:r>
              <a:rPr lang="en-US" dirty="0" err="1"/>
              <a:t>bersifat</a:t>
            </a:r>
            <a:r>
              <a:rPr lang="en-US" dirty="0"/>
              <a:t> </a:t>
            </a:r>
            <a:r>
              <a:rPr lang="en-US" dirty="0" err="1"/>
              <a:t>tidak</a:t>
            </a:r>
            <a:r>
              <a:rPr lang="en-US" dirty="0"/>
              <a:t> </a:t>
            </a:r>
            <a:r>
              <a:rPr lang="en-US" dirty="0" err="1"/>
              <a:t>teratur</a:t>
            </a:r>
            <a:r>
              <a:rPr lang="en-US" dirty="0"/>
              <a:t> </a:t>
            </a:r>
            <a:r>
              <a:rPr lang="en-US" dirty="0" err="1"/>
              <a:t>dan</a:t>
            </a:r>
            <a:r>
              <a:rPr lang="en-US" dirty="0"/>
              <a:t> </a:t>
            </a:r>
            <a:r>
              <a:rPr lang="en-US" dirty="0" err="1"/>
              <a:t>sukar</a:t>
            </a:r>
            <a:r>
              <a:rPr lang="en-US" dirty="0"/>
              <a:t> </a:t>
            </a:r>
            <a:r>
              <a:rPr lang="en-US" dirty="0" err="1"/>
              <a:t>dikuasai</a:t>
            </a:r>
            <a:r>
              <a:rPr lang="en-US" dirty="0"/>
              <a:t> (</a:t>
            </a:r>
            <a:r>
              <a:rPr lang="en-US" dirty="0" err="1"/>
              <a:t>Sudjana</a:t>
            </a:r>
            <a:r>
              <a:rPr lang="en-US" dirty="0"/>
              <a:t>, 2005). </a:t>
            </a:r>
            <a:r>
              <a:rPr lang="en-US" dirty="0" err="1"/>
              <a:t>Gerak</a:t>
            </a:r>
            <a:r>
              <a:rPr lang="en-US" dirty="0"/>
              <a:t/>
            </a:r>
            <a:br>
              <a:rPr lang="en-US" dirty="0"/>
            </a:br>
            <a:r>
              <a:rPr lang="en-US" i="1" dirty="0" err="1"/>
              <a:t>rreguler</a:t>
            </a:r>
            <a:r>
              <a:rPr lang="en-US" i="1" dirty="0"/>
              <a:t> </a:t>
            </a:r>
            <a:r>
              <a:rPr lang="en-US" dirty="0" err="1"/>
              <a:t>dikenal</a:t>
            </a:r>
            <a:r>
              <a:rPr lang="en-US" dirty="0"/>
              <a:t> </a:t>
            </a:r>
            <a:r>
              <a:rPr lang="en-US" dirty="0" err="1"/>
              <a:t>juga</a:t>
            </a:r>
            <a:r>
              <a:rPr lang="en-US" dirty="0"/>
              <a:t> </a:t>
            </a:r>
            <a:r>
              <a:rPr lang="en-US" dirty="0" err="1"/>
              <a:t>sebagai</a:t>
            </a:r>
            <a:r>
              <a:rPr lang="en-US" dirty="0"/>
              <a:t> </a:t>
            </a:r>
            <a:r>
              <a:rPr lang="en-US" i="1" dirty="0"/>
              <a:t>random movements </a:t>
            </a:r>
            <a:r>
              <a:rPr lang="en-US" dirty="0" err="1"/>
              <a:t>adalah</a:t>
            </a:r>
            <a:r>
              <a:rPr lang="en-US" dirty="0"/>
              <a:t> </a:t>
            </a:r>
            <a:r>
              <a:rPr lang="en-US" dirty="0" err="1"/>
              <a:t>gerakan</a:t>
            </a:r>
            <a:r>
              <a:rPr lang="en-US" dirty="0"/>
              <a:t> </a:t>
            </a:r>
            <a:r>
              <a:rPr lang="en-US" dirty="0" err="1"/>
              <a:t>atau</a:t>
            </a:r>
            <a:r>
              <a:rPr lang="en-US" dirty="0"/>
              <a:t> </a:t>
            </a:r>
            <a:r>
              <a:rPr lang="en-US" dirty="0" err="1"/>
              <a:t>variasi</a:t>
            </a:r>
            <a:r>
              <a:rPr lang="en-US" dirty="0"/>
              <a:t> yang </a:t>
            </a:r>
            <a:r>
              <a:rPr lang="en-US" dirty="0" err="1" smtClean="0"/>
              <a:t>sifatnya</a:t>
            </a:r>
            <a:r>
              <a:rPr lang="en-US" dirty="0"/>
              <a:t> </a:t>
            </a:r>
            <a:r>
              <a:rPr lang="en-US" dirty="0" err="1" smtClean="0"/>
              <a:t>sporadis</a:t>
            </a:r>
            <a:r>
              <a:rPr lang="en-US" dirty="0"/>
              <a:t>, </a:t>
            </a:r>
            <a:r>
              <a:rPr lang="en-US" dirty="0" err="1"/>
              <a:t>misalnya</a:t>
            </a:r>
            <a:r>
              <a:rPr lang="en-US" dirty="0"/>
              <a:t> </a:t>
            </a:r>
            <a:r>
              <a:rPr lang="en-US" dirty="0" err="1"/>
              <a:t>naik</a:t>
            </a:r>
            <a:r>
              <a:rPr lang="en-US" dirty="0"/>
              <a:t> </a:t>
            </a:r>
            <a:r>
              <a:rPr lang="en-US" dirty="0" err="1"/>
              <a:t>turunnya</a:t>
            </a:r>
            <a:r>
              <a:rPr lang="en-US" dirty="0"/>
              <a:t> </a:t>
            </a:r>
            <a:r>
              <a:rPr lang="en-US" dirty="0" err="1"/>
              <a:t>produksi</a:t>
            </a:r>
            <a:r>
              <a:rPr lang="en-US" dirty="0"/>
              <a:t> </a:t>
            </a:r>
            <a:r>
              <a:rPr lang="en-US" dirty="0" err="1"/>
              <a:t>akibat</a:t>
            </a:r>
            <a:r>
              <a:rPr lang="en-US" dirty="0"/>
              <a:t> </a:t>
            </a:r>
            <a:r>
              <a:rPr lang="en-US" dirty="0" err="1"/>
              <a:t>banjir</a:t>
            </a:r>
            <a:r>
              <a:rPr lang="en-US" dirty="0"/>
              <a:t> yang </a:t>
            </a:r>
            <a:r>
              <a:rPr lang="en-US" dirty="0" err="1"/>
              <a:t>datangnya</a:t>
            </a:r>
            <a:r>
              <a:rPr lang="en-US" dirty="0"/>
              <a:t> </a:t>
            </a:r>
            <a:r>
              <a:rPr lang="en-US" dirty="0" err="1"/>
              <a:t>tidak</a:t>
            </a:r>
            <a:r>
              <a:rPr lang="en-US" dirty="0"/>
              <a:t> </a:t>
            </a:r>
            <a:r>
              <a:rPr lang="en-US" dirty="0" err="1"/>
              <a:t>teratur</a:t>
            </a:r>
            <a:r>
              <a:rPr lang="en-US" dirty="0"/>
              <a:t>, </a:t>
            </a:r>
            <a:r>
              <a:rPr lang="en-US" dirty="0" err="1"/>
              <a:t>gempa</a:t>
            </a:r>
            <a:r>
              <a:rPr lang="en-US" dirty="0"/>
              <a:t/>
            </a:r>
            <a:br>
              <a:rPr lang="en-US" dirty="0"/>
            </a:br>
            <a:r>
              <a:rPr lang="en-US" dirty="0" err="1"/>
              <a:t>bumi</a:t>
            </a:r>
            <a:r>
              <a:rPr lang="en-US" dirty="0"/>
              <a:t>, </a:t>
            </a:r>
            <a:r>
              <a:rPr lang="en-US" dirty="0" err="1"/>
              <a:t>dll</a:t>
            </a:r>
            <a:r>
              <a:rPr lang="en-US" dirty="0"/>
              <a:t> (</a:t>
            </a:r>
            <a:r>
              <a:rPr lang="en-US" dirty="0" err="1"/>
              <a:t>J.Supranto</a:t>
            </a:r>
            <a:r>
              <a:rPr lang="en-US" dirty="0"/>
              <a:t>, 2009</a:t>
            </a:r>
            <a:r>
              <a:rPr lang="en-US" dirty="0"/>
              <a:t> </a:t>
            </a:r>
            <a:br>
              <a:rPr lang="en-US" dirty="0"/>
            </a:br>
            <a:endParaRPr lang="en-US"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animEffect transition="in" filter="randombar(horizontal)">
                                      <p:cBhvr>
                                        <p:cTn id="11" dur="5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429161"/>
            <a:ext cx="7467600" cy="1323439"/>
          </a:xfrm>
        </p:spPr>
        <p:txBody>
          <a:bodyPr/>
          <a:lstStyle/>
          <a:p>
            <a:pPr eaLnBrk="1" hangingPunct="1"/>
            <a:r>
              <a:rPr lang="en-US" sz="4000" dirty="0"/>
              <a:t>Trend Linear </a:t>
            </a:r>
            <a:r>
              <a:rPr lang="en-US" sz="4000" dirty="0" err="1"/>
              <a:t>dengan</a:t>
            </a:r>
            <a:r>
              <a:rPr lang="en-US" sz="4000" dirty="0"/>
              <a:t> </a:t>
            </a:r>
            <a:r>
              <a:rPr lang="en-US" sz="4000" dirty="0" err="1"/>
              <a:t>Metode</a:t>
            </a:r>
            <a:r>
              <a:rPr lang="en-US" sz="4000" dirty="0"/>
              <a:t> </a:t>
            </a:r>
            <a:r>
              <a:rPr lang="en-US" sz="4000" i="1" dirty="0"/>
              <a:t>Least Square</a:t>
            </a:r>
            <a:r>
              <a:rPr lang="en-US" sz="4000" dirty="0"/>
              <a:t> </a:t>
            </a:r>
            <a:endParaRPr lang="en-US" altLang="en-US" sz="3700" dirty="0" smtClean="0"/>
          </a:p>
        </p:txBody>
      </p:sp>
      <p:sp>
        <p:nvSpPr>
          <p:cNvPr id="16387" name="Rectangle 3"/>
          <p:cNvSpPr>
            <a:spLocks noGrp="1" noChangeArrowheads="1"/>
          </p:cNvSpPr>
          <p:nvPr>
            <p:ph type="body" idx="1"/>
          </p:nvPr>
        </p:nvSpPr>
        <p:spPr/>
        <p:txBody>
          <a:bodyPr/>
          <a:lstStyle/>
          <a:p>
            <a:pPr marL="0" indent="0" eaLnBrk="1" hangingPunct="1">
              <a:lnSpc>
                <a:spcPct val="90000"/>
              </a:lnSpc>
              <a:buNone/>
              <a:tabLst>
                <a:tab pos="692150" algn="l"/>
              </a:tabLst>
            </a:pPr>
            <a:r>
              <a:rPr lang="en-US" sz="2400" dirty="0" err="1"/>
              <a:t>Persamaan</a:t>
            </a:r>
            <a:r>
              <a:rPr lang="en-US" sz="2400" dirty="0"/>
              <a:t> </a:t>
            </a:r>
            <a:r>
              <a:rPr lang="en-US" sz="2400" dirty="0" err="1"/>
              <a:t>garis</a:t>
            </a:r>
            <a:r>
              <a:rPr lang="en-US" sz="2400" dirty="0"/>
              <a:t> </a:t>
            </a:r>
            <a:r>
              <a:rPr lang="en-US" sz="2400" dirty="0" err="1"/>
              <a:t>lurus</a:t>
            </a:r>
            <a:r>
              <a:rPr lang="en-US" sz="2400" dirty="0"/>
              <a:t> </a:t>
            </a:r>
            <a:r>
              <a:rPr lang="en-US" sz="2400" dirty="0" err="1"/>
              <a:t>suatu</a:t>
            </a:r>
            <a:r>
              <a:rPr lang="en-US" sz="2400" dirty="0"/>
              <a:t> trend, </a:t>
            </a:r>
            <a:r>
              <a:rPr lang="en-US" sz="2400" dirty="0" err="1" smtClean="0"/>
              <a:t>didefinisikan</a:t>
            </a:r>
            <a:r>
              <a:rPr lang="en-US" sz="2400" dirty="0"/>
              <a:t> </a:t>
            </a:r>
            <a:r>
              <a:rPr lang="en-US" sz="2400" dirty="0" err="1" smtClean="0"/>
              <a:t>sebagai</a:t>
            </a:r>
            <a:r>
              <a:rPr lang="en-US" sz="2400" dirty="0" smtClean="0"/>
              <a:t> </a:t>
            </a:r>
          </a:p>
          <a:p>
            <a:pPr marL="0" indent="0" eaLnBrk="1" hangingPunct="1">
              <a:lnSpc>
                <a:spcPct val="90000"/>
              </a:lnSpc>
              <a:buNone/>
              <a:tabLst>
                <a:tab pos="692150" algn="l"/>
              </a:tabLst>
            </a:pPr>
            <a:endParaRPr lang="en-US" sz="2400" dirty="0"/>
          </a:p>
          <a:p>
            <a:pPr marL="0" indent="0" eaLnBrk="1" hangingPunct="1">
              <a:lnSpc>
                <a:spcPct val="90000"/>
              </a:lnSpc>
              <a:buNone/>
              <a:tabLst>
                <a:tab pos="692150" algn="l"/>
              </a:tabLst>
            </a:pPr>
            <a:r>
              <a:rPr lang="en-US" sz="2400" dirty="0" smtClean="0"/>
              <a:t>`Y=</a:t>
            </a:r>
            <a:r>
              <a:rPr lang="en-US" sz="2400" dirty="0" err="1" smtClean="0"/>
              <a:t>a+bx</a:t>
            </a:r>
            <a:endParaRPr lang="en-US" sz="2400" dirty="0" smtClean="0"/>
          </a:p>
          <a:p>
            <a:pPr marL="0" indent="0" eaLnBrk="1" hangingPunct="1">
              <a:lnSpc>
                <a:spcPct val="90000"/>
              </a:lnSpc>
              <a:buNone/>
              <a:tabLst>
                <a:tab pos="692150" algn="l"/>
              </a:tabLst>
            </a:pPr>
            <a:r>
              <a:rPr lang="en-US" sz="2400" dirty="0" smtClean="0"/>
              <a:t>ˆy </a:t>
            </a:r>
            <a:r>
              <a:rPr lang="en-US" sz="2400" dirty="0"/>
              <a:t>: </a:t>
            </a:r>
            <a:r>
              <a:rPr lang="en-US" sz="2400" dirty="0" err="1"/>
              <a:t>nilai</a:t>
            </a:r>
            <a:r>
              <a:rPr lang="en-US" sz="2400" dirty="0"/>
              <a:t> </a:t>
            </a:r>
            <a:r>
              <a:rPr lang="en-US" sz="2400" dirty="0" err="1"/>
              <a:t>proyeksi</a:t>
            </a:r>
            <a:r>
              <a:rPr lang="en-US" sz="2400" dirty="0"/>
              <a:t> </a:t>
            </a:r>
            <a:r>
              <a:rPr lang="en-US" sz="2400" dirty="0" err="1"/>
              <a:t>variabel</a:t>
            </a:r>
            <a:r>
              <a:rPr lang="en-US" sz="2400" dirty="0"/>
              <a:t> Y </a:t>
            </a:r>
            <a:r>
              <a:rPr lang="en-US" sz="2400" dirty="0" err="1"/>
              <a:t>untuk</a:t>
            </a:r>
            <a:r>
              <a:rPr lang="en-US" sz="2400" dirty="0"/>
              <a:t> </a:t>
            </a:r>
            <a:r>
              <a:rPr lang="en-US" sz="2400" dirty="0" err="1"/>
              <a:t>suatu</a:t>
            </a:r>
            <a:r>
              <a:rPr lang="en-US" sz="2400" dirty="0"/>
              <a:t> </a:t>
            </a:r>
            <a:r>
              <a:rPr lang="en-US" sz="2400" dirty="0" err="1"/>
              <a:t>nilai</a:t>
            </a:r>
            <a:r>
              <a:rPr lang="en-US" sz="2400" dirty="0"/>
              <a:t> X</a:t>
            </a:r>
            <a:br>
              <a:rPr lang="en-US" sz="2400" dirty="0"/>
            </a:br>
            <a:r>
              <a:rPr lang="en-US" sz="2400" dirty="0"/>
              <a:t>a : </a:t>
            </a:r>
            <a:r>
              <a:rPr lang="en-US" sz="2400" dirty="0" err="1"/>
              <a:t>Konstanta</a:t>
            </a:r>
            <a:r>
              <a:rPr lang="en-US" sz="2400" dirty="0"/>
              <a:t/>
            </a:r>
            <a:br>
              <a:rPr lang="en-US" sz="2400" dirty="0"/>
            </a:br>
            <a:r>
              <a:rPr lang="en-US" sz="2400" dirty="0"/>
              <a:t>b : Slope</a:t>
            </a:r>
            <a:br>
              <a:rPr lang="en-US" sz="2400" dirty="0"/>
            </a:br>
            <a:r>
              <a:rPr lang="en-US" sz="2400" dirty="0"/>
              <a:t>Y : </a:t>
            </a:r>
            <a:r>
              <a:rPr lang="en-US" sz="2400" dirty="0" err="1"/>
              <a:t>Observasi</a:t>
            </a:r>
            <a:r>
              <a:rPr lang="en-US" sz="2400" dirty="0"/>
              <a:t/>
            </a:r>
            <a:br>
              <a:rPr lang="en-US" sz="2400" dirty="0"/>
            </a:br>
            <a:r>
              <a:rPr lang="en-US" sz="2400" dirty="0"/>
              <a:t>x : </a:t>
            </a:r>
            <a:r>
              <a:rPr lang="en-US" sz="2400" dirty="0" err="1"/>
              <a:t>Waktu</a:t>
            </a:r>
            <a:r>
              <a:rPr lang="en-US" sz="2400" dirty="0"/>
              <a:t> (</a:t>
            </a:r>
            <a:r>
              <a:rPr lang="en-US" sz="2400" dirty="0" err="1"/>
              <a:t>dalam</a:t>
            </a:r>
            <a:r>
              <a:rPr lang="en-US" sz="2400" dirty="0"/>
              <a:t> </a:t>
            </a:r>
            <a:r>
              <a:rPr lang="en-US" sz="2400" i="1" dirty="0"/>
              <a:t>coding</a:t>
            </a:r>
            <a:r>
              <a:rPr lang="en-US" sz="2400" dirty="0"/>
              <a:t> </a:t>
            </a:r>
            <a:br>
              <a:rPr lang="en-US" sz="2400" dirty="0"/>
            </a:br>
            <a:r>
              <a:rPr lang="en-US" sz="2400" dirty="0"/>
              <a:t/>
            </a:r>
            <a:br>
              <a:rPr lang="en-US" sz="2400" dirty="0"/>
            </a:br>
            <a:endParaRPr lang="en-US" alt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63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6387">
                                            <p:txEl>
                                              <p:pRg st="0" end="0"/>
                                            </p:txEl>
                                          </p:spTgt>
                                        </p:tgtEl>
                                        <p:attrNameLst>
                                          <p:attrName>style.visibility</p:attrName>
                                        </p:attrNameLst>
                                      </p:cBhvr>
                                      <p:to>
                                        <p:strVal val="visible"/>
                                      </p:to>
                                    </p:set>
                                    <p:animEffect transition="in" filter="wipe(up)">
                                      <p:cBhvr>
                                        <p:cTn id="11" dur="500"/>
                                        <p:tgtEl>
                                          <p:spTgt spid="1638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6387">
                                            <p:txEl>
                                              <p:pRg st="2" end="2"/>
                                            </p:txEl>
                                          </p:spTgt>
                                        </p:tgtEl>
                                        <p:attrNameLst>
                                          <p:attrName>style.visibility</p:attrName>
                                        </p:attrNameLst>
                                      </p:cBhvr>
                                      <p:to>
                                        <p:strVal val="visible"/>
                                      </p:to>
                                    </p:set>
                                    <p:animEffect transition="in" filter="wipe(up)">
                                      <p:cBhvr>
                                        <p:cTn id="16" dur="500"/>
                                        <p:tgtEl>
                                          <p:spTgt spid="1638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Effect transition="in" filter="wipe(up)">
                                      <p:cBhvr>
                                        <p:cTn id="21"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sz="half" idx="1"/>
          </p:nvPr>
        </p:nvSpPr>
        <p:spPr>
          <a:xfrm>
            <a:off x="457200" y="838200"/>
            <a:ext cx="8686800" cy="4525963"/>
          </a:xfrm>
        </p:spPr>
        <p:txBody>
          <a:bodyPr/>
          <a:lstStyle/>
          <a:p>
            <a:pPr marL="0" indent="0" eaLnBrk="1" hangingPunct="1">
              <a:buNone/>
            </a:pPr>
            <a:r>
              <a:rPr lang="en-US" sz="2800" dirty="0" err="1"/>
              <a:t>Berdasarkan</a:t>
            </a:r>
            <a:r>
              <a:rPr lang="en-US" sz="2800" dirty="0"/>
              <a:t> </a:t>
            </a:r>
            <a:r>
              <a:rPr lang="en-US" sz="2800" dirty="0" err="1"/>
              <a:t>metode</a:t>
            </a:r>
            <a:r>
              <a:rPr lang="en-US" sz="2800" dirty="0"/>
              <a:t> </a:t>
            </a:r>
            <a:r>
              <a:rPr lang="en-US" sz="2800" i="1" dirty="0"/>
              <a:t>Least Square</a:t>
            </a:r>
            <a:r>
              <a:rPr lang="en-US" sz="2800" dirty="0"/>
              <a:t>, </a:t>
            </a:r>
            <a:r>
              <a:rPr lang="en-US" sz="2800" dirty="0" err="1"/>
              <a:t>taksiran</a:t>
            </a:r>
            <a:r>
              <a:rPr lang="en-US" sz="2800" dirty="0"/>
              <a:t> parameter </a:t>
            </a:r>
            <a:r>
              <a:rPr lang="en-US" sz="2800" i="1" dirty="0"/>
              <a:t>a </a:t>
            </a:r>
            <a:r>
              <a:rPr lang="en-US" sz="2800" dirty="0" err="1"/>
              <a:t>dan</a:t>
            </a:r>
            <a:r>
              <a:rPr lang="en-US" sz="2800" dirty="0"/>
              <a:t> </a:t>
            </a:r>
            <a:r>
              <a:rPr lang="en-US" sz="2800" i="1" dirty="0"/>
              <a:t>b </a:t>
            </a:r>
            <a:r>
              <a:rPr lang="en-US" sz="2800" dirty="0" err="1"/>
              <a:t>dalam</a:t>
            </a:r>
            <a:r>
              <a:rPr lang="en-US" sz="2800" dirty="0"/>
              <a:t> </a:t>
            </a:r>
            <a:r>
              <a:rPr lang="en-US" sz="2800" dirty="0" err="1"/>
              <a:t>sebuah</a:t>
            </a:r>
            <a:r>
              <a:rPr lang="en-US" sz="2800" dirty="0"/>
              <a:t> </a:t>
            </a:r>
            <a:r>
              <a:rPr lang="en-US" sz="2800" dirty="0" err="1"/>
              <a:t>persamaan</a:t>
            </a:r>
            <a:r>
              <a:rPr lang="en-US" sz="2800" dirty="0"/>
              <a:t> trend</a:t>
            </a:r>
            <a:br>
              <a:rPr lang="en-US" sz="2800" dirty="0"/>
            </a:br>
            <a:r>
              <a:rPr lang="en-US" sz="2800" dirty="0" err="1"/>
              <a:t>didefinisikan</a:t>
            </a:r>
            <a:r>
              <a:rPr lang="en-US" sz="2800" dirty="0"/>
              <a:t> </a:t>
            </a:r>
            <a:r>
              <a:rPr lang="en-US" sz="2800" dirty="0" err="1"/>
              <a:t>sebagai</a:t>
            </a:r>
            <a:r>
              <a:rPr lang="en-US" sz="2800" dirty="0"/>
              <a:t> </a:t>
            </a:r>
            <a:endParaRPr lang="en-US" altLang="en-US" sz="2800" dirty="0" smtClean="0"/>
          </a:p>
        </p:txBody>
      </p:sp>
      <p:pic>
        <p:nvPicPr>
          <p:cNvPr id="307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0703" t="52083" r="39824" b="37500"/>
          <a:stretch/>
        </p:blipFill>
        <p:spPr bwMode="auto">
          <a:xfrm>
            <a:off x="762000" y="3048000"/>
            <a:ext cx="582739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74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646113"/>
            <a:ext cx="7467600" cy="762000"/>
          </a:xfrm>
        </p:spPr>
        <p:txBody>
          <a:bodyPr/>
          <a:lstStyle/>
          <a:p>
            <a:pPr eaLnBrk="1" hangingPunct="1"/>
            <a:r>
              <a:rPr lang="en-US" altLang="en-US" dirty="0" err="1" smtClean="0"/>
              <a:t>Contoh</a:t>
            </a:r>
            <a:r>
              <a:rPr lang="en-US" altLang="en-US" dirty="0" smtClean="0"/>
              <a:t> </a:t>
            </a:r>
            <a:r>
              <a:rPr lang="en-US" altLang="en-US" dirty="0" err="1" smtClean="0"/>
              <a:t>Soal</a:t>
            </a:r>
            <a:endParaRPr lang="en-US" altLang="en-US" dirty="0" smtClean="0"/>
          </a:p>
        </p:txBody>
      </p:sp>
      <p:sp>
        <p:nvSpPr>
          <p:cNvPr id="18542" name="Text Box 110"/>
          <p:cNvSpPr txBox="1">
            <a:spLocks noChangeArrowheads="1"/>
          </p:cNvSpPr>
          <p:nvPr/>
        </p:nvSpPr>
        <p:spPr bwMode="auto">
          <a:xfrm>
            <a:off x="457200" y="1219200"/>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0513" indent="455613" eaLnBrk="0" hangingPunct="0">
              <a:tabLst>
                <a:tab pos="165100" algn="l"/>
                <a:tab pos="400050" algn="l"/>
                <a:tab pos="635000" algn="l"/>
              </a:tabLst>
              <a:defRPr sz="2400">
                <a:solidFill>
                  <a:schemeClr val="tx1"/>
                </a:solidFill>
                <a:latin typeface="Times New Roman" pitchFamily="18" charset="0"/>
              </a:defRPr>
            </a:lvl1pPr>
            <a:lvl2pPr marL="742950" indent="-285750" eaLnBrk="0" hangingPunct="0">
              <a:tabLst>
                <a:tab pos="165100" algn="l"/>
                <a:tab pos="400050" algn="l"/>
                <a:tab pos="635000" algn="l"/>
              </a:tabLst>
              <a:defRPr sz="2400">
                <a:solidFill>
                  <a:schemeClr val="tx1"/>
                </a:solidFill>
                <a:latin typeface="Times New Roman" pitchFamily="18" charset="0"/>
              </a:defRPr>
            </a:lvl2pPr>
            <a:lvl3pPr marL="1143000" indent="-228600" eaLnBrk="0" hangingPunct="0">
              <a:tabLst>
                <a:tab pos="165100" algn="l"/>
                <a:tab pos="400050" algn="l"/>
                <a:tab pos="635000" algn="l"/>
              </a:tabLst>
              <a:defRPr sz="2400">
                <a:solidFill>
                  <a:schemeClr val="tx1"/>
                </a:solidFill>
                <a:latin typeface="Times New Roman" pitchFamily="18" charset="0"/>
              </a:defRPr>
            </a:lvl3pPr>
            <a:lvl4pPr marL="1600200" indent="-228600" eaLnBrk="0" hangingPunct="0">
              <a:tabLst>
                <a:tab pos="165100" algn="l"/>
                <a:tab pos="400050" algn="l"/>
                <a:tab pos="635000" algn="l"/>
              </a:tabLst>
              <a:defRPr sz="2400">
                <a:solidFill>
                  <a:schemeClr val="tx1"/>
                </a:solidFill>
                <a:latin typeface="Times New Roman" pitchFamily="18" charset="0"/>
              </a:defRPr>
            </a:lvl4pPr>
            <a:lvl5pPr marL="2057400" indent="-228600" eaLnBrk="0" hangingPunct="0">
              <a:tabLst>
                <a:tab pos="165100" algn="l"/>
                <a:tab pos="400050" algn="l"/>
                <a:tab pos="6350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165100" algn="l"/>
                <a:tab pos="400050" algn="l"/>
                <a:tab pos="6350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165100" algn="l"/>
                <a:tab pos="400050" algn="l"/>
                <a:tab pos="6350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165100" algn="l"/>
                <a:tab pos="400050" algn="l"/>
                <a:tab pos="6350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165100" algn="l"/>
                <a:tab pos="400050" algn="l"/>
                <a:tab pos="635000" algn="l"/>
              </a:tabLst>
              <a:defRPr sz="2400">
                <a:solidFill>
                  <a:schemeClr val="tx1"/>
                </a:solidFill>
                <a:latin typeface="Times New Roman" pitchFamily="18" charset="0"/>
              </a:defRPr>
            </a:lvl9pPr>
          </a:lstStyle>
          <a:p>
            <a:pPr marL="0" indent="0" eaLnBrk="1" hangingPunct="1">
              <a:spcBef>
                <a:spcPct val="50000"/>
              </a:spcBef>
              <a:tabLst/>
            </a:pPr>
            <a:r>
              <a:rPr lang="en-US" dirty="0" err="1"/>
              <a:t>Perhatikan</a:t>
            </a:r>
            <a:r>
              <a:rPr lang="en-US" dirty="0"/>
              <a:t> </a:t>
            </a:r>
            <a:r>
              <a:rPr lang="en-US" dirty="0" err="1"/>
              <a:t>contoh</a:t>
            </a:r>
            <a:r>
              <a:rPr lang="en-US" dirty="0"/>
              <a:t> </a:t>
            </a:r>
            <a:r>
              <a:rPr lang="en-US" dirty="0" err="1"/>
              <a:t>kasus</a:t>
            </a:r>
            <a:r>
              <a:rPr lang="en-US" dirty="0"/>
              <a:t> </a:t>
            </a:r>
            <a:r>
              <a:rPr lang="en-US" dirty="0" err="1"/>
              <a:t>berikut</a:t>
            </a:r>
            <a:r>
              <a:rPr lang="en-US" dirty="0"/>
              <a:t>, data </a:t>
            </a:r>
            <a:r>
              <a:rPr lang="en-US" dirty="0" err="1"/>
              <a:t>berikut</a:t>
            </a:r>
            <a:r>
              <a:rPr lang="en-US" dirty="0"/>
              <a:t> </a:t>
            </a:r>
            <a:r>
              <a:rPr lang="en-US" dirty="0" err="1"/>
              <a:t>adalah</a:t>
            </a:r>
            <a:r>
              <a:rPr lang="en-US" dirty="0"/>
              <a:t> data </a:t>
            </a:r>
            <a:r>
              <a:rPr lang="en-US" dirty="0" err="1"/>
              <a:t>penjualan</a:t>
            </a:r>
            <a:r>
              <a:rPr lang="en-US" dirty="0"/>
              <a:t> PT. Mendota </a:t>
            </a:r>
            <a:r>
              <a:rPr lang="en-US" dirty="0" err="1" smtClean="0"/>
              <a:t>selama</a:t>
            </a:r>
            <a:r>
              <a:rPr lang="en-US" dirty="0"/>
              <a:t> </a:t>
            </a:r>
            <a:r>
              <a:rPr lang="en-US" dirty="0" smtClean="0"/>
              <a:t>5 </a:t>
            </a:r>
            <a:r>
              <a:rPr lang="en-US" dirty="0" err="1"/>
              <a:t>tahun</a:t>
            </a:r>
            <a:r>
              <a:rPr lang="en-US" dirty="0"/>
              <a:t>. Data </a:t>
            </a:r>
            <a:r>
              <a:rPr lang="en-US" dirty="0" err="1"/>
              <a:t>tersebut</a:t>
            </a:r>
            <a:r>
              <a:rPr lang="en-US" dirty="0"/>
              <a:t> </a:t>
            </a:r>
            <a:r>
              <a:rPr lang="en-US" dirty="0" err="1"/>
              <a:t>disajikan</a:t>
            </a:r>
            <a:r>
              <a:rPr lang="en-US" dirty="0"/>
              <a:t> </a:t>
            </a:r>
            <a:r>
              <a:rPr lang="en-US" dirty="0" err="1"/>
              <a:t>pada</a:t>
            </a:r>
            <a:r>
              <a:rPr lang="en-US" dirty="0"/>
              <a:t> </a:t>
            </a:r>
            <a:r>
              <a:rPr lang="en-US" dirty="0" err="1"/>
              <a:t>tabel</a:t>
            </a:r>
            <a:r>
              <a:rPr lang="en-US" dirty="0"/>
              <a:t> </a:t>
            </a:r>
            <a:r>
              <a:rPr lang="en-US" dirty="0" err="1"/>
              <a:t>berikut</a:t>
            </a:r>
            <a:r>
              <a:rPr lang="en-US" dirty="0"/>
              <a:t> </a:t>
            </a:r>
            <a:endParaRPr lang="en-US" altLang="en-US" dirty="0">
              <a:latin typeface="Arial" charset="0"/>
            </a:endParaRPr>
          </a:p>
        </p:txBody>
      </p:sp>
      <p:pic>
        <p:nvPicPr>
          <p:cNvPr id="317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5534" t="59896" r="42460" b="18229"/>
          <a:stretch/>
        </p:blipFill>
        <p:spPr bwMode="auto">
          <a:xfrm>
            <a:off x="2105025" y="2819400"/>
            <a:ext cx="3600450" cy="368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18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5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54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798493"/>
            <a:ext cx="7467600" cy="954107"/>
          </a:xfrm>
        </p:spPr>
        <p:txBody>
          <a:bodyPr/>
          <a:lstStyle/>
          <a:p>
            <a:pPr algn="l"/>
            <a:r>
              <a:rPr lang="en-US" altLang="en-US" sz="1400" dirty="0" err="1" smtClean="0"/>
              <a:t>Persam</a:t>
            </a:r>
            <a:r>
              <a:rPr lang="en-US" sz="1400" dirty="0"/>
              <a:t> Perusahaan </a:t>
            </a:r>
            <a:r>
              <a:rPr lang="en-US" sz="1400" dirty="0" err="1"/>
              <a:t>tersebut</a:t>
            </a:r>
            <a:r>
              <a:rPr lang="en-US" sz="1400" dirty="0"/>
              <a:t> </a:t>
            </a:r>
            <a:r>
              <a:rPr lang="en-US" sz="1400" dirty="0" err="1"/>
              <a:t>ingin</a:t>
            </a:r>
            <a:r>
              <a:rPr lang="en-US" sz="1400" dirty="0"/>
              <a:t> </a:t>
            </a:r>
            <a:r>
              <a:rPr lang="en-US" sz="1400" dirty="0" err="1"/>
              <a:t>membentuk</a:t>
            </a:r>
            <a:r>
              <a:rPr lang="en-US" sz="1400" dirty="0"/>
              <a:t> </a:t>
            </a:r>
            <a:r>
              <a:rPr lang="en-US" sz="1400" dirty="0" err="1"/>
              <a:t>sebuah</a:t>
            </a:r>
            <a:r>
              <a:rPr lang="en-US" sz="1400" dirty="0"/>
              <a:t> </a:t>
            </a:r>
            <a:r>
              <a:rPr lang="en-US" sz="1400" dirty="0" err="1"/>
              <a:t>persamaan</a:t>
            </a:r>
            <a:r>
              <a:rPr lang="en-US" sz="1400" dirty="0"/>
              <a:t> trend yang </a:t>
            </a:r>
            <a:r>
              <a:rPr lang="en-US" sz="1400" dirty="0" err="1"/>
              <a:t>dapat</a:t>
            </a:r>
            <a:r>
              <a:rPr lang="en-US" sz="1400" dirty="0"/>
              <a:t> </a:t>
            </a:r>
            <a:r>
              <a:rPr lang="en-US" sz="1400" dirty="0" err="1"/>
              <a:t>digunakan</a:t>
            </a:r>
            <a:r>
              <a:rPr lang="en-US" sz="1400" dirty="0"/>
              <a:t> </a:t>
            </a:r>
            <a:r>
              <a:rPr lang="en-US" sz="1400" dirty="0" err="1" smtClean="0"/>
              <a:t>untuk</a:t>
            </a:r>
            <a:r>
              <a:rPr lang="en-US" sz="1400" dirty="0"/>
              <a:t> </a:t>
            </a:r>
            <a:r>
              <a:rPr lang="en-US" sz="1400" dirty="0" err="1" smtClean="0"/>
              <a:t>menaksir</a:t>
            </a:r>
            <a:r>
              <a:rPr lang="en-US" sz="1400" dirty="0" smtClean="0"/>
              <a:t> </a:t>
            </a:r>
            <a:r>
              <a:rPr lang="en-US" sz="1400" dirty="0" err="1"/>
              <a:t>atau</a:t>
            </a:r>
            <a:r>
              <a:rPr lang="en-US" sz="1400" dirty="0"/>
              <a:t> </a:t>
            </a:r>
            <a:r>
              <a:rPr lang="en-US" sz="1400" dirty="0" err="1"/>
              <a:t>menduga</a:t>
            </a:r>
            <a:r>
              <a:rPr lang="en-US" sz="1400" dirty="0"/>
              <a:t> </a:t>
            </a:r>
            <a:r>
              <a:rPr lang="en-US" sz="1400" dirty="0" err="1"/>
              <a:t>penjualan</a:t>
            </a:r>
            <a:r>
              <a:rPr lang="en-US" sz="1400" dirty="0"/>
              <a:t> </a:t>
            </a:r>
            <a:r>
              <a:rPr lang="en-US" sz="1400" dirty="0" err="1"/>
              <a:t>pada</a:t>
            </a:r>
            <a:r>
              <a:rPr lang="en-US" sz="1400" dirty="0"/>
              <a:t> </a:t>
            </a:r>
            <a:r>
              <a:rPr lang="en-US" sz="1400" dirty="0" err="1"/>
              <a:t>masa</a:t>
            </a:r>
            <a:r>
              <a:rPr lang="en-US" sz="1400" dirty="0"/>
              <a:t> yang </a:t>
            </a:r>
            <a:r>
              <a:rPr lang="en-US" sz="1400" dirty="0" err="1"/>
              <a:t>akan</a:t>
            </a:r>
            <a:r>
              <a:rPr lang="en-US" sz="1400" dirty="0"/>
              <a:t> </a:t>
            </a:r>
            <a:r>
              <a:rPr lang="en-US" sz="1400" dirty="0" err="1"/>
              <a:t>datang</a:t>
            </a:r>
            <a:r>
              <a:rPr lang="en-US" sz="1400" dirty="0"/>
              <a:t>. </a:t>
            </a:r>
            <a:r>
              <a:rPr lang="en-US" sz="1400" dirty="0" err="1"/>
              <a:t>Hasil</a:t>
            </a:r>
            <a:r>
              <a:rPr lang="en-US" sz="1400" dirty="0"/>
              <a:t> </a:t>
            </a:r>
            <a:r>
              <a:rPr lang="en-US" sz="1400" dirty="0" err="1"/>
              <a:t>penaksiran</a:t>
            </a:r>
            <a:r>
              <a:rPr lang="en-US" sz="1400" dirty="0"/>
              <a:t> </a:t>
            </a:r>
            <a:r>
              <a:rPr lang="en-US" sz="1400" dirty="0" err="1"/>
              <a:t>ini</a:t>
            </a:r>
            <a:r>
              <a:rPr lang="en-US" sz="1400" dirty="0"/>
              <a:t> </a:t>
            </a:r>
            <a:r>
              <a:rPr lang="en-US" sz="1400" dirty="0" err="1" smtClean="0"/>
              <a:t>dapat</a:t>
            </a:r>
            <a:r>
              <a:rPr lang="en-US" sz="1400" dirty="0"/>
              <a:t> </a:t>
            </a:r>
            <a:r>
              <a:rPr lang="en-US" sz="1400" dirty="0" err="1" smtClean="0"/>
              <a:t>digunakan</a:t>
            </a:r>
            <a:r>
              <a:rPr lang="en-US" sz="1400" dirty="0" smtClean="0"/>
              <a:t> </a:t>
            </a:r>
            <a:r>
              <a:rPr lang="en-US" sz="1400" dirty="0" err="1"/>
              <a:t>untuk</a:t>
            </a:r>
            <a:r>
              <a:rPr lang="en-US" sz="1400" dirty="0"/>
              <a:t> </a:t>
            </a:r>
            <a:r>
              <a:rPr lang="en-US" sz="1400" dirty="0" err="1"/>
              <a:t>rencana</a:t>
            </a:r>
            <a:r>
              <a:rPr lang="en-US" sz="1400" dirty="0"/>
              <a:t> </a:t>
            </a:r>
            <a:r>
              <a:rPr lang="en-US" sz="1400" dirty="0" err="1"/>
              <a:t>produksi</a:t>
            </a:r>
            <a:r>
              <a:rPr lang="en-US" sz="1400" dirty="0"/>
              <a:t> </a:t>
            </a:r>
            <a:r>
              <a:rPr lang="en-US" sz="1400" dirty="0" err="1"/>
              <a:t>untuk</a:t>
            </a:r>
            <a:r>
              <a:rPr lang="en-US" sz="1400" dirty="0"/>
              <a:t> </a:t>
            </a:r>
            <a:r>
              <a:rPr lang="en-US" sz="1400" dirty="0" err="1"/>
              <a:t>tahun-tahun</a:t>
            </a:r>
            <a:r>
              <a:rPr lang="en-US" sz="1400" dirty="0"/>
              <a:t> </a:t>
            </a:r>
            <a:r>
              <a:rPr lang="en-US" sz="1400" dirty="0" err="1"/>
              <a:t>selanjutnya</a:t>
            </a:r>
            <a:r>
              <a:rPr lang="en-US" sz="1400" dirty="0"/>
              <a:t>.</a:t>
            </a:r>
            <a:r>
              <a:rPr lang="en-US" sz="1400" dirty="0"/>
              <a:t> </a:t>
            </a:r>
            <a:endParaRPr lang="en-US" altLang="en-US" sz="1400" dirty="0" smtClean="0"/>
          </a:p>
        </p:txBody>
      </p:sp>
      <p:sp>
        <p:nvSpPr>
          <p:cNvPr id="2" name="Table Placeholder 1"/>
          <p:cNvSpPr>
            <a:spLocks noGrp="1"/>
          </p:cNvSpPr>
          <p:nvPr>
            <p:ph type="tbl" idx="1"/>
          </p:nvPr>
        </p:nvSpPr>
        <p:spPr/>
      </p:sp>
      <p:pic>
        <p:nvPicPr>
          <p:cNvPr id="327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506" t="42969" r="36164" b="28515"/>
          <a:stretch/>
        </p:blipFill>
        <p:spPr bwMode="auto">
          <a:xfrm>
            <a:off x="304800" y="1981200"/>
            <a:ext cx="6629400" cy="4196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75" name="Picture 143"/>
          <p:cNvPicPr>
            <a:picLocks noChangeAspect="1" noChangeArrowheads="1"/>
          </p:cNvPicPr>
          <p:nvPr/>
        </p:nvPicPr>
        <p:blipFill rotWithShape="1">
          <a:blip r:embed="rId3">
            <a:extLst>
              <a:ext uri="{28A0092B-C50C-407E-A947-70E740481C1C}">
                <a14:useLocalDpi xmlns:a14="http://schemas.microsoft.com/office/drawing/2010/main" val="0"/>
              </a:ext>
            </a:extLst>
          </a:blip>
          <a:srcRect l="31625" t="35156" r="29722" b="13281"/>
          <a:stretch/>
        </p:blipFill>
        <p:spPr bwMode="auto">
          <a:xfrm>
            <a:off x="228600" y="685800"/>
            <a:ext cx="7620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337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650" t="43750" r="29721" b="20573"/>
          <a:stretch/>
        </p:blipFill>
        <p:spPr bwMode="auto">
          <a:xfrm>
            <a:off x="-166444" y="914400"/>
            <a:ext cx="9291394"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83159"/>
            <a:ext cx="7467600" cy="769441"/>
          </a:xfrm>
        </p:spPr>
        <p:txBody>
          <a:bodyPr/>
          <a:lstStyle/>
          <a:p>
            <a:r>
              <a:rPr lang="en-US" dirty="0" err="1" smtClean="0"/>
              <a:t>Latihan</a:t>
            </a:r>
            <a:endParaRPr lang="en-US" dirty="0"/>
          </a:p>
        </p:txBody>
      </p:sp>
      <p:sp>
        <p:nvSpPr>
          <p:cNvPr id="4" name="Rectangle 3"/>
          <p:cNvSpPr/>
          <p:nvPr/>
        </p:nvSpPr>
        <p:spPr>
          <a:xfrm>
            <a:off x="838200" y="2209800"/>
            <a:ext cx="6324600" cy="1569660"/>
          </a:xfrm>
          <a:prstGeom prst="rect">
            <a:avLst/>
          </a:prstGeom>
        </p:spPr>
        <p:txBody>
          <a:bodyPr wrap="square">
            <a:spAutoFit/>
          </a:bodyPr>
          <a:lstStyle/>
          <a:p>
            <a:r>
              <a:rPr lang="nn-NO" dirty="0"/>
              <a:t>Data berikut merupakan data deret waktu mengenai angka kelahiran per 1000 penduduk</a:t>
            </a:r>
            <a:br>
              <a:rPr lang="nn-NO" dirty="0"/>
            </a:br>
            <a:r>
              <a:rPr lang="nn-NO" dirty="0"/>
              <a:t>di suatu negara selama jangka waktu 1915,1920,...,1955.</a:t>
            </a:r>
            <a:r>
              <a:rPr lang="nn-NO" dirty="0"/>
              <a:t> </a:t>
            </a:r>
            <a:endParaRPr lang="en-US" dirty="0"/>
          </a:p>
        </p:txBody>
      </p:sp>
      <p:pic>
        <p:nvPicPr>
          <p:cNvPr id="348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407" t="53646" r="32796" b="35416"/>
          <a:stretch/>
        </p:blipFill>
        <p:spPr bwMode="auto">
          <a:xfrm>
            <a:off x="838200" y="3816102"/>
            <a:ext cx="6686550" cy="125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00150" y="5112246"/>
            <a:ext cx="6324600" cy="1200329"/>
          </a:xfrm>
          <a:prstGeom prst="rect">
            <a:avLst/>
          </a:prstGeom>
        </p:spPr>
        <p:txBody>
          <a:bodyPr wrap="square">
            <a:spAutoFit/>
          </a:bodyPr>
          <a:lstStyle/>
          <a:p>
            <a:r>
              <a:rPr lang="en-US" dirty="0" err="1"/>
              <a:t>Buatlah</a:t>
            </a:r>
            <a:r>
              <a:rPr lang="en-US" dirty="0"/>
              <a:t> </a:t>
            </a:r>
            <a:r>
              <a:rPr lang="en-US" dirty="0" err="1"/>
              <a:t>persamaan</a:t>
            </a:r>
            <a:r>
              <a:rPr lang="en-US" dirty="0"/>
              <a:t> trend </a:t>
            </a:r>
            <a:r>
              <a:rPr lang="en-US" dirty="0" err="1"/>
              <a:t>nya</a:t>
            </a:r>
            <a:r>
              <a:rPr lang="en-US" dirty="0"/>
              <a:t> </a:t>
            </a:r>
            <a:r>
              <a:rPr lang="en-US" dirty="0" err="1"/>
              <a:t>dan</a:t>
            </a:r>
            <a:r>
              <a:rPr lang="en-US" dirty="0"/>
              <a:t> </a:t>
            </a:r>
            <a:r>
              <a:rPr lang="en-US" dirty="0" err="1"/>
              <a:t>lakukan</a:t>
            </a:r>
            <a:r>
              <a:rPr lang="en-US" dirty="0"/>
              <a:t> </a:t>
            </a:r>
            <a:r>
              <a:rPr lang="en-US" dirty="0" err="1"/>
              <a:t>peramalan</a:t>
            </a:r>
            <a:r>
              <a:rPr lang="en-US" dirty="0"/>
              <a:t> </a:t>
            </a:r>
            <a:r>
              <a:rPr lang="en-US" dirty="0" err="1"/>
              <a:t>kelahiran</a:t>
            </a:r>
            <a:r>
              <a:rPr lang="en-US" dirty="0"/>
              <a:t> </a:t>
            </a:r>
            <a:r>
              <a:rPr lang="en-US" dirty="0" err="1"/>
              <a:t>penduduk</a:t>
            </a:r>
            <a:r>
              <a:rPr lang="en-US" dirty="0"/>
              <a:t> per 1000</a:t>
            </a:r>
            <a:br>
              <a:rPr lang="en-US" dirty="0"/>
            </a:br>
            <a:r>
              <a:rPr lang="en-US" dirty="0" err="1"/>
              <a:t>penduduk</a:t>
            </a:r>
            <a:r>
              <a:rPr lang="en-US" dirty="0"/>
              <a:t> </a:t>
            </a:r>
            <a:r>
              <a:rPr lang="en-US" dirty="0" err="1"/>
              <a:t>pada</a:t>
            </a:r>
            <a:r>
              <a:rPr lang="en-US" dirty="0"/>
              <a:t> 3 </a:t>
            </a:r>
            <a:r>
              <a:rPr lang="en-US" dirty="0" err="1"/>
              <a:t>tahun</a:t>
            </a:r>
            <a:r>
              <a:rPr lang="en-US" dirty="0"/>
              <a:t> </a:t>
            </a:r>
            <a:r>
              <a:rPr lang="en-US" dirty="0" err="1"/>
              <a:t>selanjutnya</a:t>
            </a:r>
            <a:r>
              <a:rPr lang="en-US" dirty="0"/>
              <a:t>!</a:t>
            </a:r>
            <a:r>
              <a:rPr lang="en-US" dirty="0"/>
              <a:t> </a:t>
            </a:r>
          </a:p>
        </p:txBody>
      </p:sp>
    </p:spTree>
    <p:extLst>
      <p:ext uri="{BB962C8B-B14F-4D97-AF65-F5344CB8AC3E}">
        <p14:creationId xmlns:p14="http://schemas.microsoft.com/office/powerpoint/2010/main" val="3320675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863025"/>
            <a:ext cx="7772400" cy="584775"/>
          </a:xfrm>
        </p:spPr>
        <p:txBody>
          <a:bodyPr/>
          <a:lstStyle/>
          <a:p>
            <a:pPr eaLnBrk="1" hangingPunct="1"/>
            <a:r>
              <a:rPr lang="en-US" sz="3200" i="1" dirty="0"/>
              <a:t>Time series</a:t>
            </a:r>
            <a:endParaRPr lang="en-US" altLang="en-US" sz="3200" dirty="0" smtClean="0"/>
          </a:p>
        </p:txBody>
      </p:sp>
      <p:sp>
        <p:nvSpPr>
          <p:cNvPr id="2051" name="Rectangle 3"/>
          <p:cNvSpPr>
            <a:spLocks noGrp="1" noChangeArrowheads="1"/>
          </p:cNvSpPr>
          <p:nvPr>
            <p:ph type="subTitle" idx="1"/>
          </p:nvPr>
        </p:nvSpPr>
        <p:spPr>
          <a:xfrm>
            <a:off x="381000" y="1905000"/>
            <a:ext cx="6553200" cy="3200400"/>
          </a:xfrm>
        </p:spPr>
        <p:txBody>
          <a:bodyPr/>
          <a:lstStyle/>
          <a:p>
            <a:pPr algn="l" eaLnBrk="1" hangingPunct="1">
              <a:lnSpc>
                <a:spcPct val="90000"/>
              </a:lnSpc>
            </a:pPr>
            <a:r>
              <a:rPr lang="en-US" sz="2400" i="1" dirty="0"/>
              <a:t>Time series </a:t>
            </a:r>
            <a:r>
              <a:rPr lang="en-US" sz="2400" dirty="0" err="1"/>
              <a:t>atau</a:t>
            </a:r>
            <a:r>
              <a:rPr lang="en-US" sz="2400" dirty="0"/>
              <a:t> data </a:t>
            </a:r>
            <a:r>
              <a:rPr lang="en-US" sz="2400" dirty="0" err="1"/>
              <a:t>deret</a:t>
            </a:r>
            <a:r>
              <a:rPr lang="en-US" sz="2400" dirty="0"/>
              <a:t> </a:t>
            </a:r>
            <a:r>
              <a:rPr lang="en-US" sz="2400" dirty="0" err="1"/>
              <a:t>waktu</a:t>
            </a:r>
            <a:r>
              <a:rPr lang="en-US" sz="2400" dirty="0"/>
              <a:t> </a:t>
            </a:r>
            <a:r>
              <a:rPr lang="en-US" sz="2400" dirty="0" err="1"/>
              <a:t>adalah</a:t>
            </a:r>
            <a:r>
              <a:rPr lang="en-US" sz="2400" dirty="0"/>
              <a:t> </a:t>
            </a:r>
            <a:r>
              <a:rPr lang="en-US" sz="2400" dirty="0" err="1"/>
              <a:t>sekumpulan</a:t>
            </a:r>
            <a:r>
              <a:rPr lang="en-US" sz="2400" dirty="0"/>
              <a:t> </a:t>
            </a:r>
            <a:r>
              <a:rPr lang="en-US" sz="2400" dirty="0" err="1"/>
              <a:t>hasil</a:t>
            </a:r>
            <a:r>
              <a:rPr lang="en-US" sz="2400" dirty="0"/>
              <a:t> </a:t>
            </a:r>
            <a:r>
              <a:rPr lang="en-US" sz="2400" dirty="0" err="1"/>
              <a:t>observasi</a:t>
            </a:r>
            <a:r>
              <a:rPr lang="en-US" sz="2400" dirty="0"/>
              <a:t> yang </a:t>
            </a:r>
            <a:r>
              <a:rPr lang="en-US" sz="2400" dirty="0" err="1"/>
              <a:t>diatur</a:t>
            </a:r>
            <a:r>
              <a:rPr lang="en-US" sz="2400" dirty="0"/>
              <a:t> </a:t>
            </a:r>
            <a:r>
              <a:rPr lang="en-US" sz="2400" dirty="0" err="1"/>
              <a:t>dan</a:t>
            </a:r>
            <a:r>
              <a:rPr lang="en-US" sz="2400" dirty="0"/>
              <a:t/>
            </a:r>
            <a:br>
              <a:rPr lang="en-US" sz="2400" dirty="0"/>
            </a:br>
            <a:r>
              <a:rPr lang="en-US" sz="2400" dirty="0" err="1"/>
              <a:t>didapat</a:t>
            </a:r>
            <a:r>
              <a:rPr lang="en-US" sz="2400" dirty="0"/>
              <a:t> </a:t>
            </a:r>
            <a:r>
              <a:rPr lang="en-US" sz="2400" dirty="0" err="1"/>
              <a:t>menurut</a:t>
            </a:r>
            <a:r>
              <a:rPr lang="en-US" sz="2400" dirty="0"/>
              <a:t> </a:t>
            </a:r>
            <a:r>
              <a:rPr lang="en-US" sz="2400" dirty="0" err="1"/>
              <a:t>urutan</a:t>
            </a:r>
            <a:r>
              <a:rPr lang="en-US" sz="2400" dirty="0"/>
              <a:t> </a:t>
            </a:r>
            <a:r>
              <a:rPr lang="en-US" sz="2400" dirty="0" err="1"/>
              <a:t>kronologis</a:t>
            </a:r>
            <a:r>
              <a:rPr lang="en-US" sz="2400" dirty="0"/>
              <a:t>, </a:t>
            </a:r>
            <a:r>
              <a:rPr lang="en-US" sz="2400" dirty="0" err="1"/>
              <a:t>biasanya</a:t>
            </a:r>
            <a:r>
              <a:rPr lang="en-US" sz="2400" dirty="0"/>
              <a:t> </a:t>
            </a:r>
            <a:r>
              <a:rPr lang="en-US" sz="2400" dirty="0" err="1"/>
              <a:t>dalam</a:t>
            </a:r>
            <a:r>
              <a:rPr lang="en-US" sz="2400" dirty="0"/>
              <a:t> interval </a:t>
            </a:r>
            <a:r>
              <a:rPr lang="en-US" sz="2400" dirty="0" err="1"/>
              <a:t>waktu</a:t>
            </a:r>
            <a:r>
              <a:rPr lang="en-US" sz="2400" dirty="0"/>
              <a:t> yang </a:t>
            </a:r>
            <a:r>
              <a:rPr lang="en-US" sz="2400" dirty="0" err="1"/>
              <a:t>sama</a:t>
            </a:r>
            <a:r>
              <a:rPr lang="en-US" sz="2400" dirty="0"/>
              <a:t> (</a:t>
            </a:r>
            <a:r>
              <a:rPr lang="en-US" sz="2400" dirty="0" err="1"/>
              <a:t>Sudjana</a:t>
            </a:r>
            <a:r>
              <a:rPr lang="en-US" sz="2400" dirty="0"/>
              <a:t>,</a:t>
            </a:r>
            <a:br>
              <a:rPr lang="en-US" sz="2400" dirty="0"/>
            </a:br>
            <a:r>
              <a:rPr lang="en-US" sz="2400" dirty="0"/>
              <a:t>2005)</a:t>
            </a:r>
            <a:r>
              <a:rPr lang="en-US" sz="2400" dirty="0"/>
              <a:t> </a:t>
            </a:r>
            <a:br>
              <a:rPr lang="en-US" sz="2400" dirty="0"/>
            </a:br>
            <a:endParaRPr lang="en-US" altLang="en-US" sz="2400"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linds(vertic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28600" y="321172"/>
            <a:ext cx="7467600" cy="769441"/>
          </a:xfrm>
        </p:spPr>
        <p:txBody>
          <a:bodyPr/>
          <a:lstStyle/>
          <a:p>
            <a:pPr eaLnBrk="1" hangingPunct="1"/>
            <a:r>
              <a:rPr lang="en-US" dirty="0" err="1"/>
              <a:t>Komponen</a:t>
            </a:r>
            <a:r>
              <a:rPr lang="en-US" dirty="0"/>
              <a:t> </a:t>
            </a:r>
            <a:r>
              <a:rPr lang="en-US" i="1" dirty="0"/>
              <a:t>Time Series</a:t>
            </a:r>
            <a:r>
              <a:rPr lang="en-US" dirty="0"/>
              <a:t> </a:t>
            </a:r>
            <a:endParaRPr lang="en-US" altLang="en-US" dirty="0" smtClean="0"/>
          </a:p>
        </p:txBody>
      </p:sp>
      <p:sp>
        <p:nvSpPr>
          <p:cNvPr id="2" name="Rectangle 1"/>
          <p:cNvSpPr/>
          <p:nvPr/>
        </p:nvSpPr>
        <p:spPr>
          <a:xfrm>
            <a:off x="228600" y="1369516"/>
            <a:ext cx="7772400" cy="1938992"/>
          </a:xfrm>
          <a:prstGeom prst="rect">
            <a:avLst/>
          </a:prstGeom>
        </p:spPr>
        <p:txBody>
          <a:bodyPr wrap="square">
            <a:spAutoFit/>
          </a:bodyPr>
          <a:lstStyle/>
          <a:p>
            <a:r>
              <a:rPr lang="en-US" dirty="0" err="1"/>
              <a:t>Suatu</a:t>
            </a:r>
            <a:r>
              <a:rPr lang="en-US" dirty="0"/>
              <a:t> </a:t>
            </a:r>
            <a:r>
              <a:rPr lang="en-US" i="1" dirty="0"/>
              <a:t>time series </a:t>
            </a:r>
            <a:r>
              <a:rPr lang="en-US" dirty="0" err="1"/>
              <a:t>memiliki</a:t>
            </a:r>
            <a:r>
              <a:rPr lang="en-US" dirty="0"/>
              <a:t> </a:t>
            </a:r>
            <a:r>
              <a:rPr lang="en-US" dirty="0" err="1"/>
              <a:t>empat</a:t>
            </a:r>
            <a:r>
              <a:rPr lang="en-US" dirty="0"/>
              <a:t> </a:t>
            </a:r>
            <a:r>
              <a:rPr lang="en-US" dirty="0" err="1"/>
              <a:t>komponen</a:t>
            </a:r>
            <a:r>
              <a:rPr lang="en-US" dirty="0"/>
              <a:t> </a:t>
            </a:r>
            <a:r>
              <a:rPr lang="en-US" dirty="0" err="1"/>
              <a:t>yaitu</a:t>
            </a:r>
            <a:r>
              <a:rPr lang="en-US" dirty="0"/>
              <a:t> Trend (T), </a:t>
            </a:r>
            <a:r>
              <a:rPr lang="en-US" dirty="0" err="1"/>
              <a:t>variasi</a:t>
            </a:r>
            <a:r>
              <a:rPr lang="en-US" dirty="0"/>
              <a:t> </a:t>
            </a:r>
            <a:r>
              <a:rPr lang="en-US" dirty="0" err="1"/>
              <a:t>musiman</a:t>
            </a:r>
            <a:r>
              <a:rPr lang="en-US" dirty="0"/>
              <a:t> (V</a:t>
            </a:r>
            <a:r>
              <a:rPr lang="en-US" dirty="0" smtClean="0"/>
              <a:t>), </a:t>
            </a:r>
            <a:r>
              <a:rPr lang="en-US" dirty="0" err="1" smtClean="0"/>
              <a:t>variasi</a:t>
            </a:r>
            <a:r>
              <a:rPr lang="en-US" dirty="0" smtClean="0"/>
              <a:t> </a:t>
            </a:r>
            <a:r>
              <a:rPr lang="en-US" dirty="0" err="1"/>
              <a:t>siklis</a:t>
            </a:r>
            <a:r>
              <a:rPr lang="en-US" dirty="0"/>
              <a:t> (S) </a:t>
            </a:r>
            <a:r>
              <a:rPr lang="en-US" dirty="0" err="1"/>
              <a:t>dan</a:t>
            </a:r>
            <a:r>
              <a:rPr lang="en-US" dirty="0"/>
              <a:t> </a:t>
            </a:r>
            <a:r>
              <a:rPr lang="en-US" i="1" dirty="0" err="1"/>
              <a:t>irreguler</a:t>
            </a:r>
            <a:r>
              <a:rPr lang="en-US" i="1" dirty="0"/>
              <a:t> </a:t>
            </a:r>
            <a:r>
              <a:rPr lang="en-US" dirty="0" err="1"/>
              <a:t>atau</a:t>
            </a:r>
            <a:r>
              <a:rPr lang="en-US" dirty="0"/>
              <a:t> random (R). </a:t>
            </a:r>
            <a:r>
              <a:rPr lang="en-US" dirty="0" err="1"/>
              <a:t>Nilai-nilai</a:t>
            </a:r>
            <a:r>
              <a:rPr lang="en-US" dirty="0"/>
              <a:t> </a:t>
            </a:r>
            <a:r>
              <a:rPr lang="en-US" dirty="0" err="1"/>
              <a:t>suatu</a:t>
            </a:r>
            <a:r>
              <a:rPr lang="en-US" dirty="0"/>
              <a:t> </a:t>
            </a:r>
            <a:r>
              <a:rPr lang="en-US" i="1" dirty="0"/>
              <a:t>time series </a:t>
            </a:r>
            <a:r>
              <a:rPr lang="en-US" dirty="0" err="1" smtClean="0"/>
              <a:t>adalah</a:t>
            </a:r>
            <a:r>
              <a:rPr lang="en-US" dirty="0"/>
              <a:t> </a:t>
            </a:r>
            <a:r>
              <a:rPr lang="en-US" dirty="0" err="1" smtClean="0"/>
              <a:t>kombinasi</a:t>
            </a:r>
            <a:r>
              <a:rPr lang="en-US" dirty="0" smtClean="0"/>
              <a:t> </a:t>
            </a:r>
            <a:r>
              <a:rPr lang="en-US" dirty="0" err="1"/>
              <a:t>dari</a:t>
            </a:r>
            <a:r>
              <a:rPr lang="en-US" dirty="0"/>
              <a:t> </a:t>
            </a:r>
            <a:r>
              <a:rPr lang="en-US" dirty="0" err="1"/>
              <a:t>keempat</a:t>
            </a:r>
            <a:r>
              <a:rPr lang="en-US" dirty="0"/>
              <a:t> </a:t>
            </a:r>
            <a:r>
              <a:rPr lang="en-US" dirty="0" err="1"/>
              <a:t>komponen</a:t>
            </a:r>
            <a:r>
              <a:rPr lang="en-US" dirty="0"/>
              <a:t> </a:t>
            </a:r>
            <a:r>
              <a:rPr lang="en-US" dirty="0" err="1"/>
              <a:t>tersebut</a:t>
            </a:r>
            <a:r>
              <a:rPr lang="en-US" dirty="0"/>
              <a:t>. </a:t>
            </a:r>
            <a:r>
              <a:rPr lang="en-US" dirty="0" err="1"/>
              <a:t>Kombinasi</a:t>
            </a:r>
            <a:r>
              <a:rPr lang="en-US" dirty="0"/>
              <a:t> yang </a:t>
            </a:r>
            <a:r>
              <a:rPr lang="en-US" dirty="0" err="1"/>
              <a:t>dimaksud</a:t>
            </a:r>
            <a:r>
              <a:rPr lang="en-US" dirty="0"/>
              <a:t> </a:t>
            </a:r>
            <a:r>
              <a:rPr lang="en-US" dirty="0" err="1" smtClean="0"/>
              <a:t>bersifat</a:t>
            </a:r>
            <a:r>
              <a:rPr lang="en-US" dirty="0"/>
              <a:t> </a:t>
            </a:r>
            <a:r>
              <a:rPr lang="en-US" i="1" dirty="0" smtClean="0"/>
              <a:t>multiplicative </a:t>
            </a:r>
            <a:r>
              <a:rPr lang="en-US" dirty="0" err="1"/>
              <a:t>atau</a:t>
            </a:r>
            <a:r>
              <a:rPr lang="en-US" dirty="0"/>
              <a:t> </a:t>
            </a:r>
            <a:r>
              <a:rPr lang="en-US" dirty="0" err="1"/>
              <a:t>perkalian</a:t>
            </a:r>
            <a:r>
              <a:rPr lang="en-US" dirty="0"/>
              <a:t> </a:t>
            </a:r>
            <a:r>
              <a:rPr lang="en-US" dirty="0" err="1"/>
              <a:t>yaitu</a:t>
            </a:r>
            <a:r>
              <a:rPr lang="en-US" dirty="0"/>
              <a:t> </a:t>
            </a:r>
          </a:p>
        </p:txBody>
      </p:sp>
      <p:sp>
        <p:nvSpPr>
          <p:cNvPr id="3" name="Rectangle 2"/>
          <p:cNvSpPr/>
          <p:nvPr/>
        </p:nvSpPr>
        <p:spPr>
          <a:xfrm>
            <a:off x="914400" y="4114800"/>
            <a:ext cx="5924550" cy="1200329"/>
          </a:xfrm>
          <a:prstGeom prst="rect">
            <a:avLst/>
          </a:prstGeom>
        </p:spPr>
        <p:txBody>
          <a:bodyPr wrap="square">
            <a:spAutoFit/>
          </a:bodyPr>
          <a:lstStyle/>
          <a:p>
            <a:r>
              <a:rPr lang="en-US" sz="3600" b="1" dirty="0"/>
              <a:t>Time Series = T x V x S x R</a:t>
            </a:r>
            <a:r>
              <a:rPr lang="en-US" sz="3600" dirty="0"/>
              <a:t> </a:t>
            </a:r>
            <a:br>
              <a:rPr lang="en-US" sz="3600" dirty="0"/>
            </a:b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983159"/>
            <a:ext cx="7467600" cy="769441"/>
          </a:xfrm>
        </p:spPr>
        <p:txBody>
          <a:bodyPr/>
          <a:lstStyle/>
          <a:p>
            <a:pPr eaLnBrk="1" hangingPunct="1"/>
            <a:r>
              <a:rPr lang="en-US" dirty="0"/>
              <a:t>Trend (T)</a:t>
            </a:r>
            <a:r>
              <a:rPr lang="en-US" dirty="0"/>
              <a:t> </a:t>
            </a:r>
            <a:endParaRPr lang="en-US" altLang="en-US" dirty="0" smtClean="0"/>
          </a:p>
        </p:txBody>
      </p:sp>
      <p:sp>
        <p:nvSpPr>
          <p:cNvPr id="4099" name="Rectangle 3"/>
          <p:cNvSpPr>
            <a:spLocks noGrp="1" noChangeArrowheads="1"/>
          </p:cNvSpPr>
          <p:nvPr>
            <p:ph type="body" idx="1"/>
          </p:nvPr>
        </p:nvSpPr>
        <p:spPr/>
        <p:txBody>
          <a:bodyPr/>
          <a:lstStyle/>
          <a:p>
            <a:pPr eaLnBrk="1" hangingPunct="1"/>
            <a:r>
              <a:rPr lang="en-US" sz="2000" dirty="0"/>
              <a:t>Trend </a:t>
            </a:r>
            <a:r>
              <a:rPr lang="en-US" sz="2000" dirty="0" err="1"/>
              <a:t>melukiskan</a:t>
            </a:r>
            <a:r>
              <a:rPr lang="en-US" sz="2000" dirty="0"/>
              <a:t> </a:t>
            </a:r>
            <a:r>
              <a:rPr lang="en-US" sz="2000" dirty="0" err="1"/>
              <a:t>gerak</a:t>
            </a:r>
            <a:r>
              <a:rPr lang="en-US" sz="2000" dirty="0"/>
              <a:t> data </a:t>
            </a:r>
            <a:r>
              <a:rPr lang="en-US" sz="2000" dirty="0" err="1"/>
              <a:t>deret</a:t>
            </a:r>
            <a:r>
              <a:rPr lang="en-US" sz="2000" dirty="0"/>
              <a:t> </a:t>
            </a:r>
            <a:r>
              <a:rPr lang="en-US" sz="2000" dirty="0" err="1"/>
              <a:t>waktu</a:t>
            </a:r>
            <a:r>
              <a:rPr lang="en-US" sz="2000" dirty="0"/>
              <a:t> </a:t>
            </a:r>
            <a:r>
              <a:rPr lang="en-US" sz="2000" dirty="0" err="1"/>
              <a:t>selama</a:t>
            </a:r>
            <a:r>
              <a:rPr lang="en-US" sz="2000" dirty="0"/>
              <a:t> </a:t>
            </a:r>
            <a:r>
              <a:rPr lang="en-US" sz="2000" dirty="0" err="1"/>
              <a:t>jangka</a:t>
            </a:r>
            <a:r>
              <a:rPr lang="en-US" sz="2000" dirty="0"/>
              <a:t> </a:t>
            </a:r>
            <a:r>
              <a:rPr lang="en-US" sz="2000" dirty="0" err="1"/>
              <a:t>waktu</a:t>
            </a:r>
            <a:r>
              <a:rPr lang="en-US" sz="2000" dirty="0"/>
              <a:t> yang </a:t>
            </a:r>
            <a:r>
              <a:rPr lang="en-US" sz="2000" dirty="0" err="1"/>
              <a:t>panjang</a:t>
            </a:r>
            <a:r>
              <a:rPr lang="en-US" sz="2000" dirty="0"/>
              <a:t> </a:t>
            </a:r>
            <a:r>
              <a:rPr lang="en-US" sz="2000" dirty="0" err="1" smtClean="0"/>
              <a:t>dan</a:t>
            </a:r>
            <a:r>
              <a:rPr lang="en-US" sz="2000" dirty="0"/>
              <a:t> </a:t>
            </a:r>
            <a:r>
              <a:rPr lang="en-US" sz="2000" dirty="0" err="1" smtClean="0"/>
              <a:t>cukup</a:t>
            </a:r>
            <a:r>
              <a:rPr lang="en-US" sz="2000" dirty="0" smtClean="0"/>
              <a:t> </a:t>
            </a:r>
            <a:r>
              <a:rPr lang="en-US" sz="2000" dirty="0"/>
              <a:t>lama (</a:t>
            </a:r>
            <a:r>
              <a:rPr lang="en-US" sz="2000" dirty="0" err="1"/>
              <a:t>Sudjana</a:t>
            </a:r>
            <a:r>
              <a:rPr lang="en-US" sz="2000" dirty="0"/>
              <a:t>, 2005). </a:t>
            </a:r>
            <a:r>
              <a:rPr lang="en-US" sz="2000" dirty="0" err="1"/>
              <a:t>Menurut</a:t>
            </a:r>
            <a:r>
              <a:rPr lang="en-US" sz="2000" dirty="0"/>
              <a:t> J. </a:t>
            </a:r>
            <a:r>
              <a:rPr lang="en-US" sz="2000" dirty="0" err="1"/>
              <a:t>Supranto</a:t>
            </a:r>
            <a:r>
              <a:rPr lang="en-US" sz="2000" dirty="0"/>
              <a:t> (2008), </a:t>
            </a:r>
            <a:r>
              <a:rPr lang="en-US" sz="2000" dirty="0" err="1"/>
              <a:t>gerakan</a:t>
            </a:r>
            <a:r>
              <a:rPr lang="en-US" sz="2000" dirty="0"/>
              <a:t> trend </a:t>
            </a:r>
            <a:r>
              <a:rPr lang="en-US" sz="2000" dirty="0" err="1"/>
              <a:t>jangka</a:t>
            </a:r>
            <a:r>
              <a:rPr lang="en-US" sz="2000" dirty="0"/>
              <a:t> </a:t>
            </a:r>
            <a:r>
              <a:rPr lang="en-US" sz="2000" dirty="0" err="1"/>
              <a:t>panjang</a:t>
            </a:r>
            <a:r>
              <a:rPr lang="en-US" sz="2000" dirty="0"/>
              <a:t> </a:t>
            </a:r>
            <a:r>
              <a:rPr lang="en-US" sz="2000" dirty="0" err="1" smtClean="0"/>
              <a:t>yaitu</a:t>
            </a:r>
            <a:r>
              <a:rPr lang="en-US" sz="2000" dirty="0"/>
              <a:t> </a:t>
            </a:r>
            <a:r>
              <a:rPr lang="en-US" sz="2000" dirty="0" err="1" smtClean="0"/>
              <a:t>suatu</a:t>
            </a:r>
            <a:r>
              <a:rPr lang="en-US" sz="2000" dirty="0" smtClean="0"/>
              <a:t> </a:t>
            </a:r>
            <a:r>
              <a:rPr lang="en-US" sz="2000" dirty="0" err="1"/>
              <a:t>gerakan</a:t>
            </a:r>
            <a:r>
              <a:rPr lang="en-US" sz="2000" dirty="0"/>
              <a:t> yang </a:t>
            </a:r>
            <a:r>
              <a:rPr lang="en-US" sz="2000" dirty="0" err="1"/>
              <a:t>menunjukkan</a:t>
            </a:r>
            <a:r>
              <a:rPr lang="en-US" sz="2000" dirty="0"/>
              <a:t> </a:t>
            </a:r>
            <a:r>
              <a:rPr lang="en-US" sz="2000" dirty="0" err="1"/>
              <a:t>arah</a:t>
            </a:r>
            <a:r>
              <a:rPr lang="en-US" sz="2000" dirty="0"/>
              <a:t> </a:t>
            </a:r>
            <a:r>
              <a:rPr lang="en-US" sz="2000" dirty="0" err="1"/>
              <a:t>perkembangan</a:t>
            </a:r>
            <a:r>
              <a:rPr lang="en-US" sz="2000" dirty="0"/>
              <a:t> </a:t>
            </a:r>
            <a:r>
              <a:rPr lang="en-US" sz="2000" dirty="0" err="1"/>
              <a:t>secara</a:t>
            </a:r>
            <a:r>
              <a:rPr lang="en-US" sz="2000" dirty="0"/>
              <a:t> </a:t>
            </a:r>
            <a:r>
              <a:rPr lang="en-US" sz="2000" dirty="0" err="1" smtClean="0"/>
              <a:t>umum</a:t>
            </a:r>
            <a:r>
              <a:rPr lang="en-US" sz="2000" dirty="0"/>
              <a:t> </a:t>
            </a:r>
            <a:r>
              <a:rPr lang="en-US" sz="2000" dirty="0" smtClean="0"/>
              <a:t>(</a:t>
            </a:r>
            <a:r>
              <a:rPr lang="en-US" sz="2000" dirty="0" err="1" smtClean="0"/>
              <a:t>kecenderungan</a:t>
            </a:r>
            <a:r>
              <a:rPr lang="en-US" sz="2000" dirty="0"/>
              <a:t> </a:t>
            </a:r>
            <a:r>
              <a:rPr lang="en-US" sz="2000" dirty="0" err="1" smtClean="0"/>
              <a:t>menaik</a:t>
            </a:r>
            <a:r>
              <a:rPr lang="en-US" sz="2000" dirty="0" smtClean="0"/>
              <a:t>/</a:t>
            </a:r>
            <a:r>
              <a:rPr lang="en-US" sz="2000" dirty="0" err="1" smtClean="0"/>
              <a:t>menurun</a:t>
            </a:r>
            <a:r>
              <a:rPr lang="en-US" sz="2000" dirty="0"/>
              <a:t>). Hal yang </a:t>
            </a:r>
            <a:r>
              <a:rPr lang="en-US" sz="2000" dirty="0" err="1"/>
              <a:t>sama</a:t>
            </a:r>
            <a:r>
              <a:rPr lang="en-US" sz="2000" dirty="0"/>
              <a:t> </a:t>
            </a:r>
            <a:r>
              <a:rPr lang="en-US" sz="2000" dirty="0" err="1"/>
              <a:t>diungkapkan</a:t>
            </a:r>
            <a:r>
              <a:rPr lang="en-US" sz="2000" dirty="0"/>
              <a:t> </a:t>
            </a:r>
            <a:r>
              <a:rPr lang="en-US" sz="2000" dirty="0" err="1"/>
              <a:t>oleh</a:t>
            </a:r>
            <a:r>
              <a:rPr lang="en-US" sz="2000" dirty="0"/>
              <a:t> Lukas </a:t>
            </a:r>
            <a:r>
              <a:rPr lang="en-US" sz="2000" dirty="0" err="1"/>
              <a:t>Setia</a:t>
            </a:r>
            <a:r>
              <a:rPr lang="en-US" sz="2000" dirty="0"/>
              <a:t> </a:t>
            </a:r>
            <a:r>
              <a:rPr lang="en-US" sz="2000" dirty="0" err="1"/>
              <a:t>Atmaja</a:t>
            </a:r>
            <a:r>
              <a:rPr lang="en-US" sz="2000" dirty="0"/>
              <a:t> (2009), trend</a:t>
            </a:r>
            <a:br>
              <a:rPr lang="en-US" sz="2000" dirty="0"/>
            </a:br>
            <a:r>
              <a:rPr lang="en-US" sz="2000" dirty="0" err="1"/>
              <a:t>merupakan</a:t>
            </a:r>
            <a:r>
              <a:rPr lang="en-US" sz="2000" dirty="0"/>
              <a:t> </a:t>
            </a:r>
            <a:r>
              <a:rPr lang="en-US" sz="2000" dirty="0" err="1"/>
              <a:t>gerakan</a:t>
            </a:r>
            <a:r>
              <a:rPr lang="en-US" sz="2000" dirty="0"/>
              <a:t> </a:t>
            </a:r>
            <a:r>
              <a:rPr lang="en-US" sz="2000" dirty="0" err="1"/>
              <a:t>jangka</a:t>
            </a:r>
            <a:r>
              <a:rPr lang="en-US" sz="2000" dirty="0"/>
              <a:t> </a:t>
            </a:r>
            <a:r>
              <a:rPr lang="en-US" sz="2000" dirty="0" err="1"/>
              <a:t>panjang</a:t>
            </a:r>
            <a:r>
              <a:rPr lang="en-US" sz="2000" dirty="0"/>
              <a:t> yang </a:t>
            </a:r>
            <a:r>
              <a:rPr lang="en-US" sz="2000" dirty="0" err="1" smtClean="0"/>
              <a:t>memiliki</a:t>
            </a:r>
            <a:r>
              <a:rPr lang="en-US" sz="2000" dirty="0"/>
              <a:t> </a:t>
            </a:r>
            <a:r>
              <a:rPr lang="en-US" sz="2000" dirty="0" err="1" smtClean="0"/>
              <a:t>kecenderungan</a:t>
            </a:r>
            <a:r>
              <a:rPr lang="en-US" sz="2000" dirty="0" smtClean="0"/>
              <a:t> </a:t>
            </a:r>
            <a:r>
              <a:rPr lang="en-US" sz="2000" dirty="0" err="1"/>
              <a:t>menuju</a:t>
            </a:r>
            <a:r>
              <a:rPr lang="en-US" sz="2000" dirty="0"/>
              <a:t> </a:t>
            </a:r>
            <a:r>
              <a:rPr lang="en-US" sz="2000" dirty="0" err="1"/>
              <a:t>pada</a:t>
            </a:r>
            <a:r>
              <a:rPr lang="en-US" sz="2000" dirty="0"/>
              <a:t> </a:t>
            </a:r>
            <a:r>
              <a:rPr lang="en-US" sz="2000" dirty="0" err="1"/>
              <a:t>satu</a:t>
            </a:r>
            <a:r>
              <a:rPr lang="en-US" sz="2000" dirty="0"/>
              <a:t> </a:t>
            </a:r>
            <a:r>
              <a:rPr lang="en-US" sz="2000" dirty="0" err="1" smtClean="0"/>
              <a:t>arah</a:t>
            </a:r>
            <a:r>
              <a:rPr lang="en-US" sz="2000" dirty="0"/>
              <a:t> </a:t>
            </a:r>
            <a:r>
              <a:rPr lang="en-US" sz="2000" dirty="0" err="1" smtClean="0"/>
              <a:t>yaitu</a:t>
            </a:r>
            <a:r>
              <a:rPr lang="en-US" sz="2000" dirty="0" smtClean="0"/>
              <a:t> </a:t>
            </a:r>
            <a:r>
              <a:rPr lang="en-US" sz="2000" dirty="0" err="1"/>
              <a:t>arah</a:t>
            </a:r>
            <a:r>
              <a:rPr lang="en-US" sz="2000" dirty="0"/>
              <a:t> </a:t>
            </a:r>
            <a:r>
              <a:rPr lang="en-US" sz="2000" dirty="0" err="1"/>
              <a:t>naik</a:t>
            </a:r>
            <a:r>
              <a:rPr lang="en-US" sz="2000" dirty="0"/>
              <a:t> </a:t>
            </a:r>
            <a:r>
              <a:rPr lang="en-US" sz="2000" dirty="0" err="1"/>
              <a:t>atau</a:t>
            </a:r>
            <a:r>
              <a:rPr lang="en-US" sz="2000" dirty="0"/>
              <a:t> </a:t>
            </a:r>
            <a:r>
              <a:rPr lang="en-US" sz="2000" dirty="0" err="1"/>
              <a:t>turun</a:t>
            </a:r>
            <a:r>
              <a:rPr lang="en-US" sz="2000" dirty="0"/>
              <a:t> </a:t>
            </a:r>
            <a:br>
              <a:rPr lang="en-US" sz="2000" dirty="0"/>
            </a:br>
            <a:endParaRPr lang="en-US" alt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0" end="0"/>
                                            </p:txEl>
                                          </p:spTgt>
                                        </p:tgtEl>
                                        <p:attrNameLst>
                                          <p:attrName>style.visibility</p:attrName>
                                        </p:attrNameLst>
                                      </p:cBhvr>
                                      <p:to>
                                        <p:strVal val="visible"/>
                                      </p:to>
                                    </p:set>
                                    <p:anim calcmode="lin" valueType="num">
                                      <p:cBhvr additive="base">
                                        <p:cTn id="13"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182940"/>
            <a:ext cx="7467600" cy="1569660"/>
          </a:xfrm>
        </p:spPr>
        <p:txBody>
          <a:bodyPr/>
          <a:lstStyle/>
          <a:p>
            <a:pPr algn="l" eaLnBrk="1" hangingPunct="1"/>
            <a:r>
              <a:rPr lang="en-US" sz="2400" dirty="0" err="1"/>
              <a:t>Perhatikan</a:t>
            </a:r>
            <a:r>
              <a:rPr lang="en-US" sz="2400" dirty="0"/>
              <a:t> </a:t>
            </a:r>
            <a:r>
              <a:rPr lang="en-US" sz="2400" dirty="0" err="1"/>
              <a:t>kasus</a:t>
            </a:r>
            <a:r>
              <a:rPr lang="en-US" sz="2400" dirty="0"/>
              <a:t> </a:t>
            </a:r>
            <a:r>
              <a:rPr lang="en-US" sz="2400" dirty="0" err="1"/>
              <a:t>berikut</a:t>
            </a:r>
            <a:r>
              <a:rPr lang="en-US" sz="2400" dirty="0"/>
              <a:t>, </a:t>
            </a:r>
            <a:r>
              <a:rPr lang="en-US" sz="2400" dirty="0" err="1"/>
              <a:t>misalkan</a:t>
            </a:r>
            <a:r>
              <a:rPr lang="en-US" sz="2400" dirty="0"/>
              <a:t> </a:t>
            </a:r>
            <a:r>
              <a:rPr lang="en-US" sz="2400" dirty="0" err="1"/>
              <a:t>terdapat</a:t>
            </a:r>
            <a:r>
              <a:rPr lang="en-US" sz="2400" dirty="0"/>
              <a:t> </a:t>
            </a:r>
            <a:r>
              <a:rPr lang="en-US" sz="2400" dirty="0" err="1"/>
              <a:t>sebuah</a:t>
            </a:r>
            <a:r>
              <a:rPr lang="en-US" sz="2400" dirty="0"/>
              <a:t> data </a:t>
            </a:r>
            <a:r>
              <a:rPr lang="en-US" sz="2400" dirty="0" err="1"/>
              <a:t>mengenai</a:t>
            </a:r>
            <a:r>
              <a:rPr lang="en-US" sz="2400" dirty="0"/>
              <a:t> </a:t>
            </a:r>
            <a:r>
              <a:rPr lang="en-US" sz="2400" dirty="0" err="1"/>
              <a:t>penjualan</a:t>
            </a:r>
            <a:r>
              <a:rPr lang="en-US" sz="2400" dirty="0"/>
              <a:t> </a:t>
            </a:r>
            <a:r>
              <a:rPr lang="en-US" sz="2400" dirty="0" err="1"/>
              <a:t>mobil</a:t>
            </a:r>
            <a:r>
              <a:rPr lang="en-US" sz="2400" dirty="0"/>
              <a:t> </a:t>
            </a:r>
            <a:r>
              <a:rPr lang="en-US" sz="2400" dirty="0" smtClean="0"/>
              <a:t>di </a:t>
            </a:r>
            <a:r>
              <a:rPr lang="en-US" sz="2400" dirty="0" err="1" smtClean="0"/>
              <a:t>sebuah</a:t>
            </a:r>
            <a:r>
              <a:rPr lang="en-US" sz="2400" dirty="0" smtClean="0"/>
              <a:t> </a:t>
            </a:r>
            <a:r>
              <a:rPr lang="en-US" sz="2400" dirty="0" err="1"/>
              <a:t>perusahaan</a:t>
            </a:r>
            <a:r>
              <a:rPr lang="en-US" sz="2400" dirty="0"/>
              <a:t> </a:t>
            </a:r>
            <a:r>
              <a:rPr lang="en-US" sz="2400" dirty="0" err="1"/>
              <a:t>sebagai</a:t>
            </a:r>
            <a:r>
              <a:rPr lang="en-US" sz="2400" dirty="0"/>
              <a:t> </a:t>
            </a:r>
            <a:r>
              <a:rPr lang="en-US" sz="2400" dirty="0" err="1"/>
              <a:t>berikut</a:t>
            </a:r>
            <a:r>
              <a:rPr lang="en-US" sz="2400" dirty="0"/>
              <a:t> </a:t>
            </a:r>
            <a:endParaRPr lang="en-US" altLang="en-US" sz="2400" dirty="0" smtClean="0"/>
          </a:p>
        </p:txBody>
      </p:sp>
      <p:sp>
        <p:nvSpPr>
          <p:cNvPr id="5123" name="Rectangle 3"/>
          <p:cNvSpPr>
            <a:spLocks noGrp="1" noChangeArrowheads="1"/>
          </p:cNvSpPr>
          <p:nvPr>
            <p:ph type="body" idx="1"/>
          </p:nvPr>
        </p:nvSpPr>
        <p:spPr/>
        <p:txBody>
          <a:bodyPr/>
          <a:lstStyle/>
          <a:p>
            <a:pPr marL="609600" indent="-609600" eaLnBrk="1" hangingPunct="1">
              <a:lnSpc>
                <a:spcPct val="90000"/>
              </a:lnSpc>
              <a:buSzPct val="104000"/>
              <a:buFontTx/>
              <a:buAutoNum type="arabicPeriod"/>
            </a:pPr>
            <a:endParaRPr lang="en-US" altLang="en-US" sz="2400" dirty="0" smtClean="0"/>
          </a:p>
        </p:txBody>
      </p:sp>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10" t="57292" r="34407" b="14844"/>
          <a:stretch/>
        </p:blipFill>
        <p:spPr bwMode="auto">
          <a:xfrm>
            <a:off x="38100" y="1828800"/>
            <a:ext cx="7696200" cy="4117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nodePh="1">
                                  <p:stCondLst>
                                    <p:cond delay="0"/>
                                  </p:stCondLst>
                                  <p:endCondLst>
                                    <p:cond evt="begin" delay="0">
                                      <p:tn val="5"/>
                                    </p:cond>
                                  </p:end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p:cTn id="7" dur="1000" fill="hold"/>
                                        <p:tgtEl>
                                          <p:spTgt spid="512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12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12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12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429161"/>
            <a:ext cx="7467600" cy="1323439"/>
          </a:xfrm>
        </p:spPr>
        <p:txBody>
          <a:bodyPr/>
          <a:lstStyle/>
          <a:p>
            <a:pPr algn="l" eaLnBrk="1" hangingPunct="1"/>
            <a:r>
              <a:rPr lang="en-US" sz="2000" dirty="0"/>
              <a:t>Perusahaan </a:t>
            </a:r>
            <a:r>
              <a:rPr lang="en-US" sz="2000" dirty="0" err="1"/>
              <a:t>tersebut</a:t>
            </a:r>
            <a:r>
              <a:rPr lang="en-US" sz="2000" dirty="0"/>
              <a:t> </a:t>
            </a:r>
            <a:r>
              <a:rPr lang="en-US" sz="2000" dirty="0" err="1"/>
              <a:t>ingin</a:t>
            </a:r>
            <a:r>
              <a:rPr lang="en-US" sz="2000" dirty="0"/>
              <a:t> </a:t>
            </a:r>
            <a:r>
              <a:rPr lang="en-US" sz="2000" dirty="0" err="1"/>
              <a:t>melihat</a:t>
            </a:r>
            <a:r>
              <a:rPr lang="en-US" sz="2000" dirty="0"/>
              <a:t> </a:t>
            </a:r>
            <a:r>
              <a:rPr lang="en-US" sz="2000" dirty="0" err="1"/>
              <a:t>gerakan</a:t>
            </a:r>
            <a:r>
              <a:rPr lang="en-US" sz="2000" dirty="0"/>
              <a:t> </a:t>
            </a:r>
            <a:r>
              <a:rPr lang="en-US" sz="2000" dirty="0" err="1"/>
              <a:t>penjualan</a:t>
            </a:r>
            <a:r>
              <a:rPr lang="en-US" sz="2000" dirty="0"/>
              <a:t> </a:t>
            </a:r>
            <a:r>
              <a:rPr lang="en-US" sz="2000" dirty="0" err="1"/>
              <a:t>mobil</a:t>
            </a:r>
            <a:r>
              <a:rPr lang="en-US" sz="2000" dirty="0"/>
              <a:t> </a:t>
            </a:r>
            <a:r>
              <a:rPr lang="en-US" sz="2000" dirty="0" err="1"/>
              <a:t>tersebut</a:t>
            </a:r>
            <a:r>
              <a:rPr lang="en-US" sz="2000" dirty="0"/>
              <a:t> </a:t>
            </a:r>
            <a:r>
              <a:rPr lang="en-US" sz="2000" dirty="0" err="1"/>
              <a:t>pada</a:t>
            </a:r>
            <a:r>
              <a:rPr lang="en-US" sz="2000" dirty="0"/>
              <a:t> </a:t>
            </a:r>
            <a:r>
              <a:rPr lang="en-US" sz="2000" dirty="0" err="1" smtClean="0"/>
              <a:t>masing-masing</a:t>
            </a:r>
            <a:r>
              <a:rPr lang="en-US" sz="2000" dirty="0"/>
              <a:t> </a:t>
            </a:r>
            <a:r>
              <a:rPr lang="en-US" sz="2000" dirty="0" err="1" smtClean="0"/>
              <a:t>triwulan</a:t>
            </a:r>
            <a:r>
              <a:rPr lang="en-US" sz="2000" dirty="0"/>
              <a:t>. </a:t>
            </a:r>
            <a:r>
              <a:rPr lang="en-US" sz="2000" dirty="0" err="1"/>
              <a:t>Untuk</a:t>
            </a:r>
            <a:r>
              <a:rPr lang="en-US" sz="2000" dirty="0"/>
              <a:t> </a:t>
            </a:r>
            <a:r>
              <a:rPr lang="en-US" sz="2000" dirty="0" err="1"/>
              <a:t>melihat</a:t>
            </a:r>
            <a:r>
              <a:rPr lang="en-US" sz="2000" dirty="0"/>
              <a:t> </a:t>
            </a:r>
            <a:r>
              <a:rPr lang="en-US" sz="2000" dirty="0" err="1"/>
              <a:t>gerakan</a:t>
            </a:r>
            <a:r>
              <a:rPr lang="en-US" sz="2000" dirty="0"/>
              <a:t> </a:t>
            </a:r>
            <a:r>
              <a:rPr lang="en-US" sz="2000" dirty="0" err="1"/>
              <a:t>tersebut</a:t>
            </a:r>
            <a:r>
              <a:rPr lang="en-US" sz="2000" dirty="0"/>
              <a:t> </a:t>
            </a:r>
            <a:r>
              <a:rPr lang="en-US" sz="2000" dirty="0" err="1"/>
              <a:t>dibuat</a:t>
            </a:r>
            <a:r>
              <a:rPr lang="en-US" sz="2000" dirty="0"/>
              <a:t> </a:t>
            </a:r>
            <a:r>
              <a:rPr lang="en-US" sz="2000" i="1" dirty="0"/>
              <a:t>scatter plot </a:t>
            </a:r>
            <a:r>
              <a:rPr lang="en-US" sz="2000" dirty="0" err="1"/>
              <a:t>sebagai</a:t>
            </a:r>
            <a:r>
              <a:rPr lang="en-US" sz="2000" dirty="0"/>
              <a:t> </a:t>
            </a:r>
            <a:r>
              <a:rPr lang="en-US" sz="2000" dirty="0" err="1"/>
              <a:t>berikut</a:t>
            </a:r>
            <a:r>
              <a:rPr lang="en-US" sz="2000" dirty="0"/>
              <a:t> </a:t>
            </a:r>
            <a:endParaRPr lang="en-US" altLang="en-US" sz="2000" dirty="0" smtClean="0"/>
          </a:p>
        </p:txBody>
      </p:sp>
      <p:sp>
        <p:nvSpPr>
          <p:cNvPr id="6147" name="Rectangle 3"/>
          <p:cNvSpPr>
            <a:spLocks noGrp="1" noChangeArrowheads="1"/>
          </p:cNvSpPr>
          <p:nvPr>
            <p:ph type="body" idx="1"/>
          </p:nvPr>
        </p:nvSpPr>
        <p:spPr/>
        <p:txBody>
          <a:bodyPr/>
          <a:lstStyle/>
          <a:p>
            <a:pPr eaLnBrk="1" hangingPunct="1"/>
            <a:endParaRPr lang="en-US" altLang="en-US" sz="2800" dirty="0" smtClean="0"/>
          </a:p>
        </p:txBody>
      </p:sp>
      <p:pic>
        <p:nvPicPr>
          <p:cNvPr id="276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139" t="40975" r="33382" b="25366"/>
          <a:stretch/>
        </p:blipFill>
        <p:spPr bwMode="auto">
          <a:xfrm>
            <a:off x="457200" y="2045792"/>
            <a:ext cx="7467600" cy="479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heckerboard(across)">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nodePh="1">
                                  <p:stCondLst>
                                    <p:cond delay="0"/>
                                  </p:stCondLst>
                                  <p:endCondLst>
                                    <p:cond evt="begin" delay="0">
                                      <p:tn val="10"/>
                                    </p:cond>
                                  </p:endCondLst>
                                  <p:childTnLst>
                                    <p:set>
                                      <p:cBhvr>
                                        <p:cTn id="11" dur="1" fill="hold">
                                          <p:stCondLst>
                                            <p:cond delay="0"/>
                                          </p:stCondLst>
                                        </p:cTn>
                                        <p:tgtEl>
                                          <p:spTgt spid="6147">
                                            <p:txEl>
                                              <p:pRg st="0" end="0"/>
                                            </p:txEl>
                                          </p:spTgt>
                                        </p:tgtEl>
                                        <p:attrNameLst>
                                          <p:attrName>style.visibility</p:attrName>
                                        </p:attrNameLst>
                                      </p:cBhvr>
                                      <p:to>
                                        <p:strVal val="visible"/>
                                      </p:to>
                                    </p:set>
                                    <p:anim calcmode="lin" valueType="num">
                                      <p:cBhvr>
                                        <p:cTn id="12" dur="1000" fill="hold"/>
                                        <p:tgtEl>
                                          <p:spTgt spid="6147">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6147">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14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614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286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432" t="22917" r="33089" b="11719"/>
          <a:stretch/>
        </p:blipFill>
        <p:spPr bwMode="auto">
          <a:xfrm>
            <a:off x="333374" y="19050"/>
            <a:ext cx="7591425" cy="651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31379" y="520244"/>
            <a:ext cx="7467600" cy="954107"/>
          </a:xfrm>
        </p:spPr>
        <p:txBody>
          <a:bodyPr/>
          <a:lstStyle/>
          <a:p>
            <a:pPr algn="l"/>
            <a:r>
              <a:rPr lang="en-US" sz="1400" dirty="0" err="1"/>
              <a:t>Berdasarkan</a:t>
            </a:r>
            <a:r>
              <a:rPr lang="en-US" sz="1400" dirty="0"/>
              <a:t> </a:t>
            </a:r>
            <a:r>
              <a:rPr lang="en-US" sz="1400" dirty="0" err="1"/>
              <a:t>keempat</a:t>
            </a:r>
            <a:r>
              <a:rPr lang="en-US" sz="1400" dirty="0"/>
              <a:t> </a:t>
            </a:r>
            <a:r>
              <a:rPr lang="en-US" sz="1400" i="1" dirty="0"/>
              <a:t>scatter plot </a:t>
            </a:r>
            <a:r>
              <a:rPr lang="en-US" sz="1400" dirty="0" err="1"/>
              <a:t>jelas</a:t>
            </a:r>
            <a:r>
              <a:rPr lang="en-US" sz="1400" dirty="0"/>
              <a:t> </a:t>
            </a:r>
            <a:r>
              <a:rPr lang="en-US" sz="1400" dirty="0" err="1"/>
              <a:t>terlihat</a:t>
            </a:r>
            <a:r>
              <a:rPr lang="en-US" sz="1400" dirty="0"/>
              <a:t> </a:t>
            </a:r>
            <a:r>
              <a:rPr lang="en-US" sz="1400" dirty="0" err="1"/>
              <a:t>bahwa</a:t>
            </a:r>
            <a:r>
              <a:rPr lang="en-US" sz="1400" dirty="0"/>
              <a:t> </a:t>
            </a:r>
            <a:r>
              <a:rPr lang="en-US" sz="1400" dirty="0" err="1"/>
              <a:t>gerakan</a:t>
            </a:r>
            <a:r>
              <a:rPr lang="en-US" sz="1400" dirty="0"/>
              <a:t> </a:t>
            </a:r>
            <a:r>
              <a:rPr lang="en-US" sz="1400" dirty="0" err="1"/>
              <a:t>perkembangan</a:t>
            </a:r>
            <a:r>
              <a:rPr lang="en-US" sz="1400" dirty="0"/>
              <a:t> </a:t>
            </a:r>
            <a:r>
              <a:rPr lang="en-US" sz="1400" dirty="0" err="1" smtClean="0"/>
              <a:t>penjualan</a:t>
            </a:r>
            <a:r>
              <a:rPr lang="en-US" sz="1400" dirty="0"/>
              <a:t> </a:t>
            </a:r>
            <a:r>
              <a:rPr lang="en-US" sz="1400" dirty="0" err="1" smtClean="0"/>
              <a:t>mobil</a:t>
            </a:r>
            <a:r>
              <a:rPr lang="en-US" sz="1400" dirty="0" smtClean="0"/>
              <a:t> </a:t>
            </a:r>
            <a:r>
              <a:rPr lang="en-US" sz="1400" dirty="0"/>
              <a:t>di </a:t>
            </a:r>
            <a:r>
              <a:rPr lang="en-US" sz="1400" dirty="0" err="1"/>
              <a:t>persuhaan</a:t>
            </a:r>
            <a:r>
              <a:rPr lang="en-US" sz="1400" dirty="0"/>
              <a:t> </a:t>
            </a:r>
            <a:r>
              <a:rPr lang="en-US" sz="1400" dirty="0" err="1"/>
              <a:t>tersebut</a:t>
            </a:r>
            <a:r>
              <a:rPr lang="en-US" sz="1400" dirty="0"/>
              <a:t> </a:t>
            </a:r>
            <a:r>
              <a:rPr lang="en-US" sz="1400" dirty="0" err="1"/>
              <a:t>cenderung</a:t>
            </a:r>
            <a:r>
              <a:rPr lang="en-US" sz="1400" dirty="0"/>
              <a:t> </a:t>
            </a:r>
            <a:r>
              <a:rPr lang="en-US" sz="1400" dirty="0" err="1"/>
              <a:t>ke</a:t>
            </a:r>
            <a:r>
              <a:rPr lang="en-US" sz="1400" dirty="0"/>
              <a:t> </a:t>
            </a:r>
            <a:r>
              <a:rPr lang="en-US" sz="1400" dirty="0" err="1"/>
              <a:t>arah</a:t>
            </a:r>
            <a:r>
              <a:rPr lang="en-US" sz="1400" dirty="0"/>
              <a:t> </a:t>
            </a:r>
            <a:r>
              <a:rPr lang="en-US" sz="1400" dirty="0" err="1"/>
              <a:t>naik</a:t>
            </a:r>
            <a:r>
              <a:rPr lang="en-US" sz="1400" dirty="0"/>
              <a:t>. </a:t>
            </a:r>
            <a:r>
              <a:rPr lang="en-US" sz="1400" dirty="0" err="1"/>
              <a:t>Artinya</a:t>
            </a:r>
            <a:r>
              <a:rPr lang="en-US" sz="1400" dirty="0"/>
              <a:t>, </a:t>
            </a:r>
            <a:r>
              <a:rPr lang="en-US" sz="1400" dirty="0" err="1"/>
              <a:t>dari</a:t>
            </a:r>
            <a:r>
              <a:rPr lang="en-US" sz="1400" dirty="0"/>
              <a:t> </a:t>
            </a:r>
            <a:r>
              <a:rPr lang="en-US" sz="1400" dirty="0" err="1"/>
              <a:t>tahun</a:t>
            </a:r>
            <a:r>
              <a:rPr lang="en-US" sz="1400" dirty="0"/>
              <a:t> </a:t>
            </a:r>
            <a:r>
              <a:rPr lang="en-US" sz="1400" dirty="0" err="1"/>
              <a:t>ke</a:t>
            </a:r>
            <a:r>
              <a:rPr lang="en-US" sz="1400" dirty="0"/>
              <a:t> </a:t>
            </a:r>
            <a:r>
              <a:rPr lang="en-US" sz="1400" dirty="0" err="1"/>
              <a:t>tahun</a:t>
            </a:r>
            <a:r>
              <a:rPr lang="en-US" sz="1400" dirty="0"/>
              <a:t> </a:t>
            </a:r>
            <a:r>
              <a:rPr lang="en-US" sz="1400" dirty="0" err="1"/>
              <a:t>mengalami</a:t>
            </a:r>
            <a:r>
              <a:rPr lang="en-US" sz="1400" dirty="0"/>
              <a:t/>
            </a:r>
            <a:br>
              <a:rPr lang="en-US" sz="1400" dirty="0"/>
            </a:br>
            <a:r>
              <a:rPr lang="en-US" sz="1400" dirty="0" err="1"/>
              <a:t>kenaikan</a:t>
            </a:r>
            <a:r>
              <a:rPr lang="en-US" sz="1400" dirty="0"/>
              <a:t> </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296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285" t="26823" r="33382" b="36589"/>
          <a:stretch/>
        </p:blipFill>
        <p:spPr bwMode="auto">
          <a:xfrm>
            <a:off x="19050" y="1219200"/>
            <a:ext cx="7892259"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983159"/>
            <a:ext cx="7467600" cy="769441"/>
          </a:xfrm>
        </p:spPr>
        <p:txBody>
          <a:bodyPr/>
          <a:lstStyle/>
          <a:p>
            <a:pPr eaLnBrk="1" hangingPunct="1"/>
            <a:r>
              <a:rPr lang="en-US" dirty="0" err="1"/>
              <a:t>Variasi</a:t>
            </a:r>
            <a:r>
              <a:rPr lang="en-US" dirty="0"/>
              <a:t> </a:t>
            </a:r>
            <a:r>
              <a:rPr lang="en-US" dirty="0" err="1"/>
              <a:t>Siklis</a:t>
            </a:r>
            <a:r>
              <a:rPr lang="en-US" dirty="0"/>
              <a:t> (S)</a:t>
            </a:r>
            <a:r>
              <a:rPr lang="en-US" dirty="0"/>
              <a:t> </a:t>
            </a:r>
            <a:endParaRPr lang="en-US" altLang="en-US" dirty="0" smtClean="0"/>
          </a:p>
        </p:txBody>
      </p:sp>
      <p:sp>
        <p:nvSpPr>
          <p:cNvPr id="11267" name="Rectangle 3"/>
          <p:cNvSpPr>
            <a:spLocks noGrp="1" noChangeArrowheads="1"/>
          </p:cNvSpPr>
          <p:nvPr>
            <p:ph type="body" sz="half" idx="1"/>
          </p:nvPr>
        </p:nvSpPr>
        <p:spPr>
          <a:xfrm>
            <a:off x="228600" y="1752600"/>
            <a:ext cx="7772400" cy="4343400"/>
          </a:xfrm>
        </p:spPr>
        <p:txBody>
          <a:bodyPr/>
          <a:lstStyle/>
          <a:p>
            <a:pPr marL="0" indent="0" eaLnBrk="1" hangingPunct="1">
              <a:buNone/>
              <a:defRPr/>
            </a:pPr>
            <a:r>
              <a:rPr lang="en-US" sz="2000" dirty="0" err="1"/>
              <a:t>Variasi</a:t>
            </a:r>
            <a:r>
              <a:rPr lang="en-US" sz="2000" dirty="0"/>
              <a:t> </a:t>
            </a:r>
            <a:r>
              <a:rPr lang="en-US" sz="2000" dirty="0" err="1"/>
              <a:t>siklis</a:t>
            </a:r>
            <a:r>
              <a:rPr lang="en-US" sz="2000" dirty="0"/>
              <a:t> </a:t>
            </a:r>
            <a:r>
              <a:rPr lang="en-US" sz="2000" dirty="0" err="1"/>
              <a:t>merupakan</a:t>
            </a:r>
            <a:r>
              <a:rPr lang="en-US" sz="2000" dirty="0"/>
              <a:t> </a:t>
            </a:r>
            <a:r>
              <a:rPr lang="en-US" sz="2000" dirty="0" err="1"/>
              <a:t>perkembangan</a:t>
            </a:r>
            <a:r>
              <a:rPr lang="en-US" sz="2000" dirty="0"/>
              <a:t> </a:t>
            </a:r>
            <a:r>
              <a:rPr lang="en-US" sz="2000" dirty="0" err="1"/>
              <a:t>perekonomian</a:t>
            </a:r>
            <a:r>
              <a:rPr lang="en-US" sz="2000" dirty="0"/>
              <a:t> yang </a:t>
            </a:r>
            <a:r>
              <a:rPr lang="en-US" sz="2000" dirty="0" err="1"/>
              <a:t>turun</a:t>
            </a:r>
            <a:r>
              <a:rPr lang="en-US" sz="2000" dirty="0"/>
              <a:t> </a:t>
            </a:r>
            <a:r>
              <a:rPr lang="en-US" sz="2000" dirty="0" err="1"/>
              <a:t>naik</a:t>
            </a:r>
            <a:r>
              <a:rPr lang="en-US" sz="2000" dirty="0"/>
              <a:t> </a:t>
            </a:r>
            <a:r>
              <a:rPr lang="en-US" sz="2000" dirty="0" err="1"/>
              <a:t>sekitar</a:t>
            </a:r>
            <a:r>
              <a:rPr lang="en-US" sz="2000" dirty="0"/>
              <a:t> </a:t>
            </a:r>
            <a:r>
              <a:rPr lang="en-US" sz="2000" dirty="0" smtClean="0"/>
              <a:t>trend. </a:t>
            </a:r>
            <a:r>
              <a:rPr lang="en-US" sz="2000" dirty="0" err="1" smtClean="0"/>
              <a:t>Variasi</a:t>
            </a:r>
            <a:r>
              <a:rPr lang="en-US" sz="2000" dirty="0" smtClean="0"/>
              <a:t> </a:t>
            </a:r>
            <a:r>
              <a:rPr lang="en-US" sz="2000" dirty="0" err="1"/>
              <a:t>ini</a:t>
            </a:r>
            <a:r>
              <a:rPr lang="en-US" sz="2000" dirty="0"/>
              <a:t> </a:t>
            </a:r>
            <a:r>
              <a:rPr lang="en-US" sz="2000" dirty="0" err="1"/>
              <a:t>dapat</a:t>
            </a:r>
            <a:r>
              <a:rPr lang="en-US" sz="2000" dirty="0"/>
              <a:t> </a:t>
            </a:r>
            <a:r>
              <a:rPr lang="en-US" sz="2000" dirty="0" err="1"/>
              <a:t>dilukiskan</a:t>
            </a:r>
            <a:r>
              <a:rPr lang="en-US" sz="2000" dirty="0"/>
              <a:t> </a:t>
            </a:r>
            <a:r>
              <a:rPr lang="en-US" sz="2000" dirty="0" err="1"/>
              <a:t>dalam</a:t>
            </a:r>
            <a:r>
              <a:rPr lang="en-US" sz="2000" dirty="0"/>
              <a:t> </a:t>
            </a:r>
            <a:r>
              <a:rPr lang="en-US" sz="2000" dirty="0" err="1"/>
              <a:t>empat</a:t>
            </a:r>
            <a:r>
              <a:rPr lang="en-US" sz="2000" dirty="0"/>
              <a:t> </a:t>
            </a:r>
            <a:r>
              <a:rPr lang="en-US" sz="2000" dirty="0" err="1"/>
              <a:t>fase</a:t>
            </a:r>
            <a:r>
              <a:rPr lang="en-US" sz="2000" dirty="0"/>
              <a:t>, </a:t>
            </a:r>
            <a:r>
              <a:rPr lang="en-US" sz="2000" dirty="0" err="1"/>
              <a:t>untung</a:t>
            </a:r>
            <a:r>
              <a:rPr lang="en-US" sz="2000" dirty="0"/>
              <a:t>, </a:t>
            </a:r>
            <a:r>
              <a:rPr lang="en-US" sz="2000" dirty="0" err="1"/>
              <a:t>mundur</a:t>
            </a:r>
            <a:r>
              <a:rPr lang="en-US" sz="2000" dirty="0"/>
              <a:t>, </a:t>
            </a:r>
            <a:r>
              <a:rPr lang="en-US" sz="2000" dirty="0" err="1"/>
              <a:t>depresi</a:t>
            </a:r>
            <a:r>
              <a:rPr lang="en-US" sz="2000" dirty="0"/>
              <a:t> </a:t>
            </a:r>
            <a:r>
              <a:rPr lang="en-US" sz="2000" dirty="0" err="1"/>
              <a:t>dan</a:t>
            </a:r>
            <a:r>
              <a:rPr lang="en-US" sz="2000" dirty="0"/>
              <a:t> </a:t>
            </a:r>
            <a:r>
              <a:rPr lang="en-US" sz="2000" dirty="0" err="1" smtClean="0"/>
              <a:t>pemulihan</a:t>
            </a:r>
            <a:r>
              <a:rPr lang="en-US" sz="2000" dirty="0"/>
              <a:t> </a:t>
            </a:r>
            <a:r>
              <a:rPr lang="en-US" sz="2000" dirty="0" smtClean="0"/>
              <a:t>(</a:t>
            </a:r>
            <a:r>
              <a:rPr lang="en-US" sz="2000" dirty="0" err="1" smtClean="0"/>
              <a:t>Sudjana</a:t>
            </a:r>
            <a:r>
              <a:rPr lang="en-US" sz="2000" dirty="0"/>
              <a:t>, 2005). </a:t>
            </a:r>
            <a:r>
              <a:rPr lang="en-US" sz="2000" dirty="0" err="1"/>
              <a:t>Sama</a:t>
            </a:r>
            <a:r>
              <a:rPr lang="en-US" sz="2000" dirty="0"/>
              <a:t> </a:t>
            </a:r>
            <a:r>
              <a:rPr lang="en-US" sz="2000" dirty="0" err="1"/>
              <a:t>halnya</a:t>
            </a:r>
            <a:r>
              <a:rPr lang="en-US" sz="2000" dirty="0"/>
              <a:t> </a:t>
            </a:r>
            <a:r>
              <a:rPr lang="en-US" sz="2000" dirty="0" err="1"/>
              <a:t>dengan</a:t>
            </a:r>
            <a:r>
              <a:rPr lang="en-US" sz="2000" dirty="0"/>
              <a:t> yang </a:t>
            </a:r>
            <a:r>
              <a:rPr lang="en-US" sz="2000" dirty="0" err="1"/>
              <a:t>diungkapkan</a:t>
            </a:r>
            <a:r>
              <a:rPr lang="en-US" sz="2000" dirty="0"/>
              <a:t> </a:t>
            </a:r>
            <a:r>
              <a:rPr lang="en-US" sz="2000" dirty="0" err="1"/>
              <a:t>oleh</a:t>
            </a:r>
            <a:r>
              <a:rPr lang="en-US" sz="2000" dirty="0"/>
              <a:t> </a:t>
            </a:r>
            <a:r>
              <a:rPr lang="en-US" sz="2000" dirty="0" err="1"/>
              <a:t>J.Supranto</a:t>
            </a:r>
            <a:r>
              <a:rPr lang="en-US" sz="2000" dirty="0"/>
              <a:t> (2008), </a:t>
            </a:r>
            <a:r>
              <a:rPr lang="en-US" sz="2000" dirty="0" err="1"/>
              <a:t>variasi</a:t>
            </a:r>
            <a:r>
              <a:rPr lang="en-US" sz="2000" dirty="0"/>
              <a:t/>
            </a:r>
            <a:br>
              <a:rPr lang="en-US" sz="2000" dirty="0"/>
            </a:br>
            <a:r>
              <a:rPr lang="en-US" sz="2000" dirty="0" err="1"/>
              <a:t>siklis</a:t>
            </a:r>
            <a:r>
              <a:rPr lang="en-US" sz="2000" dirty="0"/>
              <a:t> </a:t>
            </a:r>
            <a:r>
              <a:rPr lang="en-US" sz="2000" dirty="0" err="1"/>
              <a:t>adalah</a:t>
            </a:r>
            <a:r>
              <a:rPr lang="en-US" sz="2000" dirty="0"/>
              <a:t> </a:t>
            </a:r>
            <a:r>
              <a:rPr lang="en-US" sz="2000" dirty="0" err="1"/>
              <a:t>gerakan</a:t>
            </a:r>
            <a:r>
              <a:rPr lang="en-US" sz="2000" dirty="0"/>
              <a:t>/</a:t>
            </a:r>
            <a:r>
              <a:rPr lang="en-US" sz="2000" dirty="0" err="1"/>
              <a:t>variasi</a:t>
            </a:r>
            <a:r>
              <a:rPr lang="en-US" sz="2000" dirty="0"/>
              <a:t> </a:t>
            </a:r>
            <a:r>
              <a:rPr lang="en-US" sz="2000" dirty="0" err="1"/>
              <a:t>jangka</a:t>
            </a:r>
            <a:r>
              <a:rPr lang="en-US" sz="2000" dirty="0"/>
              <a:t> </a:t>
            </a:r>
            <a:r>
              <a:rPr lang="en-US" sz="2000" dirty="0" err="1"/>
              <a:t>panjang</a:t>
            </a:r>
            <a:r>
              <a:rPr lang="en-US" sz="2000" dirty="0"/>
              <a:t> di </a:t>
            </a:r>
            <a:r>
              <a:rPr lang="en-US" sz="2000" dirty="0" err="1"/>
              <a:t>sekitar</a:t>
            </a:r>
            <a:r>
              <a:rPr lang="en-US" sz="2000" dirty="0"/>
              <a:t> </a:t>
            </a:r>
            <a:r>
              <a:rPr lang="en-US" sz="2000" dirty="0" err="1"/>
              <a:t>garis</a:t>
            </a:r>
            <a:r>
              <a:rPr lang="en-US" sz="2000" dirty="0"/>
              <a:t> trend (</a:t>
            </a:r>
            <a:r>
              <a:rPr lang="en-US" sz="2000" dirty="0" err="1"/>
              <a:t>berlalu</a:t>
            </a:r>
            <a:r>
              <a:rPr lang="en-US" sz="2000" dirty="0"/>
              <a:t> </a:t>
            </a:r>
            <a:r>
              <a:rPr lang="en-US" sz="2000" dirty="0" err="1"/>
              <a:t>untuk</a:t>
            </a:r>
            <a:r>
              <a:rPr lang="en-US" sz="2000" dirty="0"/>
              <a:t> data </a:t>
            </a:r>
            <a:r>
              <a:rPr lang="en-US" sz="2000" dirty="0" err="1"/>
              <a:t>tahuan</a:t>
            </a:r>
            <a:r>
              <a:rPr lang="en-US" sz="2000" dirty="0" smtClean="0"/>
              <a:t>). </a:t>
            </a:r>
            <a:r>
              <a:rPr lang="en-US" sz="2000" dirty="0" err="1" smtClean="0"/>
              <a:t>Contohnya</a:t>
            </a:r>
            <a:r>
              <a:rPr lang="en-US" sz="2000" dirty="0" smtClean="0"/>
              <a:t> </a:t>
            </a:r>
            <a:r>
              <a:rPr lang="en-US" sz="2000" dirty="0" err="1"/>
              <a:t>adalah</a:t>
            </a:r>
            <a:r>
              <a:rPr lang="en-US" sz="2000" dirty="0"/>
              <a:t> </a:t>
            </a:r>
            <a:r>
              <a:rPr lang="en-US" sz="2000" i="1" dirty="0"/>
              <a:t>business cycle </a:t>
            </a:r>
            <a:r>
              <a:rPr lang="en-US" sz="2000" dirty="0" err="1"/>
              <a:t>yaitu</a:t>
            </a:r>
            <a:r>
              <a:rPr lang="en-US" sz="2000" dirty="0"/>
              <a:t> </a:t>
            </a:r>
            <a:r>
              <a:rPr lang="en-US" sz="2000" dirty="0" err="1"/>
              <a:t>gerakan</a:t>
            </a:r>
            <a:r>
              <a:rPr lang="en-US" sz="2000" dirty="0"/>
              <a:t> </a:t>
            </a:r>
            <a:r>
              <a:rPr lang="en-US" sz="2000" dirty="0" err="1"/>
              <a:t>siklis</a:t>
            </a:r>
            <a:r>
              <a:rPr lang="en-US" sz="2000" dirty="0"/>
              <a:t> yang </a:t>
            </a:r>
            <a:r>
              <a:rPr lang="en-US" sz="2000" dirty="0" err="1"/>
              <a:t>menunjukkan</a:t>
            </a:r>
            <a:r>
              <a:rPr lang="en-US" sz="2000" dirty="0"/>
              <a:t> </a:t>
            </a:r>
            <a:r>
              <a:rPr lang="en-US" sz="2000" dirty="0" err="1"/>
              <a:t>jangka</a:t>
            </a:r>
            <a:r>
              <a:rPr lang="en-US" sz="2000" dirty="0"/>
              <a:t> </a:t>
            </a:r>
            <a:r>
              <a:rPr lang="en-US" sz="2000" dirty="0" err="1" smtClean="0"/>
              <a:t>waktu</a:t>
            </a:r>
            <a:r>
              <a:rPr lang="en-US" sz="2000" dirty="0"/>
              <a:t> </a:t>
            </a:r>
            <a:r>
              <a:rPr lang="en-US" sz="2000" dirty="0" err="1" smtClean="0"/>
              <a:t>terjadinya</a:t>
            </a:r>
            <a:r>
              <a:rPr lang="en-US" sz="2000" dirty="0" smtClean="0"/>
              <a:t> </a:t>
            </a:r>
            <a:r>
              <a:rPr lang="en-US" sz="2000" dirty="0" err="1"/>
              <a:t>kemakmuran</a:t>
            </a:r>
            <a:r>
              <a:rPr lang="en-US" sz="2000" dirty="0"/>
              <a:t> (</a:t>
            </a:r>
            <a:r>
              <a:rPr lang="en-US" sz="2000" i="1" dirty="0"/>
              <a:t>prosperity</a:t>
            </a:r>
            <a:r>
              <a:rPr lang="en-US" sz="2000" dirty="0"/>
              <a:t>), </a:t>
            </a:r>
            <a:r>
              <a:rPr lang="en-US" sz="2000" dirty="0" err="1"/>
              <a:t>kemunduran</a:t>
            </a:r>
            <a:r>
              <a:rPr lang="en-US" sz="2000" dirty="0"/>
              <a:t> (</a:t>
            </a:r>
            <a:r>
              <a:rPr lang="en-US" sz="2000" i="1" dirty="0"/>
              <a:t>recession</a:t>
            </a:r>
            <a:r>
              <a:rPr lang="en-US" sz="2000" dirty="0"/>
              <a:t>), </a:t>
            </a:r>
            <a:r>
              <a:rPr lang="en-US" sz="2000" dirty="0" err="1" smtClean="0"/>
              <a:t>depresi</a:t>
            </a:r>
            <a:r>
              <a:rPr lang="en-US" sz="2000" dirty="0"/>
              <a:t> </a:t>
            </a:r>
            <a:r>
              <a:rPr lang="en-US" sz="2000" dirty="0" smtClean="0"/>
              <a:t>(</a:t>
            </a:r>
            <a:r>
              <a:rPr lang="en-US" sz="2000" i="1" dirty="0" smtClean="0"/>
              <a:t>depression</a:t>
            </a:r>
            <a:r>
              <a:rPr lang="en-US" sz="2000" dirty="0"/>
              <a:t>) </a:t>
            </a:r>
            <a:r>
              <a:rPr lang="en-US" sz="2000" dirty="0" err="1" smtClean="0"/>
              <a:t>dan</a:t>
            </a:r>
            <a:r>
              <a:rPr lang="en-US" sz="2000" dirty="0"/>
              <a:t> </a:t>
            </a:r>
            <a:r>
              <a:rPr lang="en-US" sz="2000" dirty="0" err="1" smtClean="0"/>
              <a:t>pemulihan</a:t>
            </a:r>
            <a:r>
              <a:rPr lang="en-US" sz="2000" dirty="0" smtClean="0"/>
              <a:t> </a:t>
            </a:r>
            <a:r>
              <a:rPr lang="en-US" sz="2000" dirty="0"/>
              <a:t>(</a:t>
            </a:r>
            <a:r>
              <a:rPr lang="en-US" sz="2000" i="1" dirty="0"/>
              <a:t>recovery</a:t>
            </a:r>
            <a:r>
              <a:rPr lang="en-US" sz="2000" dirty="0"/>
              <a:t>). </a:t>
            </a:r>
            <a:r>
              <a:rPr lang="en-US" sz="2000" dirty="0" err="1"/>
              <a:t>Pengertian</a:t>
            </a:r>
            <a:r>
              <a:rPr lang="en-US" sz="2000" dirty="0"/>
              <a:t> lain </a:t>
            </a:r>
            <a:r>
              <a:rPr lang="en-US" sz="2000" dirty="0" err="1"/>
              <a:t>dari</a:t>
            </a:r>
            <a:r>
              <a:rPr lang="en-US" sz="2000" dirty="0"/>
              <a:t> </a:t>
            </a:r>
            <a:r>
              <a:rPr lang="en-US" sz="2000" dirty="0" err="1" smtClean="0"/>
              <a:t>variasi</a:t>
            </a:r>
            <a:r>
              <a:rPr lang="en-US" sz="2000" dirty="0"/>
              <a:t> </a:t>
            </a:r>
            <a:r>
              <a:rPr lang="en-US" sz="2000" dirty="0" err="1" smtClean="0"/>
              <a:t>siklis</a:t>
            </a:r>
            <a:r>
              <a:rPr lang="en-US" sz="2000" dirty="0" smtClean="0"/>
              <a:t> </a:t>
            </a:r>
            <a:r>
              <a:rPr lang="en-US" sz="2000" dirty="0" err="1"/>
              <a:t>adalah</a:t>
            </a:r>
            <a:r>
              <a:rPr lang="en-US" sz="2000" dirty="0"/>
              <a:t> </a:t>
            </a:r>
            <a:r>
              <a:rPr lang="en-US" sz="2000" dirty="0" err="1"/>
              <a:t>suatu</a:t>
            </a:r>
            <a:r>
              <a:rPr lang="en-US" sz="2000" dirty="0"/>
              <a:t> </a:t>
            </a:r>
            <a:r>
              <a:rPr lang="en-US" sz="2000" dirty="0" err="1"/>
              <a:t>gerakan</a:t>
            </a:r>
            <a:r>
              <a:rPr lang="en-US" sz="2000" dirty="0"/>
              <a:t> </a:t>
            </a:r>
            <a:r>
              <a:rPr lang="en-US" sz="2000" dirty="0" err="1"/>
              <a:t>jangka</a:t>
            </a:r>
            <a:r>
              <a:rPr lang="en-US" sz="2000" dirty="0"/>
              <a:t> </a:t>
            </a:r>
            <a:r>
              <a:rPr lang="en-US" sz="2000" dirty="0" err="1" smtClean="0"/>
              <a:t>panjang</a:t>
            </a:r>
            <a:r>
              <a:rPr lang="en-US" sz="2000" dirty="0"/>
              <a:t> </a:t>
            </a:r>
            <a:r>
              <a:rPr lang="en-US" sz="2000" dirty="0" smtClean="0"/>
              <a:t>yang </a:t>
            </a:r>
            <a:r>
              <a:rPr lang="en-US" sz="2000" dirty="0" err="1"/>
              <a:t>memiliki</a:t>
            </a:r>
            <a:r>
              <a:rPr lang="en-US" sz="2000" dirty="0"/>
              <a:t> </a:t>
            </a:r>
            <a:r>
              <a:rPr lang="en-US" sz="2000" dirty="0" err="1"/>
              <a:t>unsur</a:t>
            </a:r>
            <a:r>
              <a:rPr lang="en-US" sz="2000" dirty="0"/>
              <a:t> </a:t>
            </a:r>
            <a:r>
              <a:rPr lang="en-US" sz="2000" dirty="0" err="1"/>
              <a:t>siklus</a:t>
            </a:r>
            <a:r>
              <a:rPr lang="en-US" sz="2000" dirty="0"/>
              <a:t>, </a:t>
            </a:r>
            <a:r>
              <a:rPr lang="en-US" sz="2000" dirty="0" err="1"/>
              <a:t>yaitu</a:t>
            </a:r>
            <a:r>
              <a:rPr lang="en-US" sz="2000" dirty="0"/>
              <a:t> </a:t>
            </a:r>
            <a:r>
              <a:rPr lang="en-US" sz="2000" dirty="0" err="1"/>
              <a:t>perluasan</a:t>
            </a:r>
            <a:r>
              <a:rPr lang="en-US" sz="2000" dirty="0"/>
              <a:t> (</a:t>
            </a:r>
            <a:r>
              <a:rPr lang="en-US" sz="2000" i="1" dirty="0"/>
              <a:t>expansion</a:t>
            </a:r>
            <a:r>
              <a:rPr lang="en-US" sz="2000" dirty="0"/>
              <a:t>), </a:t>
            </a:r>
            <a:r>
              <a:rPr lang="en-US" sz="2000" dirty="0" err="1"/>
              <a:t>puncak</a:t>
            </a:r>
            <a:r>
              <a:rPr lang="en-US" sz="2000" dirty="0"/>
              <a:t> (</a:t>
            </a:r>
            <a:r>
              <a:rPr lang="en-US" sz="2000" i="1" dirty="0"/>
              <a:t>peak</a:t>
            </a:r>
            <a:r>
              <a:rPr lang="en-US" sz="2000" dirty="0"/>
              <a:t>), </a:t>
            </a:r>
            <a:r>
              <a:rPr lang="en-US" sz="2000" dirty="0" err="1"/>
              <a:t>kemunduran</a:t>
            </a:r>
            <a:r>
              <a:rPr lang="en-US" sz="2000" dirty="0"/>
              <a:t/>
            </a:r>
            <a:br>
              <a:rPr lang="en-US" sz="2000" dirty="0"/>
            </a:br>
            <a:r>
              <a:rPr lang="en-US" sz="2000" dirty="0"/>
              <a:t>(</a:t>
            </a:r>
            <a:r>
              <a:rPr lang="en-US" sz="2000" i="1" dirty="0"/>
              <a:t>contraction</a:t>
            </a:r>
            <a:r>
              <a:rPr lang="en-US" sz="2000" dirty="0"/>
              <a:t>) </a:t>
            </a:r>
            <a:r>
              <a:rPr lang="en-US" sz="2000" dirty="0" err="1"/>
              <a:t>dan</a:t>
            </a:r>
            <a:r>
              <a:rPr lang="en-US" sz="2000" dirty="0"/>
              <a:t> </a:t>
            </a:r>
            <a:r>
              <a:rPr lang="en-US" sz="2000" dirty="0" err="1"/>
              <a:t>depresi</a:t>
            </a:r>
            <a:r>
              <a:rPr lang="en-US" sz="2000" dirty="0"/>
              <a:t> (</a:t>
            </a:r>
            <a:r>
              <a:rPr lang="en-US" sz="2000" i="1" dirty="0"/>
              <a:t>trough</a:t>
            </a:r>
            <a:r>
              <a:rPr lang="en-US" sz="2000" dirty="0"/>
              <a:t>).</a:t>
            </a:r>
            <a:r>
              <a:rPr lang="en-US" sz="2000" dirty="0"/>
              <a:t> </a:t>
            </a:r>
            <a:br>
              <a:rPr lang="en-US" sz="2000" dirty="0"/>
            </a:br>
            <a:endParaRPr lang="en-US" sz="2000" i="1" dirty="0" smtClean="0">
              <a:sym typeface="Symbol" pitchFamily="18" charset="2"/>
            </a:endParaRPr>
          </a:p>
        </p:txBody>
      </p:sp>
      <p:sp>
        <p:nvSpPr>
          <p:cNvPr id="1126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127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mboo">
  <a:themeElements>
    <a:clrScheme name="Bamboo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fontScheme name="Bambo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amboo 1">
        <a:dk1>
          <a:srgbClr val="000000"/>
        </a:dk1>
        <a:lt1>
          <a:srgbClr val="FFFFFF"/>
        </a:lt1>
        <a:dk2>
          <a:srgbClr val="396F39"/>
        </a:dk2>
        <a:lt2>
          <a:srgbClr val="FFCC00"/>
        </a:lt2>
        <a:accent1>
          <a:srgbClr val="009900"/>
        </a:accent1>
        <a:accent2>
          <a:srgbClr val="CC9900"/>
        </a:accent2>
        <a:accent3>
          <a:srgbClr val="AEBBAE"/>
        </a:accent3>
        <a:accent4>
          <a:srgbClr val="DADADA"/>
        </a:accent4>
        <a:accent5>
          <a:srgbClr val="AACAAA"/>
        </a:accent5>
        <a:accent6>
          <a:srgbClr val="B98A00"/>
        </a:accent6>
        <a:hlink>
          <a:srgbClr val="FF3300"/>
        </a:hlink>
        <a:folHlink>
          <a:srgbClr val="663300"/>
        </a:folHlink>
      </a:clrScheme>
      <a:clrMap bg1="dk2" tx1="lt1" bg2="dk1" tx2="lt2" accent1="accent1" accent2="accent2" accent3="accent3" accent4="accent4" accent5="accent5" accent6="accent6" hlink="hlink" folHlink="folHlink"/>
    </a:extraClrScheme>
    <a:extraClrScheme>
      <a:clrScheme name="Bamboo 2">
        <a:dk1>
          <a:srgbClr val="000000"/>
        </a:dk1>
        <a:lt1>
          <a:srgbClr val="FFFFFF"/>
        </a:lt1>
        <a:dk2>
          <a:srgbClr val="003300"/>
        </a:dk2>
        <a:lt2>
          <a:srgbClr val="5F5F5F"/>
        </a:lt2>
        <a:accent1>
          <a:srgbClr val="009900"/>
        </a:accent1>
        <a:accent2>
          <a:srgbClr val="CC9900"/>
        </a:accent2>
        <a:accent3>
          <a:srgbClr val="FFFFFF"/>
        </a:accent3>
        <a:accent4>
          <a:srgbClr val="000000"/>
        </a:accent4>
        <a:accent5>
          <a:srgbClr val="AACAAA"/>
        </a:accent5>
        <a:accent6>
          <a:srgbClr val="B98A00"/>
        </a:accent6>
        <a:hlink>
          <a:srgbClr val="FF3300"/>
        </a:hlink>
        <a:folHlink>
          <a:srgbClr val="663300"/>
        </a:folHlink>
      </a:clrScheme>
      <a:clrMap bg1="lt1" tx1="dk1" bg2="lt2" tx2="dk2" accent1="accent1" accent2="accent2" accent3="accent3" accent4="accent4" accent5="accent5" accent6="accent6" hlink="hlink" folHlink="folHlink"/>
    </a:extraClrScheme>
    <a:extraClrScheme>
      <a:clrScheme name="Bambo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Bamboo 4">
        <a:dk1>
          <a:srgbClr val="000000"/>
        </a:dk1>
        <a:lt1>
          <a:srgbClr val="FFFFFF"/>
        </a:lt1>
        <a:dk2>
          <a:srgbClr val="FF0000"/>
        </a:dk2>
        <a:lt2>
          <a:srgbClr val="800000"/>
        </a:lt2>
        <a:accent1>
          <a:srgbClr val="008000"/>
        </a:accent1>
        <a:accent2>
          <a:srgbClr val="FF9900"/>
        </a:accent2>
        <a:accent3>
          <a:srgbClr val="FFFFFF"/>
        </a:accent3>
        <a:accent4>
          <a:srgbClr val="000000"/>
        </a:accent4>
        <a:accent5>
          <a:srgbClr val="AAC0AA"/>
        </a:accent5>
        <a:accent6>
          <a:srgbClr val="E78A00"/>
        </a:accent6>
        <a:hlink>
          <a:srgbClr val="CC3300"/>
        </a:hlink>
        <a:folHlink>
          <a:srgbClr val="66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3240</TotalTime>
  <Words>497</Words>
  <Application>Microsoft Office PowerPoint</Application>
  <PresentationFormat>On-screen Show (4:3)</PresentationFormat>
  <Paragraphs>30</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Bamboo</vt:lpstr>
      <vt:lpstr>Analisis Time Series </vt:lpstr>
      <vt:lpstr>Time series</vt:lpstr>
      <vt:lpstr>Komponen Time Series </vt:lpstr>
      <vt:lpstr>Trend (T) </vt:lpstr>
      <vt:lpstr>Perhatikan kasus berikut, misalkan terdapat sebuah data mengenai penjualan mobil di sebuah perusahaan sebagai berikut </vt:lpstr>
      <vt:lpstr>Perusahaan tersebut ingin melihat gerakan penjualan mobil tersebut pada masing-masing triwulan. Untuk melihat gerakan tersebut dibuat scatter plot sebagai berikut </vt:lpstr>
      <vt:lpstr>PowerPoint Presentation</vt:lpstr>
      <vt:lpstr>Berdasarkan keempat scatter plot jelas terlihat bahwa gerakan perkembangan penjualan mobil di persuhaan tersebut cenderung ke arah naik. Artinya, dari tahun ke tahun mengalami kenaikan </vt:lpstr>
      <vt:lpstr>Variasi Siklis (S) </vt:lpstr>
      <vt:lpstr>Variasi Musiman (V) </vt:lpstr>
      <vt:lpstr>Irreguler atau Random (R) </vt:lpstr>
      <vt:lpstr>Trend Linear dengan Metode Least Square </vt:lpstr>
      <vt:lpstr>PowerPoint Presentation</vt:lpstr>
      <vt:lpstr>Contoh Soal</vt:lpstr>
      <vt:lpstr>Persam Perusahaan tersebut ingin membentuk sebuah persamaan trend yang dapat digunakan untuk menaksir atau menduga penjualan pada masa yang akan datang. Hasil penaksiran ini dapat digunakan untuk rencana produksi untuk tahun-tahun selanjutnya. </vt:lpstr>
      <vt:lpstr>PowerPoint Presentation</vt:lpstr>
      <vt:lpstr>PowerPoint Presentation</vt:lpstr>
      <vt:lpstr>Latihan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REGRESI SEDERHANA</dc:title>
  <dc:creator>sentra com</dc:creator>
  <cp:lastModifiedBy>icetea</cp:lastModifiedBy>
  <cp:revision>105</cp:revision>
  <dcterms:created xsi:type="dcterms:W3CDTF">2005-03-12T14:57:08Z</dcterms:created>
  <dcterms:modified xsi:type="dcterms:W3CDTF">2018-11-29T05:40:10Z</dcterms:modified>
</cp:coreProperties>
</file>