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93" r:id="rId4"/>
    <p:sldId id="294" r:id="rId5"/>
    <p:sldId id="295" r:id="rId6"/>
    <p:sldId id="296" r:id="rId7"/>
    <p:sldId id="300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8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59" autoAdjust="0"/>
    <p:restoredTop sz="95599" autoAdjust="0"/>
  </p:normalViewPr>
  <p:slideViewPr>
    <p:cSldViewPr>
      <p:cViewPr>
        <p:scale>
          <a:sx n="50" d="100"/>
          <a:sy n="50" d="100"/>
        </p:scale>
        <p:origin x="-181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90821-43F3-40B6-AAC0-424FC16740BA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0D4FDE3B-3D3F-4062-9DAE-AC13D8E2654D}">
      <dgm:prSet phldrT="[Text]"/>
      <dgm:spPr/>
      <dgm:t>
        <a:bodyPr/>
        <a:lstStyle/>
        <a:p>
          <a:r>
            <a:rPr lang="id-ID" dirty="0" smtClean="0"/>
            <a:t>Tautologi (valid)</a:t>
          </a:r>
          <a:endParaRPr lang="id-ID" dirty="0"/>
        </a:p>
      </dgm:t>
    </dgm:pt>
    <dgm:pt modelId="{4C60614B-4C04-4CDE-81E5-769721EF11B5}" type="parTrans" cxnId="{BDE5F421-0A7C-457B-B081-D7123BF895EE}">
      <dgm:prSet/>
      <dgm:spPr/>
      <dgm:t>
        <a:bodyPr/>
        <a:lstStyle/>
        <a:p>
          <a:endParaRPr lang="id-ID"/>
        </a:p>
      </dgm:t>
    </dgm:pt>
    <dgm:pt modelId="{6093EE99-7D1D-40E8-A091-A1D62BD1E96E}" type="sibTrans" cxnId="{BDE5F421-0A7C-457B-B081-D7123BF895EE}">
      <dgm:prSet/>
      <dgm:spPr/>
      <dgm:t>
        <a:bodyPr/>
        <a:lstStyle/>
        <a:p>
          <a:endParaRPr lang="id-ID"/>
        </a:p>
      </dgm:t>
    </dgm:pt>
    <dgm:pt modelId="{3A438789-3730-423D-A955-231A86A6BC92}">
      <dgm:prSet phldrT="[Text]"/>
      <dgm:spPr/>
      <dgm:t>
        <a:bodyPr/>
        <a:lstStyle/>
        <a:p>
          <a:r>
            <a:rPr lang="id-ID" dirty="0" smtClean="0"/>
            <a:t>Kalimat yang bernilai true untuk setiap interpretasi dari proposisi-proposisi yang ada di dalamnya</a:t>
          </a:r>
          <a:endParaRPr lang="id-ID" dirty="0"/>
        </a:p>
      </dgm:t>
    </dgm:pt>
    <dgm:pt modelId="{8AB472F2-9DE7-4A99-9645-826898818004}" type="parTrans" cxnId="{D856047D-D69C-4368-B1DD-D714AF488A5C}">
      <dgm:prSet/>
      <dgm:spPr/>
      <dgm:t>
        <a:bodyPr/>
        <a:lstStyle/>
        <a:p>
          <a:endParaRPr lang="id-ID"/>
        </a:p>
      </dgm:t>
    </dgm:pt>
    <dgm:pt modelId="{DD19302D-3245-400B-A791-94A68C8DA4E7}" type="sibTrans" cxnId="{D856047D-D69C-4368-B1DD-D714AF488A5C}">
      <dgm:prSet/>
      <dgm:spPr/>
      <dgm:t>
        <a:bodyPr/>
        <a:lstStyle/>
        <a:p>
          <a:endParaRPr lang="id-ID"/>
        </a:p>
      </dgm:t>
    </dgm:pt>
    <dgm:pt modelId="{E0520A10-F43F-4F93-969B-336B5DB39EB7}">
      <dgm:prSet phldrT="[Text]"/>
      <dgm:spPr/>
      <dgm:t>
        <a:bodyPr/>
        <a:lstStyle/>
        <a:p>
          <a:r>
            <a:rPr lang="id-ID" dirty="0" smtClean="0"/>
            <a:t>Kontradiksi</a:t>
          </a:r>
          <a:endParaRPr lang="id-ID" dirty="0"/>
        </a:p>
      </dgm:t>
    </dgm:pt>
    <dgm:pt modelId="{927FA3E1-41B0-4E52-928F-164F866950BD}" type="parTrans" cxnId="{21E50AC7-9B68-4D7A-B5F9-24823FF9C486}">
      <dgm:prSet/>
      <dgm:spPr/>
      <dgm:t>
        <a:bodyPr/>
        <a:lstStyle/>
        <a:p>
          <a:endParaRPr lang="id-ID"/>
        </a:p>
      </dgm:t>
    </dgm:pt>
    <dgm:pt modelId="{070DA11C-9C1E-480F-B78C-7C8B5A8E1481}" type="sibTrans" cxnId="{21E50AC7-9B68-4D7A-B5F9-24823FF9C486}">
      <dgm:prSet/>
      <dgm:spPr/>
      <dgm:t>
        <a:bodyPr/>
        <a:lstStyle/>
        <a:p>
          <a:endParaRPr lang="id-ID"/>
        </a:p>
      </dgm:t>
    </dgm:pt>
    <dgm:pt modelId="{10292E23-FA1D-4010-BDDB-6E2622B3DAB4}">
      <dgm:prSet phldrT="[Text]"/>
      <dgm:spPr/>
      <dgm:t>
        <a:bodyPr/>
        <a:lstStyle/>
        <a:p>
          <a:r>
            <a:rPr lang="id-ID" dirty="0" smtClean="0"/>
            <a:t>Kalimat yang bernilai false untuk setiap interpretasi dari proposisi-proposisi yang ada di dalamnya</a:t>
          </a:r>
          <a:endParaRPr lang="id-ID" dirty="0"/>
        </a:p>
      </dgm:t>
    </dgm:pt>
    <dgm:pt modelId="{305ADCEF-CDB9-40BA-A561-F12E8175495F}" type="parTrans" cxnId="{CEEC13A6-EC90-4180-86A4-F0E77B02C3E4}">
      <dgm:prSet/>
      <dgm:spPr/>
      <dgm:t>
        <a:bodyPr/>
        <a:lstStyle/>
        <a:p>
          <a:endParaRPr lang="id-ID"/>
        </a:p>
      </dgm:t>
    </dgm:pt>
    <dgm:pt modelId="{DD7B2BCA-A9FA-4301-895A-97BC70E49782}" type="sibTrans" cxnId="{CEEC13A6-EC90-4180-86A4-F0E77B02C3E4}">
      <dgm:prSet/>
      <dgm:spPr/>
      <dgm:t>
        <a:bodyPr/>
        <a:lstStyle/>
        <a:p>
          <a:endParaRPr lang="id-ID"/>
        </a:p>
      </dgm:t>
    </dgm:pt>
    <dgm:pt modelId="{4EC93998-D885-457B-8F6C-723C2B52B253}">
      <dgm:prSet phldrT="[Text]"/>
      <dgm:spPr/>
      <dgm:t>
        <a:bodyPr/>
        <a:lstStyle/>
        <a:p>
          <a:r>
            <a:rPr lang="id-ID" dirty="0" smtClean="0"/>
            <a:t>Contingent </a:t>
          </a:r>
          <a:endParaRPr lang="id-ID" dirty="0"/>
        </a:p>
      </dgm:t>
    </dgm:pt>
    <dgm:pt modelId="{DA257843-924E-48A0-838A-A55A5B28DDB7}" type="parTrans" cxnId="{D45D060B-CEC0-4AE1-A981-950331B64E9E}">
      <dgm:prSet/>
      <dgm:spPr/>
      <dgm:t>
        <a:bodyPr/>
        <a:lstStyle/>
        <a:p>
          <a:endParaRPr lang="id-ID"/>
        </a:p>
      </dgm:t>
    </dgm:pt>
    <dgm:pt modelId="{DFE1EF6F-5773-4DF3-9364-C98389EE30EC}" type="sibTrans" cxnId="{D45D060B-CEC0-4AE1-A981-950331B64E9E}">
      <dgm:prSet/>
      <dgm:spPr/>
      <dgm:t>
        <a:bodyPr/>
        <a:lstStyle/>
        <a:p>
          <a:endParaRPr lang="id-ID"/>
        </a:p>
      </dgm:t>
    </dgm:pt>
    <dgm:pt modelId="{8A583396-2F3E-422E-BC1B-17A2AC0D8E80}">
      <dgm:prSet phldrT="[Text]"/>
      <dgm:spPr/>
      <dgm:t>
        <a:bodyPr/>
        <a:lstStyle/>
        <a:p>
          <a:r>
            <a:rPr lang="id-ID" dirty="0" smtClean="0"/>
            <a:t>Kalimat yang mempunyai nilai true dan nilai false untuk setiap interpretasi dari proposisi-proposisi yang ada di dalamnya</a:t>
          </a:r>
          <a:endParaRPr lang="id-ID" dirty="0"/>
        </a:p>
      </dgm:t>
    </dgm:pt>
    <dgm:pt modelId="{95A28681-7390-4079-AB04-B4191129120A}" type="parTrans" cxnId="{8EAB1B52-33B9-46B7-AE1E-4F8EE7531AE6}">
      <dgm:prSet/>
      <dgm:spPr/>
      <dgm:t>
        <a:bodyPr/>
        <a:lstStyle/>
        <a:p>
          <a:endParaRPr lang="id-ID"/>
        </a:p>
      </dgm:t>
    </dgm:pt>
    <dgm:pt modelId="{E8E19545-95C5-4E44-BA03-9427037931E6}" type="sibTrans" cxnId="{8EAB1B52-33B9-46B7-AE1E-4F8EE7531AE6}">
      <dgm:prSet/>
      <dgm:spPr/>
      <dgm:t>
        <a:bodyPr/>
        <a:lstStyle/>
        <a:p>
          <a:endParaRPr lang="id-ID"/>
        </a:p>
      </dgm:t>
    </dgm:pt>
    <dgm:pt modelId="{2A800240-7A5D-484A-9EE6-3D00A8AC22D3}" type="pres">
      <dgm:prSet presAssocID="{BE090821-43F3-40B6-AAC0-424FC16740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577D7A4-7D39-4CDE-9E32-5050852290AC}" type="pres">
      <dgm:prSet presAssocID="{0D4FDE3B-3D3F-4062-9DAE-AC13D8E265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682BF7-C78B-4B49-9DBA-481EE149F12F}" type="pres">
      <dgm:prSet presAssocID="{0D4FDE3B-3D3F-4062-9DAE-AC13D8E2654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78C80F5-04A0-4063-8599-02CE0F575A3B}" type="pres">
      <dgm:prSet presAssocID="{E0520A10-F43F-4F93-969B-336B5DB39E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3106C1E-D3A1-4540-82B8-42A0E923D641}" type="pres">
      <dgm:prSet presAssocID="{E0520A10-F43F-4F93-969B-336B5DB39EB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9667D86-024C-4B15-A307-7BE21E8B55BB}" type="pres">
      <dgm:prSet presAssocID="{4EC93998-D885-457B-8F6C-723C2B52B25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865C4A-2A2D-46E0-A246-499FFB9B523F}" type="pres">
      <dgm:prSet presAssocID="{4EC93998-D885-457B-8F6C-723C2B52B25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427E5A7-6B86-4984-AFE9-AF6E58DD5774}" type="presOf" srcId="{0D4FDE3B-3D3F-4062-9DAE-AC13D8E2654D}" destId="{A577D7A4-7D39-4CDE-9E32-5050852290AC}" srcOrd="0" destOrd="0" presId="urn:microsoft.com/office/officeart/2005/8/layout/vList2"/>
    <dgm:cxn modelId="{D856047D-D69C-4368-B1DD-D714AF488A5C}" srcId="{0D4FDE3B-3D3F-4062-9DAE-AC13D8E2654D}" destId="{3A438789-3730-423D-A955-231A86A6BC92}" srcOrd="0" destOrd="0" parTransId="{8AB472F2-9DE7-4A99-9645-826898818004}" sibTransId="{DD19302D-3245-400B-A791-94A68C8DA4E7}"/>
    <dgm:cxn modelId="{21E50AC7-9B68-4D7A-B5F9-24823FF9C486}" srcId="{BE090821-43F3-40B6-AAC0-424FC16740BA}" destId="{E0520A10-F43F-4F93-969B-336B5DB39EB7}" srcOrd="1" destOrd="0" parTransId="{927FA3E1-41B0-4E52-928F-164F866950BD}" sibTransId="{070DA11C-9C1E-480F-B78C-7C8B5A8E1481}"/>
    <dgm:cxn modelId="{D45D060B-CEC0-4AE1-A981-950331B64E9E}" srcId="{BE090821-43F3-40B6-AAC0-424FC16740BA}" destId="{4EC93998-D885-457B-8F6C-723C2B52B253}" srcOrd="2" destOrd="0" parTransId="{DA257843-924E-48A0-838A-A55A5B28DDB7}" sibTransId="{DFE1EF6F-5773-4DF3-9364-C98389EE30EC}"/>
    <dgm:cxn modelId="{03F37E98-3D9D-4A74-9E9B-7EAE79BFAD99}" type="presOf" srcId="{8A583396-2F3E-422E-BC1B-17A2AC0D8E80}" destId="{F0865C4A-2A2D-46E0-A246-499FFB9B523F}" srcOrd="0" destOrd="0" presId="urn:microsoft.com/office/officeart/2005/8/layout/vList2"/>
    <dgm:cxn modelId="{D84E00F3-F731-4B54-8264-C7CA3581F62F}" type="presOf" srcId="{BE090821-43F3-40B6-AAC0-424FC16740BA}" destId="{2A800240-7A5D-484A-9EE6-3D00A8AC22D3}" srcOrd="0" destOrd="0" presId="urn:microsoft.com/office/officeart/2005/8/layout/vList2"/>
    <dgm:cxn modelId="{A569E00F-2B86-4B50-A35C-9B9E65DAA684}" type="presOf" srcId="{10292E23-FA1D-4010-BDDB-6E2622B3DAB4}" destId="{73106C1E-D3A1-4540-82B8-42A0E923D641}" srcOrd="0" destOrd="0" presId="urn:microsoft.com/office/officeart/2005/8/layout/vList2"/>
    <dgm:cxn modelId="{8EAB1B52-33B9-46B7-AE1E-4F8EE7531AE6}" srcId="{4EC93998-D885-457B-8F6C-723C2B52B253}" destId="{8A583396-2F3E-422E-BC1B-17A2AC0D8E80}" srcOrd="0" destOrd="0" parTransId="{95A28681-7390-4079-AB04-B4191129120A}" sibTransId="{E8E19545-95C5-4E44-BA03-9427037931E6}"/>
    <dgm:cxn modelId="{BDE5F421-0A7C-457B-B081-D7123BF895EE}" srcId="{BE090821-43F3-40B6-AAC0-424FC16740BA}" destId="{0D4FDE3B-3D3F-4062-9DAE-AC13D8E2654D}" srcOrd="0" destOrd="0" parTransId="{4C60614B-4C04-4CDE-81E5-769721EF11B5}" sibTransId="{6093EE99-7D1D-40E8-A091-A1D62BD1E96E}"/>
    <dgm:cxn modelId="{AB521C4D-8D3C-4138-B9F8-55362A02D27D}" type="presOf" srcId="{3A438789-3730-423D-A955-231A86A6BC92}" destId="{91682BF7-C78B-4B49-9DBA-481EE149F12F}" srcOrd="0" destOrd="0" presId="urn:microsoft.com/office/officeart/2005/8/layout/vList2"/>
    <dgm:cxn modelId="{CEEC13A6-EC90-4180-86A4-F0E77B02C3E4}" srcId="{E0520A10-F43F-4F93-969B-336B5DB39EB7}" destId="{10292E23-FA1D-4010-BDDB-6E2622B3DAB4}" srcOrd="0" destOrd="0" parTransId="{305ADCEF-CDB9-40BA-A561-F12E8175495F}" sibTransId="{DD7B2BCA-A9FA-4301-895A-97BC70E49782}"/>
    <dgm:cxn modelId="{1AC93628-AA79-4AA5-AA3B-A8D03D824450}" type="presOf" srcId="{E0520A10-F43F-4F93-969B-336B5DB39EB7}" destId="{B78C80F5-04A0-4063-8599-02CE0F575A3B}" srcOrd="0" destOrd="0" presId="urn:microsoft.com/office/officeart/2005/8/layout/vList2"/>
    <dgm:cxn modelId="{E717CAF0-F834-45AC-8390-2ACB0BF14E0A}" type="presOf" srcId="{4EC93998-D885-457B-8F6C-723C2B52B253}" destId="{89667D86-024C-4B15-A307-7BE21E8B55BB}" srcOrd="0" destOrd="0" presId="urn:microsoft.com/office/officeart/2005/8/layout/vList2"/>
    <dgm:cxn modelId="{194760FD-4E2D-45CE-8A74-35808CAA4B2E}" type="presParOf" srcId="{2A800240-7A5D-484A-9EE6-3D00A8AC22D3}" destId="{A577D7A4-7D39-4CDE-9E32-5050852290AC}" srcOrd="0" destOrd="0" presId="urn:microsoft.com/office/officeart/2005/8/layout/vList2"/>
    <dgm:cxn modelId="{DEB5E3DA-AFE4-47D0-810D-EBEAADA0D0E8}" type="presParOf" srcId="{2A800240-7A5D-484A-9EE6-3D00A8AC22D3}" destId="{91682BF7-C78B-4B49-9DBA-481EE149F12F}" srcOrd="1" destOrd="0" presId="urn:microsoft.com/office/officeart/2005/8/layout/vList2"/>
    <dgm:cxn modelId="{026AF44E-4780-4ECD-81E1-FFBE5066C9F8}" type="presParOf" srcId="{2A800240-7A5D-484A-9EE6-3D00A8AC22D3}" destId="{B78C80F5-04A0-4063-8599-02CE0F575A3B}" srcOrd="2" destOrd="0" presId="urn:microsoft.com/office/officeart/2005/8/layout/vList2"/>
    <dgm:cxn modelId="{7E3D925D-6E08-4FDB-8E2E-F2065630A8F7}" type="presParOf" srcId="{2A800240-7A5D-484A-9EE6-3D00A8AC22D3}" destId="{73106C1E-D3A1-4540-82B8-42A0E923D641}" srcOrd="3" destOrd="0" presId="urn:microsoft.com/office/officeart/2005/8/layout/vList2"/>
    <dgm:cxn modelId="{C3BC1142-3E67-4B7B-947C-061986D541B0}" type="presParOf" srcId="{2A800240-7A5D-484A-9EE6-3D00A8AC22D3}" destId="{89667D86-024C-4B15-A307-7BE21E8B55BB}" srcOrd="4" destOrd="0" presId="urn:microsoft.com/office/officeart/2005/8/layout/vList2"/>
    <dgm:cxn modelId="{D1385068-DC72-4504-B9B0-536F24108398}" type="presParOf" srcId="{2A800240-7A5D-484A-9EE6-3D00A8AC22D3}" destId="{F0865C4A-2A2D-46E0-A246-499FFB9B523F}" srcOrd="5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71C5732-B6FA-4D13-B96D-687A0746D02E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D61F89-7A23-4A42-AA7E-9BAA5FE3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4F17-4862-49E4-9FDD-85CC765073B1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C72-6ACB-4DB9-91C8-B1A2A3323AC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C71E-F4FD-453C-AD66-6154D32F4D6A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52B9-46CB-4BDA-9807-8794D88E83F4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D9B-FCCC-487C-95EF-B4F2118730D1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9EF-1AA4-434C-93B8-7B08A30CF600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BF6-C00F-4E55-8AD6-B8782627274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1CC3-1058-4848-A499-AD8971BACEB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D85-3CA9-45C0-9D19-D5C7B16B6E8C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DD4-8D8E-47D7-94C8-E1C566EDCAA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45E-F0BD-4CC3-A8AB-4AACC7694C2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319F8E-3CC1-459D-978A-9782B214D712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371600"/>
            <a:ext cx="7599262" cy="1828800"/>
          </a:xfrm>
        </p:spPr>
        <p:txBody>
          <a:bodyPr/>
          <a:lstStyle/>
          <a:p>
            <a:pPr algn="ctr"/>
            <a:r>
              <a:rPr lang="id-ID" dirty="0" smtClean="0"/>
              <a:t>Logika Informatika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228536"/>
            <a:ext cx="7602310" cy="1752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Sifat-sifat</a:t>
            </a:r>
            <a:r>
              <a:rPr lang="en-US" sz="5400" dirty="0" smtClean="0"/>
              <a:t> </a:t>
            </a:r>
            <a:r>
              <a:rPr lang="en-US" sz="5400" dirty="0" err="1" smtClean="0"/>
              <a:t>Kalimat</a:t>
            </a:r>
            <a:endParaRPr lang="id-ID" sz="5400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7158" y="5715016"/>
            <a:ext cx="8501122" cy="64294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id-ID" sz="2400" dirty="0" smtClean="0"/>
              <a:t>Tutik Khotimah, M.Kom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Tujuan Instruksional</a:t>
            </a:r>
            <a:endParaRPr lang="en-US" sz="3200" b="1" dirty="0"/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gray">
          <a:xfrm>
            <a:off x="565150" y="2401888"/>
            <a:ext cx="2844800" cy="2867025"/>
          </a:xfrm>
          <a:prstGeom prst="ellipse">
            <a:avLst/>
          </a:prstGeom>
          <a:noFill/>
          <a:ln w="9525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792163" y="2651125"/>
            <a:ext cx="2378075" cy="2425700"/>
            <a:chOff x="579" y="1589"/>
            <a:chExt cx="1358" cy="1358"/>
          </a:xfrm>
        </p:grpSpPr>
        <p:sp>
          <p:nvSpPr>
            <p:cNvPr id="17" name="Oval 27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10980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  <a:headEnd/>
              <a:tailEnd/>
            </a:ln>
            <a:effectLst>
              <a:outerShdw dist="45791" dir="3378596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5372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69804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388938" y="2217738"/>
            <a:ext cx="3216275" cy="3246437"/>
          </a:xfrm>
          <a:prstGeom prst="ellipse">
            <a:avLst/>
          </a:prstGeom>
          <a:noFill/>
          <a:ln w="19050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gray">
          <a:xfrm>
            <a:off x="212725" y="3848100"/>
            <a:ext cx="3552825" cy="0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gray">
          <a:xfrm>
            <a:off x="1989138" y="1978025"/>
            <a:ext cx="0" cy="3736975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2660639" y="2374895"/>
            <a:ext cx="339725" cy="339725"/>
            <a:chOff x="2928" y="2208"/>
            <a:chExt cx="262" cy="262"/>
          </a:xfrm>
        </p:grpSpPr>
        <p:sp>
          <p:nvSpPr>
            <p:cNvPr id="29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1" name="Rectangle 36"/>
          <p:cNvSpPr>
            <a:spLocks noChangeArrowheads="1"/>
          </p:cNvSpPr>
          <p:nvPr/>
        </p:nvSpPr>
        <p:spPr bwMode="black">
          <a:xfrm>
            <a:off x="2946401" y="2357430"/>
            <a:ext cx="51974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80808"/>
                </a:solidFill>
              </a:rPr>
              <a:t>Tautologi</a:t>
            </a:r>
            <a:endParaRPr lang="en-US" b="1" dirty="0" smtClean="0">
              <a:solidFill>
                <a:srgbClr val="080808"/>
              </a:solidFill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gray">
          <a:xfrm>
            <a:off x="1000100" y="3500438"/>
            <a:ext cx="1987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1C1C1C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 dirty="0" err="1" smtClean="0">
                <a:solidFill>
                  <a:srgbClr val="F8F8F8"/>
                </a:solidFill>
                <a:latin typeface="Times New Roman" pitchFamily="18" charset="0"/>
              </a:rPr>
              <a:t>Sifat</a:t>
            </a:r>
            <a:r>
              <a:rPr lang="en-US" sz="2000" b="1" i="0" dirty="0" smtClean="0">
                <a:solidFill>
                  <a:srgbClr val="F8F8F8"/>
                </a:solidFill>
                <a:latin typeface="Times New Roman" pitchFamily="18" charset="0"/>
              </a:rPr>
              <a:t> </a:t>
            </a:r>
            <a:r>
              <a:rPr lang="en-US" sz="2000" b="1" i="0" dirty="0" err="1" smtClean="0">
                <a:solidFill>
                  <a:srgbClr val="F8F8F8"/>
                </a:solidFill>
                <a:latin typeface="Times New Roman" pitchFamily="18" charset="0"/>
              </a:rPr>
              <a:t>Kalimat</a:t>
            </a:r>
            <a:endParaRPr lang="en-US" sz="2000" b="1" i="0" dirty="0">
              <a:solidFill>
                <a:srgbClr val="F8F8F8"/>
              </a:solidFill>
              <a:latin typeface="Times New Roman" pitchFamily="18" charset="0"/>
            </a:endParaRPr>
          </a:p>
        </p:txBody>
      </p: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3357554" y="3786190"/>
            <a:ext cx="339725" cy="339725"/>
            <a:chOff x="2928" y="2208"/>
            <a:chExt cx="262" cy="262"/>
          </a:xfrm>
        </p:grpSpPr>
        <p:sp>
          <p:nvSpPr>
            <p:cNvPr id="39" name="Oval 46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" name="Oval 47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2635250" y="5111750"/>
            <a:ext cx="339725" cy="339725"/>
            <a:chOff x="2928" y="2208"/>
            <a:chExt cx="262" cy="262"/>
          </a:xfrm>
        </p:grpSpPr>
        <p:sp>
          <p:nvSpPr>
            <p:cNvPr id="45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47" name="Rectangle 36"/>
          <p:cNvSpPr>
            <a:spLocks noChangeArrowheads="1"/>
          </p:cNvSpPr>
          <p:nvPr/>
        </p:nvSpPr>
        <p:spPr bwMode="black">
          <a:xfrm>
            <a:off x="3786182" y="3786190"/>
            <a:ext cx="4286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80808"/>
                </a:solidFill>
              </a:rPr>
              <a:t>Kontradiksi</a:t>
            </a:r>
            <a:endParaRPr lang="en-US" b="1" dirty="0" smtClean="0">
              <a:solidFill>
                <a:srgbClr val="080808"/>
              </a:solidFill>
            </a:endParaRP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black">
          <a:xfrm>
            <a:off x="3286116" y="5072074"/>
            <a:ext cx="319723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dirty="0" smtClean="0">
                <a:solidFill>
                  <a:srgbClr val="080808"/>
                </a:solidFill>
              </a:rPr>
              <a:t>Contingent</a:t>
            </a:r>
            <a:endParaRPr lang="en-US" b="1" i="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Sifat-sifat Kalimat</a:t>
            </a:r>
            <a:endParaRPr lang="en-US" sz="32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822960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Tautologi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3429024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matematika</a:t>
            </a:r>
            <a:endParaRPr lang="en-US" sz="2000" dirty="0" smtClean="0"/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Saya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matematika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u="sng" dirty="0" err="1" smtClean="0"/>
              <a:t>saya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tidak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matematika</a:t>
            </a:r>
            <a:endParaRPr lang="en-US" sz="2000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00166" y="31432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28662" y="4000504"/>
          <a:ext cx="42148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48"/>
                <a:gridCol w="1404948"/>
                <a:gridCol w="1404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∼A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v ∼A</a:t>
                      </a:r>
                      <a:endParaRPr lang="id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3428992" y="31432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id-ID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00694" y="3139859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∼A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4000496" y="4357694"/>
            <a:ext cx="857256" cy="71438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Kontradiksi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3429024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matematika</a:t>
            </a:r>
            <a:endParaRPr lang="en-US" sz="2000" dirty="0" smtClean="0"/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Saya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matematika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u="sng" dirty="0" err="1" smtClean="0"/>
              <a:t>saya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tidak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matematika</a:t>
            </a:r>
            <a:endParaRPr lang="en-US" sz="2000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00166" y="31432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28662" y="4000504"/>
          <a:ext cx="42148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48"/>
                <a:gridCol w="1404948"/>
                <a:gridCol w="1404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∼A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^ ∼A</a:t>
                      </a:r>
                      <a:endParaRPr lang="id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3428992" y="31432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endParaRPr lang="id-ID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00694" y="3139859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∼A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4000496" y="4357694"/>
            <a:ext cx="857256" cy="71438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Contingent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3429024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matematika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smtClean="0"/>
              <a:t>B =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matematika</a:t>
            </a:r>
            <a:endParaRPr lang="en-US" sz="2000" dirty="0" smtClean="0"/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Saya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matematika</a:t>
            </a:r>
            <a:r>
              <a:rPr lang="en-US" sz="2000" dirty="0" smtClean="0"/>
              <a:t> </a:t>
            </a:r>
            <a:r>
              <a:rPr lang="en-US" sz="2000" u="sng" dirty="0" err="1" smtClean="0"/>
              <a:t>meski</a:t>
            </a:r>
            <a:r>
              <a:rPr lang="en-US" sz="2000" u="sng" dirty="0" smtClean="0"/>
              <a:t> pun</a:t>
            </a:r>
            <a:r>
              <a:rPr lang="en-US" sz="2000" dirty="0" smtClean="0"/>
              <a:t> </a:t>
            </a:r>
            <a:r>
              <a:rPr lang="en-US" sz="2000" u="sng" dirty="0" err="1" smtClean="0"/>
              <a:t>saya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tidak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matematika</a:t>
            </a:r>
            <a:r>
              <a:rPr lang="en-US" sz="2000" u="sng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7356" y="35004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28662" y="4000504"/>
          <a:ext cx="42148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11"/>
                <a:gridCol w="1053711"/>
                <a:gridCol w="1053711"/>
                <a:gridCol w="10537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∼B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^ ∼B</a:t>
                      </a:r>
                      <a:endParaRPr lang="id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3786182" y="350043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endParaRPr lang="id-ID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72198" y="3500438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∼B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4214810" y="4357694"/>
            <a:ext cx="857256" cy="142876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 smtClean="0"/>
              <a:t>Latihan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Sifat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Kalimat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(A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</a:t>
            </a:r>
            <a:r>
              <a:rPr lang="en-US" sz="3200" dirty="0" smtClean="0">
                <a:sym typeface="Wingdings" pitchFamily="2" charset="2"/>
              </a:rPr>
              <a:t> B) ^ {(A ~ B)^B}</a:t>
            </a:r>
            <a:endParaRPr lang="id-ID" sz="320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200" smtClean="0"/>
              <a:t>(</a:t>
            </a:r>
            <a:r>
              <a:rPr lang="en-US" sz="3200" smtClean="0">
                <a:sym typeface="Wingdings" pitchFamily="2" charset="2"/>
              </a:rPr>
              <a:t>~</a:t>
            </a:r>
            <a:r>
              <a:rPr lang="en-US" sz="3200" dirty="0" smtClean="0"/>
              <a:t>A ^ B) </a:t>
            </a:r>
            <a:r>
              <a:rPr lang="en-US" sz="3200" dirty="0" smtClean="0">
                <a:sym typeface="Wingdings" pitchFamily="2" charset="2"/>
              </a:rPr>
              <a:t> (A v ~B)</a:t>
            </a:r>
            <a:endParaRPr lang="id-ID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{(A </a:t>
            </a:r>
            <a:r>
              <a:rPr lang="en-US" sz="3200" dirty="0" smtClean="0">
                <a:sym typeface="Wingdings" pitchFamily="2" charset="2"/>
              </a:rPr>
              <a:t> ~B) ^ ~ A} v B</a:t>
            </a:r>
            <a:endParaRPr lang="id-ID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 (~A v B) ^ ~B } </a:t>
            </a:r>
            <a:r>
              <a:rPr lang="en-US" sz="3200" dirty="0" smtClean="0">
                <a:sym typeface="Wingdings" pitchFamily="2" charset="2"/>
              </a:rPr>
              <a:t> 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{(A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/>
              <a:t>B</a:t>
            </a:r>
            <a:r>
              <a:rPr lang="en-US" sz="3200" dirty="0" smtClean="0">
                <a:sym typeface="Wingdings" pitchFamily="2" charset="2"/>
              </a:rPr>
              <a:t>)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smtClean="0"/>
              <a:t>~</a:t>
            </a:r>
            <a:r>
              <a:rPr lang="en-US" sz="3200" dirty="0" smtClean="0">
                <a:sym typeface="Wingdings" pitchFamily="2" charset="2"/>
              </a:rPr>
              <a:t>A</a:t>
            </a:r>
            <a:r>
              <a:rPr lang="en-US" sz="3200" dirty="0" smtClean="0"/>
              <a:t>} </a:t>
            </a:r>
            <a:r>
              <a:rPr lang="en-US" sz="3200" dirty="0" smtClean="0">
                <a:sym typeface="Wingdings" pitchFamily="2" charset="2"/>
              </a:rPr>
              <a:t>^ </a:t>
            </a:r>
            <a:r>
              <a:rPr lang="en-US" sz="3200" dirty="0" smtClean="0"/>
              <a:t>~B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A v {(~B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 ↔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smtClean="0"/>
              <a:t>~</a:t>
            </a:r>
            <a:r>
              <a:rPr lang="en-US" sz="3200" dirty="0" smtClean="0">
                <a:sym typeface="Wingdings" pitchFamily="2" charset="2"/>
              </a:rPr>
              <a:t>A)B}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{~A </a:t>
            </a:r>
            <a:r>
              <a:rPr lang="en-US" sz="3200" dirty="0" smtClean="0">
                <a:sym typeface="Wingdings" pitchFamily="2" charset="2"/>
              </a:rPr>
              <a:t></a:t>
            </a:r>
            <a:r>
              <a:rPr lang="en-US" sz="3200" dirty="0" smtClean="0"/>
              <a:t> {(~B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 v</a:t>
            </a:r>
            <a:r>
              <a:rPr lang="en-US" sz="3200" dirty="0" smtClean="0">
                <a:sym typeface="Wingdings" pitchFamily="2" charset="2"/>
              </a:rPr>
              <a:t> A) ^ B} }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 A</a:t>
            </a:r>
            <a:endParaRPr lang="en-US" sz="3200" dirty="0" smtClean="0"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{~A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</a:t>
            </a:r>
            <a:r>
              <a:rPr lang="en-US" sz="3200" dirty="0" smtClean="0"/>
              <a:t> {( A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smtClean="0"/>
              <a:t>~B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 </a:t>
            </a:r>
            <a:r>
              <a:rPr lang="en-US" sz="3200" dirty="0" smtClean="0">
                <a:sym typeface="Wingdings" pitchFamily="2" charset="2"/>
              </a:rPr>
              <a:t>) ^ B} } V </a:t>
            </a:r>
            <a:r>
              <a:rPr lang="en-US" sz="3200" dirty="0" smtClean="0"/>
              <a:t>~B</a:t>
            </a:r>
            <a:endParaRPr lang="en-US" sz="3200" dirty="0" smtClean="0"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3200" dirty="0" smtClean="0"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3200" dirty="0" smtClean="0"/>
          </a:p>
          <a:p>
            <a:pPr marL="457200" indent="-457200" algn="just">
              <a:buFont typeface="+mj-lt"/>
              <a:buAutoNum type="arabicPeriod"/>
            </a:pPr>
            <a:endParaRPr lang="id-ID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6429388" y="571480"/>
            <a:ext cx="2571768" cy="121444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rgbClr val="002060"/>
      </a:dk1>
      <a:lt1>
        <a:sysClr val="window" lastClr="FFFFFF"/>
      </a:lt1>
      <a:dk2>
        <a:srgbClr val="C00000"/>
      </a:dk2>
      <a:lt2>
        <a:srgbClr val="F4E7ED"/>
      </a:lt2>
      <a:accent1>
        <a:srgbClr val="B83D68"/>
      </a:accent1>
      <a:accent2>
        <a:srgbClr val="AC66BB"/>
      </a:accent2>
      <a:accent3>
        <a:srgbClr val="DE9306"/>
      </a:accent3>
      <a:accent4>
        <a:srgbClr val="FF7F7F"/>
      </a:accent4>
      <a:accent5>
        <a:srgbClr val="CF6DA4"/>
      </a:accent5>
      <a:accent6>
        <a:srgbClr val="FA8D3D"/>
      </a:accent6>
      <a:hlink>
        <a:srgbClr val="E36305"/>
      </a:hlink>
      <a:folHlink>
        <a:srgbClr val="2F75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299</Words>
  <Application>Microsoft Office PowerPoint</Application>
  <PresentationFormat>On-screen Show (4:3)</PresentationFormat>
  <Paragraphs>95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Logika Informatika</vt:lpstr>
      <vt:lpstr>Slide 2</vt:lpstr>
      <vt:lpstr>Slide 3</vt:lpstr>
      <vt:lpstr>Slide 4</vt:lpstr>
      <vt:lpstr>Slide 5</vt:lpstr>
      <vt:lpstr>Slide 6</vt:lpstr>
      <vt:lpstr>Slide 7</vt:lpstr>
    </vt:vector>
  </TitlesOfParts>
  <Company>anamorfosis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Perancangan Sistem Informasi</dc:title>
  <dc:creator>Asyadda</dc:creator>
  <cp:lastModifiedBy>Asyadda</cp:lastModifiedBy>
  <cp:revision>212</cp:revision>
  <dcterms:created xsi:type="dcterms:W3CDTF">2012-08-27T07:24:24Z</dcterms:created>
  <dcterms:modified xsi:type="dcterms:W3CDTF">2019-03-13T06:30:29Z</dcterms:modified>
</cp:coreProperties>
</file>