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9"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239F6-6764-4F41-9AAC-1F08FD610FA9}"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FDD8D-8BFF-4CD9-9365-2CC9C26CD0B9}" type="slidenum">
              <a:rPr lang="en-US" smtClean="0"/>
              <a:t>‹#›</a:t>
            </a:fld>
            <a:endParaRPr lang="en-US"/>
          </a:p>
        </p:txBody>
      </p:sp>
    </p:spTree>
    <p:extLst>
      <p:ext uri="{BB962C8B-B14F-4D97-AF65-F5344CB8AC3E}">
        <p14:creationId xmlns:p14="http://schemas.microsoft.com/office/powerpoint/2010/main" val="262872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EFDD8D-8BFF-4CD9-9365-2CC9C26CD0B9}" type="slidenum">
              <a:rPr lang="en-US" smtClean="0"/>
              <a:t>4</a:t>
            </a:fld>
            <a:endParaRPr lang="en-US"/>
          </a:p>
        </p:txBody>
      </p:sp>
    </p:spTree>
    <p:extLst>
      <p:ext uri="{BB962C8B-B14F-4D97-AF65-F5344CB8AC3E}">
        <p14:creationId xmlns:p14="http://schemas.microsoft.com/office/powerpoint/2010/main" val="404215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EFDD8D-8BFF-4CD9-9365-2CC9C26CD0B9}" type="slidenum">
              <a:rPr lang="en-US" smtClean="0"/>
              <a:t>5</a:t>
            </a:fld>
            <a:endParaRPr lang="en-US"/>
          </a:p>
        </p:txBody>
      </p:sp>
    </p:spTree>
    <p:extLst>
      <p:ext uri="{BB962C8B-B14F-4D97-AF65-F5344CB8AC3E}">
        <p14:creationId xmlns:p14="http://schemas.microsoft.com/office/powerpoint/2010/main" val="1190036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EFDD8D-8BFF-4CD9-9365-2CC9C26CD0B9}" type="slidenum">
              <a:rPr lang="en-US" smtClean="0"/>
              <a:t>6</a:t>
            </a:fld>
            <a:endParaRPr lang="en-US"/>
          </a:p>
        </p:txBody>
      </p:sp>
    </p:spTree>
    <p:extLst>
      <p:ext uri="{BB962C8B-B14F-4D97-AF65-F5344CB8AC3E}">
        <p14:creationId xmlns:p14="http://schemas.microsoft.com/office/powerpoint/2010/main" val="315773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jpg"/><Relationship Id="rId7"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35.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400" dirty="0"/>
              <a:t>PERANCANGAN SISTEM PERENCANAAN JUMLAH PRODUKSI ROTI MENGGUNAKAN METODE FUZZY MAMDANI </a:t>
            </a:r>
            <a:r>
              <a:rPr lang="id-ID" sz="4400" dirty="0" smtClean="0"/>
              <a:t/>
            </a:r>
            <a:br>
              <a:rPr lang="id-ID" sz="4400" dirty="0" smtClean="0"/>
            </a:br>
            <a:r>
              <a:rPr lang="id-ID" sz="2000" dirty="0" smtClean="0"/>
              <a:t>Murni Marbun1, </a:t>
            </a:r>
            <a:r>
              <a:rPr lang="id-ID" sz="2000" dirty="0"/>
              <a:t>Hengki Tamando Sihotang2, Normi Verawati </a:t>
            </a:r>
            <a:r>
              <a:rPr lang="id-ID" sz="2000" dirty="0" smtClean="0"/>
              <a:t>Marbun3  </a:t>
            </a:r>
            <a:r>
              <a:rPr lang="id-ID" sz="2000" dirty="0"/>
              <a:t/>
            </a:r>
            <a:br>
              <a:rPr lang="id-ID" sz="2000" dirty="0"/>
            </a:br>
            <a:r>
              <a:rPr lang="id-ID" sz="2000" dirty="0"/>
              <a:t>2Teknik Informatika  STMIK Pelita Nusantara Medan, Jl. Iskandar Muda No.1, Medan,20154, Indonesia </a:t>
            </a:r>
            <a:r>
              <a:rPr lang="id-ID" sz="2000" dirty="0" smtClean="0"/>
              <a:t> </a:t>
            </a:r>
            <a:r>
              <a:rPr lang="id-ID" sz="2000" dirty="0"/>
              <a:t/>
            </a:r>
            <a:br>
              <a:rPr lang="id-ID" sz="2000" dirty="0"/>
            </a:br>
            <a:r>
              <a:rPr lang="id-ID" sz="2000" dirty="0"/>
              <a:t>dimpleflorence@yahoo.co.id, hengki_tamando@yahoo.com , marboent@gmail.com </a:t>
            </a:r>
            <a:r>
              <a:rPr lang="id-ID" sz="2000" dirty="0" smtClean="0"/>
              <a:t/>
            </a:r>
            <a:br>
              <a:rPr lang="id-ID" sz="2000" dirty="0" smtClean="0"/>
            </a:br>
            <a:r>
              <a:rPr lang="pt-BR" sz="2000" dirty="0"/>
              <a:t>Jurnal Mantik </a:t>
            </a:r>
            <a:r>
              <a:rPr lang="pt-BR" sz="2000" dirty="0" smtClean="0"/>
              <a:t>Penusa</a:t>
            </a:r>
            <a:r>
              <a:rPr lang="id-ID" sz="2000" dirty="0"/>
              <a:t/>
            </a:r>
            <a:br>
              <a:rPr lang="id-ID" sz="2000" dirty="0"/>
            </a:br>
            <a:r>
              <a:rPr lang="pt-BR" sz="2000" dirty="0" smtClean="0"/>
              <a:t>Volume  </a:t>
            </a:r>
            <a:r>
              <a:rPr lang="pt-BR" sz="2000" dirty="0"/>
              <a:t>20 No 1 Desember  </a:t>
            </a:r>
            <a:r>
              <a:rPr lang="pt-BR" sz="2000" dirty="0" smtClean="0"/>
              <a:t>201</a:t>
            </a:r>
            <a:r>
              <a:rPr lang="id-ID" sz="2000" dirty="0" smtClean="0"/>
              <a:t>6</a:t>
            </a:r>
            <a:br>
              <a:rPr lang="id-ID" sz="2000" dirty="0" smtClean="0"/>
            </a:br>
            <a:r>
              <a:rPr lang="pt-BR" sz="2000" dirty="0" smtClean="0"/>
              <a:t>ISSN </a:t>
            </a:r>
            <a:r>
              <a:rPr lang="pt-BR" sz="2000" dirty="0"/>
              <a:t>2088-3943 </a:t>
            </a:r>
            <a:endParaRPr lang="en-US" sz="2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495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54743"/>
            <a:ext cx="10827657" cy="5386090"/>
          </a:xfrm>
          <a:prstGeom prst="rect">
            <a:avLst/>
          </a:prstGeom>
          <a:noFill/>
        </p:spPr>
        <p:txBody>
          <a:bodyPr wrap="square" rtlCol="0">
            <a:spAutoFit/>
          </a:bodyPr>
          <a:lstStyle/>
          <a:p>
            <a:r>
              <a:rPr lang="en-US" sz="2000" b="1" dirty="0" err="1" smtClean="0"/>
              <a:t>Kaidah</a:t>
            </a:r>
            <a:r>
              <a:rPr lang="en-US" sz="2000" b="1" dirty="0" smtClean="0"/>
              <a:t> </a:t>
            </a:r>
            <a:r>
              <a:rPr lang="en-US" sz="2000" b="1" dirty="0"/>
              <a:t>fuzzy (Rule) </a:t>
            </a:r>
            <a:r>
              <a:rPr lang="id-ID" sz="2000" b="1" dirty="0"/>
              <a:t>3</a:t>
            </a:r>
            <a:r>
              <a:rPr lang="en-US" sz="2400" b="1" dirty="0" smtClean="0"/>
              <a:t>:</a:t>
            </a:r>
            <a:endParaRPr lang="id-ID" b="1" dirty="0" smtClean="0"/>
          </a:p>
          <a:p>
            <a:endParaRPr lang="id-ID" b="1" dirty="0" smtClean="0"/>
          </a:p>
          <a:p>
            <a:r>
              <a:rPr lang="id-ID" b="1" dirty="0"/>
              <a:t>	</a:t>
            </a:r>
            <a:endParaRPr lang="id-ID" dirty="0" smtClean="0"/>
          </a:p>
          <a:p>
            <a:endParaRPr lang="id-ID" dirty="0"/>
          </a:p>
          <a:p>
            <a:endParaRPr lang="id-ID" dirty="0" smtClean="0"/>
          </a:p>
          <a:p>
            <a:endParaRPr lang="id-ID" dirty="0"/>
          </a:p>
          <a:p>
            <a:pPr marL="742950" lvl="1" indent="-285750">
              <a:buFont typeface="Arial" panose="020B0604020202020204" pitchFamily="34" charset="0"/>
              <a:buChar char="•"/>
            </a:pPr>
            <a:r>
              <a:rPr lang="en-US" sz="2000" dirty="0" err="1"/>
              <a:t>Operasi</a:t>
            </a:r>
            <a:r>
              <a:rPr lang="en-US" sz="2000" dirty="0"/>
              <a:t> </a:t>
            </a:r>
            <a:r>
              <a:rPr lang="en-US" sz="2000" dirty="0" err="1"/>
              <a:t>logika</a:t>
            </a:r>
            <a:r>
              <a:rPr lang="en-US" sz="2000" dirty="0"/>
              <a:t> </a:t>
            </a:r>
            <a:r>
              <a:rPr lang="en-US" sz="2000" dirty="0">
                <a:sym typeface="Wingdings" pitchFamily="2" charset="2"/>
              </a:rPr>
              <a:t> </a:t>
            </a:r>
            <a:r>
              <a:rPr lang="en-US" sz="2000" dirty="0" smtClean="0"/>
              <a:t>min(0.</a:t>
            </a:r>
            <a:r>
              <a:rPr lang="id-ID" sz="2000" dirty="0"/>
              <a:t>2</a:t>
            </a:r>
            <a:r>
              <a:rPr lang="en-US" sz="2000" dirty="0" smtClean="0"/>
              <a:t>, 0.</a:t>
            </a:r>
            <a:r>
              <a:rPr lang="id-ID" sz="2000" dirty="0" smtClean="0"/>
              <a:t>03</a:t>
            </a:r>
            <a:r>
              <a:rPr lang="en-US" sz="2000" dirty="0" smtClean="0"/>
              <a:t>) </a:t>
            </a:r>
            <a:r>
              <a:rPr lang="en-US" sz="2000" dirty="0"/>
              <a:t>= </a:t>
            </a:r>
            <a:r>
              <a:rPr lang="en-US" sz="2000" dirty="0" smtClean="0"/>
              <a:t>0</a:t>
            </a:r>
            <a:r>
              <a:rPr lang="id-ID" sz="2000" dirty="0" smtClean="0"/>
              <a:t>.03</a:t>
            </a:r>
          </a:p>
          <a:p>
            <a:pPr marL="742950" lvl="1" indent="-285750">
              <a:buFont typeface="Arial" panose="020B0604020202020204" pitchFamily="34" charset="0"/>
              <a:buChar char="•"/>
            </a:pPr>
            <a:endParaRPr lang="id-ID" sz="2000" dirty="0"/>
          </a:p>
          <a:p>
            <a:pPr marL="742950" lvl="1" indent="-285750">
              <a:buFont typeface="Arial" panose="020B0604020202020204" pitchFamily="34" charset="0"/>
              <a:buChar char="•"/>
            </a:pPr>
            <a:r>
              <a:rPr lang="en-US" sz="2000" dirty="0" err="1" smtClean="0"/>
              <a:t>Implikasi</a:t>
            </a:r>
            <a:r>
              <a:rPr lang="en-US" sz="2000" dirty="0" smtClean="0"/>
              <a:t> </a:t>
            </a:r>
            <a:r>
              <a:rPr lang="en-US" sz="2000" dirty="0">
                <a:sym typeface="Wingdings" pitchFamily="2" charset="2"/>
              </a:rPr>
              <a:t> </a:t>
            </a:r>
            <a:r>
              <a:rPr lang="en-US" sz="2000" dirty="0" err="1">
                <a:sym typeface="Wingdings" pitchFamily="2" charset="2"/>
              </a:rPr>
              <a:t>fungsi</a:t>
            </a:r>
            <a:r>
              <a:rPr lang="en-US" sz="2000" dirty="0">
                <a:sym typeface="Wingdings" pitchFamily="2" charset="2"/>
              </a:rPr>
              <a:t> min</a:t>
            </a:r>
            <a:endParaRPr lang="id-ID" sz="2000"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181669" y="1491180"/>
            <a:ext cx="7349706" cy="685800"/>
          </a:xfrm>
          <a:prstGeom prst="rect">
            <a:avLst/>
          </a:prstGeom>
          <a:noFill/>
          <a:ln w="9525">
            <a:noFill/>
            <a:miter lim="800000"/>
            <a:headEnd/>
            <a:tailEnd/>
          </a:ln>
          <a:effectLst/>
        </p:spPr>
      </p:pic>
      <p:pic>
        <p:nvPicPr>
          <p:cNvPr id="9" name="Picture 8"/>
          <p:cNvPicPr/>
          <p:nvPr/>
        </p:nvPicPr>
        <p:blipFill>
          <a:blip r:embed="rId3"/>
          <a:stretch>
            <a:fillRect/>
          </a:stretch>
        </p:blipFill>
        <p:spPr>
          <a:xfrm>
            <a:off x="2405728" y="3620779"/>
            <a:ext cx="7438599" cy="2056690"/>
          </a:xfrm>
          <a:prstGeom prst="rect">
            <a:avLst/>
          </a:prstGeom>
        </p:spPr>
      </p:pic>
    </p:spTree>
    <p:extLst>
      <p:ext uri="{BB962C8B-B14F-4D97-AF65-F5344CB8AC3E}">
        <p14:creationId xmlns:p14="http://schemas.microsoft.com/office/powerpoint/2010/main" val="12262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54743"/>
            <a:ext cx="10827657" cy="5386090"/>
          </a:xfrm>
          <a:prstGeom prst="rect">
            <a:avLst/>
          </a:prstGeom>
          <a:noFill/>
        </p:spPr>
        <p:txBody>
          <a:bodyPr wrap="square" rtlCol="0">
            <a:spAutoFit/>
          </a:bodyPr>
          <a:lstStyle/>
          <a:p>
            <a:r>
              <a:rPr lang="en-US" sz="2000" b="1" dirty="0" err="1" smtClean="0"/>
              <a:t>Kaidah</a:t>
            </a:r>
            <a:r>
              <a:rPr lang="en-US" sz="2000" b="1" dirty="0" smtClean="0"/>
              <a:t> </a:t>
            </a:r>
            <a:r>
              <a:rPr lang="en-US" sz="2000" b="1" dirty="0"/>
              <a:t>fuzzy (Rule) </a:t>
            </a:r>
            <a:r>
              <a:rPr lang="id-ID" sz="2000" b="1" dirty="0" smtClean="0"/>
              <a:t>4</a:t>
            </a:r>
            <a:r>
              <a:rPr lang="en-US" sz="2400" b="1" dirty="0" smtClean="0"/>
              <a:t>:</a:t>
            </a:r>
            <a:endParaRPr lang="id-ID" b="1" dirty="0" smtClean="0"/>
          </a:p>
          <a:p>
            <a:endParaRPr lang="id-ID" b="1" dirty="0" smtClean="0"/>
          </a:p>
          <a:p>
            <a:r>
              <a:rPr lang="id-ID" b="1" dirty="0"/>
              <a:t>	</a:t>
            </a:r>
            <a:endParaRPr lang="id-ID" dirty="0" smtClean="0"/>
          </a:p>
          <a:p>
            <a:endParaRPr lang="id-ID" dirty="0"/>
          </a:p>
          <a:p>
            <a:endParaRPr lang="id-ID" dirty="0" smtClean="0"/>
          </a:p>
          <a:p>
            <a:endParaRPr lang="id-ID" dirty="0"/>
          </a:p>
          <a:p>
            <a:pPr marL="742950" lvl="1" indent="-285750">
              <a:buFont typeface="Arial" panose="020B0604020202020204" pitchFamily="34" charset="0"/>
              <a:buChar char="•"/>
            </a:pPr>
            <a:r>
              <a:rPr lang="en-US" sz="2000" dirty="0" err="1"/>
              <a:t>Operasi</a:t>
            </a:r>
            <a:r>
              <a:rPr lang="en-US" sz="2000" dirty="0"/>
              <a:t> </a:t>
            </a:r>
            <a:r>
              <a:rPr lang="en-US" sz="2000" dirty="0" err="1"/>
              <a:t>logika</a:t>
            </a:r>
            <a:r>
              <a:rPr lang="en-US" sz="2000" dirty="0"/>
              <a:t> </a:t>
            </a:r>
            <a:r>
              <a:rPr lang="en-US" sz="2000" dirty="0">
                <a:sym typeface="Wingdings" pitchFamily="2" charset="2"/>
              </a:rPr>
              <a:t> </a:t>
            </a:r>
            <a:r>
              <a:rPr lang="en-US" sz="2000" dirty="0" smtClean="0"/>
              <a:t>min(0.</a:t>
            </a:r>
            <a:r>
              <a:rPr lang="id-ID" sz="2000" dirty="0"/>
              <a:t>2</a:t>
            </a:r>
            <a:r>
              <a:rPr lang="en-US" sz="2000" dirty="0" smtClean="0"/>
              <a:t>, 0.</a:t>
            </a:r>
            <a:r>
              <a:rPr lang="id-ID" sz="2000" dirty="0" smtClean="0"/>
              <a:t>96</a:t>
            </a:r>
            <a:r>
              <a:rPr lang="en-US" sz="2000" dirty="0" smtClean="0"/>
              <a:t>) </a:t>
            </a:r>
            <a:r>
              <a:rPr lang="en-US" sz="2000" dirty="0"/>
              <a:t>= </a:t>
            </a:r>
            <a:r>
              <a:rPr lang="en-US" sz="2000" dirty="0" smtClean="0"/>
              <a:t>0</a:t>
            </a:r>
            <a:r>
              <a:rPr lang="id-ID" sz="2000" dirty="0" smtClean="0"/>
              <a:t>.2</a:t>
            </a:r>
          </a:p>
          <a:p>
            <a:pPr marL="742950" lvl="1" indent="-285750">
              <a:buFont typeface="Arial" panose="020B0604020202020204" pitchFamily="34" charset="0"/>
              <a:buChar char="•"/>
            </a:pPr>
            <a:endParaRPr lang="id-ID" sz="2000" dirty="0"/>
          </a:p>
          <a:p>
            <a:pPr marL="742950" lvl="1" indent="-285750">
              <a:buFont typeface="Arial" panose="020B0604020202020204" pitchFamily="34" charset="0"/>
              <a:buChar char="•"/>
            </a:pPr>
            <a:r>
              <a:rPr lang="en-US" sz="2000" dirty="0" err="1" smtClean="0"/>
              <a:t>Implikasi</a:t>
            </a:r>
            <a:r>
              <a:rPr lang="en-US" sz="2000" dirty="0" smtClean="0"/>
              <a:t> </a:t>
            </a:r>
            <a:r>
              <a:rPr lang="en-US" sz="2000" dirty="0">
                <a:sym typeface="Wingdings" pitchFamily="2" charset="2"/>
              </a:rPr>
              <a:t> </a:t>
            </a:r>
            <a:r>
              <a:rPr lang="en-US" sz="2000" dirty="0" err="1">
                <a:sym typeface="Wingdings" pitchFamily="2" charset="2"/>
              </a:rPr>
              <a:t>fungsi</a:t>
            </a:r>
            <a:r>
              <a:rPr lang="en-US" sz="2000" dirty="0">
                <a:sym typeface="Wingdings" pitchFamily="2" charset="2"/>
              </a:rPr>
              <a:t> min</a:t>
            </a:r>
            <a:endParaRPr lang="id-ID" sz="2000"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132764" y="1564944"/>
            <a:ext cx="7156704" cy="609600"/>
          </a:xfrm>
          <a:prstGeom prst="rect">
            <a:avLst/>
          </a:prstGeom>
          <a:noFill/>
          <a:ln w="9525">
            <a:noFill/>
            <a:miter lim="800000"/>
            <a:headEnd/>
            <a:tailEnd/>
          </a:ln>
          <a:effectLst/>
        </p:spPr>
      </p:pic>
      <p:pic>
        <p:nvPicPr>
          <p:cNvPr id="8" name="Picture 7"/>
          <p:cNvPicPr/>
          <p:nvPr/>
        </p:nvPicPr>
        <p:blipFill>
          <a:blip r:embed="rId3"/>
          <a:stretch>
            <a:fillRect/>
          </a:stretch>
        </p:blipFill>
        <p:spPr>
          <a:xfrm>
            <a:off x="2434611" y="3580476"/>
            <a:ext cx="7380833" cy="2150925"/>
          </a:xfrm>
          <a:prstGeom prst="rect">
            <a:avLst/>
          </a:prstGeom>
        </p:spPr>
      </p:pic>
    </p:spTree>
    <p:extLst>
      <p:ext uri="{BB962C8B-B14F-4D97-AF65-F5344CB8AC3E}">
        <p14:creationId xmlns:p14="http://schemas.microsoft.com/office/powerpoint/2010/main" val="2988185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866" y="696035"/>
            <a:ext cx="10577015" cy="5632311"/>
          </a:xfrm>
          <a:prstGeom prst="rect">
            <a:avLst/>
          </a:prstGeom>
          <a:noFill/>
        </p:spPr>
        <p:txBody>
          <a:bodyPr wrap="square" rtlCol="0">
            <a:spAutoFit/>
          </a:bodyPr>
          <a:lstStyle/>
          <a:p>
            <a:pPr marL="342900" indent="-342900">
              <a:buAutoNum type="arabicPeriod" startAt="4"/>
            </a:pPr>
            <a:r>
              <a:rPr lang="en-US" dirty="0" err="1" smtClean="0"/>
              <a:t>Agregasi</a:t>
            </a:r>
            <a:r>
              <a:rPr lang="en-US" dirty="0" smtClean="0"/>
              <a:t>  </a:t>
            </a:r>
            <a:r>
              <a:rPr lang="en-US" dirty="0">
                <a:sym typeface="Wingdings" pitchFamily="2" charset="2"/>
              </a:rPr>
              <a:t> </a:t>
            </a:r>
            <a:r>
              <a:rPr lang="en-US" dirty="0" err="1">
                <a:sym typeface="Wingdings" pitchFamily="2" charset="2"/>
              </a:rPr>
              <a:t>fungsi</a:t>
            </a:r>
            <a:r>
              <a:rPr lang="en-US" dirty="0">
                <a:sym typeface="Wingdings" pitchFamily="2" charset="2"/>
              </a:rPr>
              <a:t> max</a:t>
            </a:r>
            <a:r>
              <a:rPr lang="en-US" dirty="0"/>
              <a:t> </a:t>
            </a: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pPr marL="342900" indent="-342900">
              <a:buAutoNum type="arabicPeriod" startAt="4"/>
            </a:pPr>
            <a:endParaRPr lang="id-ID" dirty="0"/>
          </a:p>
          <a:p>
            <a:pPr marL="342900" indent="-342900">
              <a:buAutoNum type="arabicPeriod" startAt="4"/>
            </a:pPr>
            <a:endParaRPr lang="id-ID" dirty="0" smtClean="0"/>
          </a:p>
          <a:p>
            <a:endParaRPr lang="en-US" dirty="0"/>
          </a:p>
        </p:txBody>
      </p:sp>
      <p:grpSp>
        <p:nvGrpSpPr>
          <p:cNvPr id="3" name="Group 2"/>
          <p:cNvGrpSpPr/>
          <p:nvPr/>
        </p:nvGrpSpPr>
        <p:grpSpPr>
          <a:xfrm>
            <a:off x="5935961" y="2308597"/>
            <a:ext cx="5856697" cy="2734906"/>
            <a:chOff x="190182" y="0"/>
            <a:chExt cx="2426019" cy="1248704"/>
          </a:xfrm>
        </p:grpSpPr>
        <p:sp>
          <p:nvSpPr>
            <p:cNvPr id="5" name="Rectangle 4"/>
            <p:cNvSpPr/>
            <p:nvPr/>
          </p:nvSpPr>
          <p:spPr>
            <a:xfrm>
              <a:off x="1478598" y="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b="1">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2573973" y="9474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8" name="Rectangle 7"/>
            <p:cNvSpPr/>
            <p:nvPr/>
          </p:nvSpPr>
          <p:spPr>
            <a:xfrm>
              <a:off x="968058"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a:t>
              </a:r>
            </a:p>
          </p:txBody>
        </p:sp>
        <p:sp>
          <p:nvSpPr>
            <p:cNvPr id="9" name="Rectangle 8"/>
            <p:cNvSpPr/>
            <p:nvPr/>
          </p:nvSpPr>
          <p:spPr>
            <a:xfrm>
              <a:off x="1001078"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11" name="Rectangle 10"/>
            <p:cNvSpPr/>
            <p:nvPr/>
          </p:nvSpPr>
          <p:spPr>
            <a:xfrm>
              <a:off x="2281619"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pic>
          <p:nvPicPr>
            <p:cNvPr id="12" name="Picture 11"/>
            <p:cNvPicPr/>
            <p:nvPr/>
          </p:nvPicPr>
          <p:blipFill>
            <a:blip r:embed="rId2"/>
            <a:stretch>
              <a:fillRect/>
            </a:stretch>
          </p:blipFill>
          <p:spPr>
            <a:xfrm>
              <a:off x="190182" y="142367"/>
              <a:ext cx="1184275" cy="917575"/>
            </a:xfrm>
            <a:prstGeom prst="rect">
              <a:avLst/>
            </a:prstGeom>
          </p:spPr>
        </p:pic>
        <p:pic>
          <p:nvPicPr>
            <p:cNvPr id="13" name="Picture 12"/>
            <p:cNvPicPr/>
            <p:nvPr/>
          </p:nvPicPr>
          <p:blipFill>
            <a:blip r:embed="rId3"/>
            <a:stretch>
              <a:fillRect/>
            </a:stretch>
          </p:blipFill>
          <p:spPr>
            <a:xfrm>
              <a:off x="1392237" y="192278"/>
              <a:ext cx="1181100" cy="866775"/>
            </a:xfrm>
            <a:prstGeom prst="rect">
              <a:avLst/>
            </a:prstGeom>
          </p:spPr>
        </p:pic>
      </p:grpSp>
      <p:pic>
        <p:nvPicPr>
          <p:cNvPr id="14" name="Picture 13"/>
          <p:cNvPicPr/>
          <p:nvPr/>
        </p:nvPicPr>
        <p:blipFill>
          <a:blip r:embed="rId4"/>
          <a:stretch>
            <a:fillRect/>
          </a:stretch>
        </p:blipFill>
        <p:spPr>
          <a:xfrm>
            <a:off x="1215643" y="1037230"/>
            <a:ext cx="4230058" cy="1610437"/>
          </a:xfrm>
          <a:prstGeom prst="rect">
            <a:avLst/>
          </a:prstGeom>
        </p:spPr>
      </p:pic>
      <p:pic>
        <p:nvPicPr>
          <p:cNvPr id="15" name="Picture 14"/>
          <p:cNvPicPr/>
          <p:nvPr/>
        </p:nvPicPr>
        <p:blipFill>
          <a:blip r:embed="rId5"/>
          <a:stretch>
            <a:fillRect/>
          </a:stretch>
        </p:blipFill>
        <p:spPr>
          <a:xfrm>
            <a:off x="1260768" y="2634404"/>
            <a:ext cx="4139807" cy="1368568"/>
          </a:xfrm>
          <a:prstGeom prst="rect">
            <a:avLst/>
          </a:prstGeom>
        </p:spPr>
      </p:pic>
      <p:pic>
        <p:nvPicPr>
          <p:cNvPr id="16" name="Picture 15"/>
          <p:cNvPicPr/>
          <p:nvPr/>
        </p:nvPicPr>
        <p:blipFill>
          <a:blip r:embed="rId6"/>
          <a:stretch>
            <a:fillRect/>
          </a:stretch>
        </p:blipFill>
        <p:spPr>
          <a:xfrm>
            <a:off x="1259231" y="3905252"/>
            <a:ext cx="4141343" cy="1376432"/>
          </a:xfrm>
          <a:prstGeom prst="rect">
            <a:avLst/>
          </a:prstGeom>
        </p:spPr>
      </p:pic>
      <p:pic>
        <p:nvPicPr>
          <p:cNvPr id="17" name="Picture 16"/>
          <p:cNvPicPr/>
          <p:nvPr/>
        </p:nvPicPr>
        <p:blipFill>
          <a:blip r:embed="rId7"/>
          <a:stretch>
            <a:fillRect/>
          </a:stretch>
        </p:blipFill>
        <p:spPr>
          <a:xfrm>
            <a:off x="1328077" y="5281684"/>
            <a:ext cx="4198201" cy="1360014"/>
          </a:xfrm>
          <a:prstGeom prst="rect">
            <a:avLst/>
          </a:prstGeom>
        </p:spPr>
      </p:pic>
      <p:sp>
        <p:nvSpPr>
          <p:cNvPr id="18" name="Rectangle 17"/>
          <p:cNvSpPr/>
          <p:nvPr/>
        </p:nvSpPr>
        <p:spPr>
          <a:xfrm>
            <a:off x="8210623" y="4680095"/>
            <a:ext cx="1656715" cy="186690"/>
          </a:xfrm>
          <a:prstGeom prst="rect">
            <a:avLst/>
          </a:prstGeom>
          <a:ln>
            <a:noFill/>
          </a:ln>
        </p:spPr>
        <p:txBody>
          <a:bodyPr lIns="0" tIns="0" rIns="0" bIns="0" rtlCol="0">
            <a:noAutofit/>
          </a:bodyPr>
          <a:lstStyle/>
          <a:p>
            <a:pPr marL="14605" indent="-6350" algn="l">
              <a:lnSpc>
                <a:spcPct val="115000"/>
              </a:lnSpc>
              <a:spcAft>
                <a:spcPts val="0"/>
              </a:spcAft>
            </a:pPr>
            <a:r>
              <a:rPr lang="en-US" sz="1000" dirty="0">
                <a:solidFill>
                  <a:srgbClr val="000000"/>
                </a:solidFill>
                <a:effectLst/>
                <a:latin typeface="Times New Roman" panose="02020603050405020304" pitchFamily="18" charset="0"/>
                <a:ea typeface="Times New Roman" panose="02020603050405020304" pitchFamily="18" charset="0"/>
              </a:rPr>
              <a:t>Daerah </a:t>
            </a:r>
            <a:r>
              <a:rPr lang="en-US" sz="1000" dirty="0" err="1">
                <a:solidFill>
                  <a:srgbClr val="000000"/>
                </a:solidFill>
                <a:effectLst/>
                <a:latin typeface="Times New Roman" panose="02020603050405020304" pitchFamily="18" charset="0"/>
                <a:ea typeface="Times New Roman" panose="02020603050405020304" pitchFamily="18" charset="0"/>
              </a:rPr>
              <a:t>Hasil</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dirty="0" err="1">
                <a:solidFill>
                  <a:srgbClr val="000000"/>
                </a:solidFill>
                <a:effectLst/>
                <a:latin typeface="Times New Roman" panose="02020603050405020304" pitchFamily="18" charset="0"/>
                <a:ea typeface="Times New Roman" panose="02020603050405020304" pitchFamily="18" charset="0"/>
              </a:rPr>
              <a:t>Komposisi</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900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3" y="586854"/>
            <a:ext cx="10126639" cy="4247317"/>
          </a:xfrm>
          <a:prstGeom prst="rect">
            <a:avLst/>
          </a:prstGeom>
          <a:noFill/>
        </p:spPr>
        <p:txBody>
          <a:bodyPr wrap="square" rtlCol="0">
            <a:spAutoFit/>
          </a:bodyPr>
          <a:lstStyle/>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r>
              <a:rPr lang="id-ID" dirty="0"/>
              <a:t>Pada gambar tersebut daerah hasil dibagi menjadi 3 bagian yaitu A1, A2, A3. selanjutnya mencari nilai A1 dan A2. </a:t>
            </a:r>
            <a:endParaRPr lang="id-ID" dirty="0" smtClean="0"/>
          </a:p>
          <a:p>
            <a:r>
              <a:rPr lang="id-ID" dirty="0" smtClean="0"/>
              <a:t>(</a:t>
            </a:r>
            <a:r>
              <a:rPr lang="id-ID" dirty="0"/>
              <a:t>a1 – 8150</a:t>
            </a:r>
            <a:r>
              <a:rPr lang="id-ID" dirty="0" smtClean="0"/>
              <a:t>)/</a:t>
            </a:r>
            <a:r>
              <a:rPr lang="id-ID" dirty="0" smtClean="0"/>
              <a:t>4200</a:t>
            </a:r>
            <a:r>
              <a:rPr lang="id-ID" dirty="0" smtClean="0"/>
              <a:t> </a:t>
            </a:r>
            <a:r>
              <a:rPr lang="id-ID" dirty="0"/>
              <a:t>= </a:t>
            </a:r>
            <a:r>
              <a:rPr lang="id-ID" dirty="0" smtClean="0"/>
              <a:t>0,03	 </a:t>
            </a:r>
            <a:r>
              <a:rPr lang="id-ID" dirty="0" smtClean="0"/>
              <a:t>		 </a:t>
            </a:r>
            <a:r>
              <a:rPr lang="id-ID" dirty="0"/>
              <a:t>a1 = </a:t>
            </a:r>
            <a:r>
              <a:rPr lang="id-ID" dirty="0" smtClean="0"/>
              <a:t>8482,7</a:t>
            </a:r>
            <a:endParaRPr lang="id-ID" dirty="0" smtClean="0"/>
          </a:p>
          <a:p>
            <a:r>
              <a:rPr lang="id-ID" dirty="0" smtClean="0"/>
              <a:t>(</a:t>
            </a:r>
            <a:r>
              <a:rPr lang="id-ID" dirty="0"/>
              <a:t>a2 – 8150</a:t>
            </a:r>
            <a:r>
              <a:rPr lang="id-ID" dirty="0" smtClean="0"/>
              <a:t>)/</a:t>
            </a:r>
            <a:r>
              <a:rPr lang="id-ID" dirty="0" smtClean="0"/>
              <a:t>4200</a:t>
            </a:r>
            <a:r>
              <a:rPr lang="id-ID" dirty="0" smtClean="0"/>
              <a:t> </a:t>
            </a:r>
            <a:r>
              <a:rPr lang="id-ID" dirty="0"/>
              <a:t>= </a:t>
            </a:r>
            <a:r>
              <a:rPr lang="id-ID" dirty="0" smtClean="0"/>
              <a:t>0,7	  </a:t>
            </a:r>
            <a:r>
              <a:rPr lang="id-ID" dirty="0" smtClean="0"/>
              <a:t>		 a2 </a:t>
            </a:r>
            <a:r>
              <a:rPr lang="id-ID" dirty="0"/>
              <a:t>= </a:t>
            </a:r>
            <a:r>
              <a:rPr lang="id-ID" dirty="0" smtClean="0"/>
              <a:t>11090</a:t>
            </a:r>
            <a:r>
              <a:rPr lang="id-ID" dirty="0" smtClean="0"/>
              <a:t> </a:t>
            </a:r>
            <a:endParaRPr lang="id-ID" dirty="0" smtClean="0"/>
          </a:p>
          <a:p>
            <a:r>
              <a:rPr lang="id-ID" dirty="0" smtClean="0"/>
              <a:t>Dari </a:t>
            </a:r>
            <a:r>
              <a:rPr lang="id-ID" dirty="0"/>
              <a:t>hasil tersebut dapat diperoleh, fungsi keanggotaan untuk hasil komposisi ini adalah:</a:t>
            </a:r>
          </a:p>
        </p:txBody>
      </p:sp>
      <p:grpSp>
        <p:nvGrpSpPr>
          <p:cNvPr id="3" name="Group 2"/>
          <p:cNvGrpSpPr/>
          <p:nvPr/>
        </p:nvGrpSpPr>
        <p:grpSpPr>
          <a:xfrm>
            <a:off x="1432200" y="466150"/>
            <a:ext cx="5050487" cy="2236107"/>
            <a:chOff x="190182" y="0"/>
            <a:chExt cx="2426019" cy="1248704"/>
          </a:xfrm>
        </p:grpSpPr>
        <p:sp>
          <p:nvSpPr>
            <p:cNvPr id="4" name="Rectangle 3"/>
            <p:cNvSpPr/>
            <p:nvPr/>
          </p:nvSpPr>
          <p:spPr>
            <a:xfrm>
              <a:off x="1478598" y="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b="1">
                  <a:solidFill>
                    <a:srgbClr val="000000"/>
                  </a:solidFill>
                  <a:effectLst/>
                  <a:latin typeface="Times New Roman" panose="02020603050405020304" pitchFamily="18" charset="0"/>
                  <a:ea typeface="Times New Roman" panose="02020603050405020304" pitchFamily="18" charset="0"/>
                </a:rPr>
                <a:t> </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2573973" y="9474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p:cNvSpPr/>
            <p:nvPr/>
          </p:nvSpPr>
          <p:spPr>
            <a:xfrm>
              <a:off x="968058"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a:t>
              </a:r>
            </a:p>
          </p:txBody>
        </p:sp>
        <p:sp>
          <p:nvSpPr>
            <p:cNvPr id="7" name="Rectangle 6"/>
            <p:cNvSpPr/>
            <p:nvPr/>
          </p:nvSpPr>
          <p:spPr>
            <a:xfrm>
              <a:off x="1001078"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sp>
          <p:nvSpPr>
            <p:cNvPr id="8" name="Rectangle 7"/>
            <p:cNvSpPr/>
            <p:nvPr/>
          </p:nvSpPr>
          <p:spPr>
            <a:xfrm>
              <a:off x="2281619" y="1061720"/>
              <a:ext cx="42228" cy="186984"/>
            </a:xfrm>
            <a:prstGeom prst="rect">
              <a:avLst/>
            </a:prstGeom>
            <a:ln>
              <a:noFill/>
            </a:ln>
          </p:spPr>
          <p:txBody>
            <a:bodyPr lIns="0" tIns="0" rIns="0" bIns="0" rtlCol="0">
              <a:noAutofit/>
            </a:bodyPr>
            <a:lstStyle/>
            <a:p>
              <a:pPr marL="14605" indent="-6350" algn="l">
                <a:lnSpc>
                  <a:spcPct val="115000"/>
                </a:lnSpc>
                <a:spcAft>
                  <a:spcPts val="0"/>
                </a:spcAft>
              </a:pPr>
              <a:r>
                <a:rPr lang="en-US" sz="1000">
                  <a:solidFill>
                    <a:srgbClr val="000000"/>
                  </a:solidFill>
                  <a:effectLst/>
                  <a:latin typeface="Times New Roman" panose="02020603050405020304" pitchFamily="18" charset="0"/>
                  <a:ea typeface="Times New Roman" panose="02020603050405020304" pitchFamily="18" charset="0"/>
                </a:rPr>
                <a:t> </a:t>
              </a:r>
            </a:p>
          </p:txBody>
        </p:sp>
        <p:pic>
          <p:nvPicPr>
            <p:cNvPr id="9" name="Picture 8"/>
            <p:cNvPicPr/>
            <p:nvPr/>
          </p:nvPicPr>
          <p:blipFill>
            <a:blip r:embed="rId2"/>
            <a:stretch>
              <a:fillRect/>
            </a:stretch>
          </p:blipFill>
          <p:spPr>
            <a:xfrm>
              <a:off x="190182" y="142367"/>
              <a:ext cx="1184275" cy="917575"/>
            </a:xfrm>
            <a:prstGeom prst="rect">
              <a:avLst/>
            </a:prstGeom>
          </p:spPr>
        </p:pic>
        <p:pic>
          <p:nvPicPr>
            <p:cNvPr id="10" name="Picture 9"/>
            <p:cNvPicPr/>
            <p:nvPr/>
          </p:nvPicPr>
          <p:blipFill>
            <a:blip r:embed="rId3"/>
            <a:stretch>
              <a:fillRect/>
            </a:stretch>
          </p:blipFill>
          <p:spPr>
            <a:xfrm>
              <a:off x="1392237" y="192278"/>
              <a:ext cx="1181100" cy="866775"/>
            </a:xfrm>
            <a:prstGeom prst="rect">
              <a:avLst/>
            </a:prstGeom>
          </p:spPr>
        </p:pic>
      </p:grpSp>
      <p:pic>
        <p:nvPicPr>
          <p:cNvPr id="11" name="Picture 10"/>
          <p:cNvPicPr/>
          <p:nvPr/>
        </p:nvPicPr>
        <p:blipFill>
          <a:blip r:embed="rId4"/>
          <a:stretch>
            <a:fillRect/>
          </a:stretch>
        </p:blipFill>
        <p:spPr>
          <a:xfrm>
            <a:off x="8235736" y="630925"/>
            <a:ext cx="2668825" cy="1429887"/>
          </a:xfrm>
          <a:prstGeom prst="rect">
            <a:avLst/>
          </a:prstGeom>
        </p:spPr>
      </p:pic>
      <p:sp>
        <p:nvSpPr>
          <p:cNvPr id="12" name="Rectangle 11"/>
          <p:cNvSpPr/>
          <p:nvPr/>
        </p:nvSpPr>
        <p:spPr>
          <a:xfrm>
            <a:off x="8919214" y="2060812"/>
            <a:ext cx="1656715" cy="186690"/>
          </a:xfrm>
          <a:prstGeom prst="rect">
            <a:avLst/>
          </a:prstGeom>
          <a:ln>
            <a:noFill/>
          </a:ln>
        </p:spPr>
        <p:txBody>
          <a:bodyPr lIns="0" tIns="0" rIns="0" bIns="0" rtlCol="0">
            <a:noAutofit/>
          </a:bodyPr>
          <a:lstStyle/>
          <a:p>
            <a:pPr marL="14605" indent="-6350" algn="l">
              <a:lnSpc>
                <a:spcPct val="115000"/>
              </a:lnSpc>
              <a:spcAft>
                <a:spcPts val="0"/>
              </a:spcAft>
            </a:pPr>
            <a:r>
              <a:rPr lang="id-ID" sz="1200" dirty="0" smtClean="0">
                <a:solidFill>
                  <a:srgbClr val="000000"/>
                </a:solidFill>
                <a:latin typeface="Times New Roman" panose="02020603050405020304" pitchFamily="18" charset="0"/>
                <a:ea typeface="Times New Roman" panose="02020603050405020304" pitchFamily="18" charset="0"/>
              </a:rPr>
              <a:t>Produksi Barang</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3"/>
          <p:cNvCxnSpPr/>
          <p:nvPr/>
        </p:nvCxnSpPr>
        <p:spPr>
          <a:xfrm>
            <a:off x="3603009" y="4039737"/>
            <a:ext cx="5993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621327" y="4342263"/>
            <a:ext cx="5993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p:cNvPicPr/>
          <p:nvPr/>
        </p:nvPicPr>
        <p:blipFill>
          <a:blip r:embed="rId5"/>
          <a:stretch>
            <a:fillRect/>
          </a:stretch>
        </p:blipFill>
        <p:spPr>
          <a:xfrm>
            <a:off x="2387914" y="5057787"/>
            <a:ext cx="2776131" cy="968993"/>
          </a:xfrm>
          <a:prstGeom prst="rect">
            <a:avLst/>
          </a:prstGeom>
        </p:spPr>
      </p:pic>
      <p:sp>
        <p:nvSpPr>
          <p:cNvPr id="17" name="TextBox 16"/>
          <p:cNvSpPr txBox="1"/>
          <p:nvPr/>
        </p:nvSpPr>
        <p:spPr>
          <a:xfrm>
            <a:off x="1675860" y="5357617"/>
            <a:ext cx="712054" cy="369332"/>
          </a:xfrm>
          <a:prstGeom prst="rect">
            <a:avLst/>
          </a:prstGeom>
          <a:noFill/>
        </p:spPr>
        <p:txBody>
          <a:bodyPr wrap="none" rtlCol="0">
            <a:spAutoFit/>
          </a:bodyPr>
          <a:lstStyle/>
          <a:p>
            <a:r>
              <a:rPr lang="en-US" dirty="0"/>
              <a:t>µ(z) </a:t>
            </a:r>
            <a:r>
              <a:rPr lang="id-ID" dirty="0" smtClean="0"/>
              <a:t>=</a:t>
            </a:r>
            <a:endParaRPr lang="en-US" dirty="0"/>
          </a:p>
        </p:txBody>
      </p:sp>
    </p:spTree>
    <p:extLst>
      <p:ext uri="{BB962C8B-B14F-4D97-AF65-F5344CB8AC3E}">
        <p14:creationId xmlns:p14="http://schemas.microsoft.com/office/powerpoint/2010/main" val="3359897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3" y="656823"/>
            <a:ext cx="10328857" cy="1477328"/>
          </a:xfrm>
          <a:prstGeom prst="rect">
            <a:avLst/>
          </a:prstGeom>
          <a:noFill/>
        </p:spPr>
        <p:txBody>
          <a:bodyPr wrap="square" rtlCol="0">
            <a:spAutoFit/>
          </a:bodyPr>
          <a:lstStyle/>
          <a:p>
            <a:pPr marL="342900" indent="-342900">
              <a:buFont typeface="+mj-lt"/>
              <a:buAutoNum type="arabicPeriod" startAt="5"/>
            </a:pPr>
            <a:r>
              <a:rPr lang="en-US" dirty="0" err="1"/>
              <a:t>Defuzzifikasi</a:t>
            </a:r>
            <a:endParaRPr lang="en-US" dirty="0"/>
          </a:p>
          <a:p>
            <a:pPr lvl="1"/>
            <a:r>
              <a:rPr lang="id-ID" dirty="0" smtClean="0"/>
              <a:t>Metode yang digunakan : centroid</a:t>
            </a:r>
          </a:p>
          <a:p>
            <a:pPr marL="742950" lvl="1" indent="-285750">
              <a:buFont typeface="Arial" panose="020B0604020202020204" pitchFamily="34" charset="0"/>
              <a:buChar char="•"/>
            </a:pPr>
            <a:r>
              <a:rPr lang="id-ID" dirty="0" smtClean="0"/>
              <a:t>Momen</a:t>
            </a:r>
          </a:p>
          <a:p>
            <a:pPr marL="742950" lvl="1" indent="-285750">
              <a:buFont typeface="Arial" panose="020B0604020202020204" pitchFamily="34" charset="0"/>
              <a:buChar char="•"/>
            </a:pPr>
            <a:endParaRPr lang="id-ID" dirty="0" smtClean="0"/>
          </a:p>
          <a:p>
            <a:endParaRPr lang="en-US" dirty="0"/>
          </a:p>
        </p:txBody>
      </p:sp>
      <p:pic>
        <p:nvPicPr>
          <p:cNvPr id="6" name="Picture 5"/>
          <p:cNvPicPr/>
          <p:nvPr/>
        </p:nvPicPr>
        <p:blipFill>
          <a:blip r:embed="rId2"/>
          <a:stretch>
            <a:fillRect/>
          </a:stretch>
        </p:blipFill>
        <p:spPr>
          <a:xfrm>
            <a:off x="1650278" y="1532545"/>
            <a:ext cx="3939153" cy="820173"/>
          </a:xfrm>
          <a:prstGeom prst="rect">
            <a:avLst/>
          </a:prstGeom>
        </p:spPr>
      </p:pic>
      <p:sp>
        <p:nvSpPr>
          <p:cNvPr id="7" name="TextBox 6"/>
          <p:cNvSpPr txBox="1"/>
          <p:nvPr/>
        </p:nvSpPr>
        <p:spPr>
          <a:xfrm>
            <a:off x="1650278" y="2606611"/>
            <a:ext cx="706556" cy="369332"/>
          </a:xfrm>
          <a:prstGeom prst="rect">
            <a:avLst/>
          </a:prstGeom>
          <a:noFill/>
        </p:spPr>
        <p:txBody>
          <a:bodyPr wrap="square" rtlCol="0">
            <a:spAutoFit/>
          </a:bodyPr>
          <a:lstStyle/>
          <a:p>
            <a:r>
              <a:rPr lang="id-ID" dirty="0" smtClean="0"/>
              <a:t>M2 =</a:t>
            </a:r>
            <a:endParaRPr lang="en-US" dirty="0"/>
          </a:p>
        </p:txBody>
      </p:sp>
      <p:pic>
        <p:nvPicPr>
          <p:cNvPr id="8" name="Picture 7"/>
          <p:cNvPicPr/>
          <p:nvPr/>
        </p:nvPicPr>
        <p:blipFill>
          <a:blip r:embed="rId3"/>
          <a:stretch>
            <a:fillRect/>
          </a:stretch>
        </p:blipFill>
        <p:spPr>
          <a:xfrm>
            <a:off x="2338880" y="2521592"/>
            <a:ext cx="2352966" cy="523428"/>
          </a:xfrm>
          <a:prstGeom prst="rect">
            <a:avLst/>
          </a:prstGeom>
        </p:spPr>
      </p:pic>
      <p:pic>
        <p:nvPicPr>
          <p:cNvPr id="9" name="Picture 8"/>
          <p:cNvPicPr/>
          <p:nvPr/>
        </p:nvPicPr>
        <p:blipFill>
          <a:blip r:embed="rId4"/>
          <a:stretch>
            <a:fillRect/>
          </a:stretch>
        </p:blipFill>
        <p:spPr>
          <a:xfrm>
            <a:off x="2113656" y="3142581"/>
            <a:ext cx="2401019" cy="486400"/>
          </a:xfrm>
          <a:prstGeom prst="rect">
            <a:avLst/>
          </a:prstGeom>
        </p:spPr>
      </p:pic>
      <p:pic>
        <p:nvPicPr>
          <p:cNvPr id="10" name="Picture 9"/>
          <p:cNvPicPr/>
          <p:nvPr/>
        </p:nvPicPr>
        <p:blipFill>
          <a:blip r:embed="rId5"/>
          <a:stretch>
            <a:fillRect/>
          </a:stretch>
        </p:blipFill>
        <p:spPr>
          <a:xfrm>
            <a:off x="2113657" y="3725185"/>
            <a:ext cx="2578189" cy="475607"/>
          </a:xfrm>
          <a:prstGeom prst="rect">
            <a:avLst/>
          </a:prstGeom>
        </p:spPr>
      </p:pic>
      <p:sp>
        <p:nvSpPr>
          <p:cNvPr id="11" name="TextBox 10"/>
          <p:cNvSpPr txBox="1"/>
          <p:nvPr/>
        </p:nvSpPr>
        <p:spPr>
          <a:xfrm>
            <a:off x="4605630" y="3719965"/>
            <a:ext cx="706556" cy="461665"/>
          </a:xfrm>
          <a:prstGeom prst="rect">
            <a:avLst/>
          </a:prstGeom>
          <a:noFill/>
        </p:spPr>
        <p:txBody>
          <a:bodyPr wrap="square" rtlCol="0">
            <a:spAutoFit/>
          </a:bodyPr>
          <a:lstStyle/>
          <a:p>
            <a:r>
              <a:rPr lang="id-ID" sz="2400" dirty="0" smtClean="0"/>
              <a:t>)</a:t>
            </a:r>
            <a:r>
              <a:rPr lang="id-ID" dirty="0" smtClean="0"/>
              <a:t> dz</a:t>
            </a:r>
            <a:endParaRPr lang="en-US" dirty="0"/>
          </a:p>
        </p:txBody>
      </p:sp>
      <p:pic>
        <p:nvPicPr>
          <p:cNvPr id="12" name="Picture 11"/>
          <p:cNvPicPr/>
          <p:nvPr/>
        </p:nvPicPr>
        <p:blipFill>
          <a:blip r:embed="rId6"/>
          <a:stretch>
            <a:fillRect/>
          </a:stretch>
        </p:blipFill>
        <p:spPr>
          <a:xfrm>
            <a:off x="2113656" y="4278931"/>
            <a:ext cx="4184113" cy="2443841"/>
          </a:xfrm>
          <a:prstGeom prst="rect">
            <a:avLst/>
          </a:prstGeom>
        </p:spPr>
      </p:pic>
      <p:sp>
        <p:nvSpPr>
          <p:cNvPr id="13" name="Rectangle 12"/>
          <p:cNvSpPr/>
          <p:nvPr/>
        </p:nvSpPr>
        <p:spPr>
          <a:xfrm>
            <a:off x="2113656" y="6396702"/>
            <a:ext cx="1956068" cy="417088"/>
          </a:xfrm>
          <a:prstGeom prst="rect">
            <a:avLst/>
          </a:prstGeom>
          <a:solidFill>
            <a:srgbClr val="0070C0"/>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14" name="TextBox 13"/>
          <p:cNvSpPr txBox="1"/>
          <p:nvPr/>
        </p:nvSpPr>
        <p:spPr>
          <a:xfrm>
            <a:off x="6620274" y="2542953"/>
            <a:ext cx="498855" cy="369332"/>
          </a:xfrm>
          <a:prstGeom prst="rect">
            <a:avLst/>
          </a:prstGeom>
          <a:noFill/>
        </p:spPr>
        <p:txBody>
          <a:bodyPr wrap="none" rtlCol="0">
            <a:spAutoFit/>
          </a:bodyPr>
          <a:lstStyle/>
          <a:p>
            <a:r>
              <a:rPr lang="id-ID" dirty="0" smtClean="0"/>
              <a:t>M3</a:t>
            </a:r>
            <a:endParaRPr lang="en-US" dirty="0"/>
          </a:p>
        </p:txBody>
      </p:sp>
      <p:pic>
        <p:nvPicPr>
          <p:cNvPr id="15" name="Picture 14"/>
          <p:cNvPicPr/>
          <p:nvPr/>
        </p:nvPicPr>
        <p:blipFill>
          <a:blip r:embed="rId6"/>
          <a:stretch>
            <a:fillRect/>
          </a:stretch>
        </p:blipFill>
        <p:spPr>
          <a:xfrm>
            <a:off x="6972732" y="161818"/>
            <a:ext cx="4761704" cy="2741453"/>
          </a:xfrm>
          <a:prstGeom prst="rect">
            <a:avLst/>
          </a:prstGeom>
        </p:spPr>
      </p:pic>
      <p:sp>
        <p:nvSpPr>
          <p:cNvPr id="16" name="Rectangle 15"/>
          <p:cNvSpPr/>
          <p:nvPr/>
        </p:nvSpPr>
        <p:spPr>
          <a:xfrm>
            <a:off x="6620274" y="152804"/>
            <a:ext cx="5272948" cy="236878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19" name="TextBox 18"/>
          <p:cNvSpPr txBox="1"/>
          <p:nvPr/>
        </p:nvSpPr>
        <p:spPr>
          <a:xfrm>
            <a:off x="7071043" y="2924427"/>
            <a:ext cx="3089307" cy="1200329"/>
          </a:xfrm>
          <a:prstGeom prst="rect">
            <a:avLst/>
          </a:prstGeom>
          <a:noFill/>
        </p:spPr>
        <p:txBody>
          <a:bodyPr wrap="none" rtlCol="0">
            <a:spAutoFit/>
          </a:bodyPr>
          <a:lstStyle/>
          <a:p>
            <a:r>
              <a:rPr lang="en-US" dirty="0"/>
              <a:t>= 0,35</a:t>
            </a:r>
            <a:r>
              <a:rPr lang="en-US" dirty="0" smtClean="0"/>
              <a:t>𝑧</a:t>
            </a:r>
            <a:r>
              <a:rPr lang="en-US" baseline="30000" dirty="0"/>
              <a:t>2</a:t>
            </a:r>
            <a:r>
              <a:rPr lang="en-US" dirty="0" smtClean="0"/>
              <a:t>|1235011090  </a:t>
            </a:r>
            <a:r>
              <a:rPr lang="en-US" dirty="0"/>
              <a:t>	</a:t>
            </a:r>
            <a:endParaRPr lang="id-ID" dirty="0" smtClean="0"/>
          </a:p>
          <a:p>
            <a:r>
              <a:rPr lang="en-US" dirty="0" smtClean="0"/>
              <a:t>= </a:t>
            </a:r>
            <a:r>
              <a:rPr lang="en-US" dirty="0"/>
              <a:t>0,35(12350)</a:t>
            </a:r>
            <a:r>
              <a:rPr lang="en-US" baseline="30000" dirty="0"/>
              <a:t>2 </a:t>
            </a:r>
            <a:r>
              <a:rPr lang="en-US" dirty="0"/>
              <a:t>− 0,35 (11090)</a:t>
            </a:r>
            <a:r>
              <a:rPr lang="en-US" baseline="30000" dirty="0"/>
              <a:t>2</a:t>
            </a:r>
            <a:r>
              <a:rPr lang="en-US" dirty="0"/>
              <a:t> </a:t>
            </a:r>
          </a:p>
          <a:p>
            <a:r>
              <a:rPr lang="en-US" dirty="0" smtClean="0"/>
              <a:t>= </a:t>
            </a:r>
            <a:r>
              <a:rPr lang="en-US" dirty="0"/>
              <a:t>53382875 – 43045835 </a:t>
            </a:r>
          </a:p>
          <a:p>
            <a:r>
              <a:rPr lang="en-US" dirty="0" smtClean="0"/>
              <a:t>= </a:t>
            </a:r>
            <a:r>
              <a:rPr lang="en-US" dirty="0"/>
              <a:t>10337040</a:t>
            </a:r>
            <a:endParaRPr lang="en-US" dirty="0"/>
          </a:p>
        </p:txBody>
      </p:sp>
    </p:spTree>
    <p:extLst>
      <p:ext uri="{BB962C8B-B14F-4D97-AF65-F5344CB8AC3E}">
        <p14:creationId xmlns:p14="http://schemas.microsoft.com/office/powerpoint/2010/main" val="3578728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704" y="811369"/>
            <a:ext cx="983945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err="1"/>
              <a:t>luas</a:t>
            </a:r>
            <a:r>
              <a:rPr lang="en-US" dirty="0"/>
              <a:t> </a:t>
            </a:r>
            <a:r>
              <a:rPr lang="en-US" dirty="0" err="1"/>
              <a:t>setiap</a:t>
            </a:r>
            <a:r>
              <a:rPr lang="en-US" dirty="0"/>
              <a:t> </a:t>
            </a:r>
            <a:r>
              <a:rPr lang="en-US" dirty="0" err="1"/>
              <a:t>daerah</a:t>
            </a:r>
            <a:r>
              <a:rPr lang="en-US" dirty="0"/>
              <a:t> : </a:t>
            </a:r>
            <a:endParaRPr lang="id-ID" dirty="0" smtClean="0"/>
          </a:p>
          <a:p>
            <a:pPr marL="285750" indent="-285750">
              <a:buFont typeface="Arial" panose="020B0604020202020204" pitchFamily="34" charset="0"/>
              <a:buChar char="•"/>
            </a:pPr>
            <a:endParaRPr lang="en-US" dirty="0"/>
          </a:p>
          <a:p>
            <a:r>
              <a:rPr lang="en-US" dirty="0" smtClean="0"/>
              <a:t>A1  = 8482,7 * 0,03 = 254,421 </a:t>
            </a:r>
            <a:endParaRPr lang="id-ID" dirty="0" smtClean="0"/>
          </a:p>
          <a:p>
            <a:r>
              <a:rPr lang="en-US" dirty="0" smtClean="0"/>
              <a:t>A2  = (0,03 + 0,7) * (11090 – 8482,7)/2  = (0,73) * (2607,3/2)  </a:t>
            </a:r>
            <a:endParaRPr lang="id-ID" dirty="0"/>
          </a:p>
          <a:p>
            <a:r>
              <a:rPr lang="id-ID" dirty="0"/>
              <a:t> </a:t>
            </a:r>
            <a:r>
              <a:rPr lang="id-ID" dirty="0" smtClean="0"/>
              <a:t>      </a:t>
            </a:r>
            <a:r>
              <a:rPr lang="en-US" dirty="0" smtClean="0"/>
              <a:t>= 951,6645 </a:t>
            </a:r>
            <a:endParaRPr lang="id-ID" dirty="0" smtClean="0"/>
          </a:p>
          <a:p>
            <a:r>
              <a:rPr lang="en-US" dirty="0" smtClean="0"/>
              <a:t>A3 </a:t>
            </a:r>
            <a:r>
              <a:rPr lang="id-ID" dirty="0" smtClean="0"/>
              <a:t> </a:t>
            </a:r>
            <a:r>
              <a:rPr lang="en-US" dirty="0" smtClean="0"/>
              <a:t>= (12350 – 11090) * 0,7  = 881,3 </a:t>
            </a:r>
            <a:endParaRPr lang="id-ID" dirty="0" smtClean="0"/>
          </a:p>
          <a:p>
            <a:endParaRPr lang="id-ID" dirty="0"/>
          </a:p>
          <a:p>
            <a:endParaRPr lang="id-ID" dirty="0" smtClean="0"/>
          </a:p>
          <a:p>
            <a:r>
              <a:rPr lang="en-US" dirty="0" err="1" smtClean="0"/>
              <a:t>Maka</a:t>
            </a:r>
            <a:r>
              <a:rPr lang="en-US" dirty="0" smtClean="0"/>
              <a:t> </a:t>
            </a:r>
            <a:r>
              <a:rPr lang="en-US" dirty="0" err="1" smtClean="0"/>
              <a:t>titik</a:t>
            </a:r>
            <a:r>
              <a:rPr lang="en-US" dirty="0" smtClean="0"/>
              <a:t> </a:t>
            </a:r>
            <a:r>
              <a:rPr lang="en-US" dirty="0" err="1" smtClean="0"/>
              <a:t>pusat</a:t>
            </a:r>
            <a:r>
              <a:rPr lang="en-US" dirty="0" smtClean="0"/>
              <a:t> </a:t>
            </a:r>
            <a:r>
              <a:rPr lang="en-US" dirty="0" err="1" smtClean="0"/>
              <a:t>dapat</a:t>
            </a:r>
            <a:r>
              <a:rPr lang="en-US" dirty="0" smtClean="0"/>
              <a:t> </a:t>
            </a:r>
            <a:r>
              <a:rPr lang="en-US" dirty="0" err="1" smtClean="0"/>
              <a:t>diperoleh</a:t>
            </a:r>
            <a:r>
              <a:rPr lang="en-US" dirty="0" smtClean="0"/>
              <a:t> </a:t>
            </a:r>
            <a:r>
              <a:rPr lang="en-US" dirty="0" err="1" smtClean="0"/>
              <a:t>sebagai</a:t>
            </a:r>
            <a:r>
              <a:rPr lang="en-US" dirty="0" smtClean="0"/>
              <a:t> </a:t>
            </a:r>
            <a:r>
              <a:rPr lang="en-US" dirty="0" err="1" smtClean="0"/>
              <a:t>berikut</a:t>
            </a:r>
            <a:r>
              <a:rPr lang="en-US" dirty="0" smtClean="0"/>
              <a:t> : </a:t>
            </a:r>
            <a:endParaRPr lang="id-ID" dirty="0" smtClean="0"/>
          </a:p>
          <a:p>
            <a:endParaRPr lang="id-ID" dirty="0"/>
          </a:p>
          <a:p>
            <a:r>
              <a:rPr lang="en-US" dirty="0" smtClean="0"/>
              <a:t>Z =</a:t>
            </a:r>
            <a:endParaRPr lang="id-ID" dirty="0" smtClean="0"/>
          </a:p>
          <a:p>
            <a:endParaRPr lang="id-ID" dirty="0"/>
          </a:p>
          <a:p>
            <a:r>
              <a:rPr lang="en-US" dirty="0" err="1" smtClean="0"/>
              <a:t>Jadi</a:t>
            </a:r>
            <a:r>
              <a:rPr lang="en-US" dirty="0" smtClean="0"/>
              <a:t>, </a:t>
            </a:r>
            <a:r>
              <a:rPr lang="en-US" dirty="0" err="1" smtClean="0"/>
              <a:t>rencana</a:t>
            </a:r>
            <a:r>
              <a:rPr lang="en-US" dirty="0" smtClean="0"/>
              <a:t> </a:t>
            </a:r>
            <a:r>
              <a:rPr lang="en-US" dirty="0" err="1" smtClean="0"/>
              <a:t>produksi</a:t>
            </a:r>
            <a:r>
              <a:rPr lang="en-US" dirty="0" smtClean="0"/>
              <a:t> roti </a:t>
            </a:r>
            <a:r>
              <a:rPr lang="en-US" dirty="0" err="1" smtClean="0"/>
              <a:t>untuk</a:t>
            </a:r>
            <a:r>
              <a:rPr lang="en-US" dirty="0" smtClean="0"/>
              <a:t> </a:t>
            </a:r>
            <a:r>
              <a:rPr lang="en-US" dirty="0" err="1" smtClean="0"/>
              <a:t>bulan</a:t>
            </a:r>
            <a:r>
              <a:rPr lang="en-US" dirty="0" smtClean="0"/>
              <a:t> </a:t>
            </a:r>
            <a:r>
              <a:rPr lang="en-US" dirty="0" err="1" smtClean="0"/>
              <a:t>juli</a:t>
            </a:r>
            <a:r>
              <a:rPr lang="en-US" dirty="0" smtClean="0"/>
              <a:t> </a:t>
            </a:r>
            <a:r>
              <a:rPr lang="en-US" dirty="0" err="1" smtClean="0"/>
              <a:t>adalah</a:t>
            </a:r>
            <a:r>
              <a:rPr lang="en-US" dirty="0" smtClean="0"/>
              <a:t> 7</a:t>
            </a:r>
            <a:r>
              <a:rPr lang="id-ID" dirty="0" smtClean="0"/>
              <a:t>337</a:t>
            </a:r>
            <a:r>
              <a:rPr lang="en-US" dirty="0" smtClean="0"/>
              <a:t> </a:t>
            </a:r>
            <a:r>
              <a:rPr lang="en-US" dirty="0" err="1" smtClean="0"/>
              <a:t>kotak</a:t>
            </a:r>
            <a:endParaRPr lang="en-US" dirty="0"/>
          </a:p>
        </p:txBody>
      </p:sp>
      <p:pic>
        <p:nvPicPr>
          <p:cNvPr id="3" name="Picture 2"/>
          <p:cNvPicPr/>
          <p:nvPr/>
        </p:nvPicPr>
        <p:blipFill>
          <a:blip r:embed="rId2"/>
          <a:stretch>
            <a:fillRect/>
          </a:stretch>
        </p:blipFill>
        <p:spPr>
          <a:xfrm>
            <a:off x="1564291" y="3541757"/>
            <a:ext cx="5686515" cy="476451"/>
          </a:xfrm>
          <a:prstGeom prst="rect">
            <a:avLst/>
          </a:prstGeom>
        </p:spPr>
      </p:pic>
    </p:spTree>
    <p:extLst>
      <p:ext uri="{BB962C8B-B14F-4D97-AF65-F5344CB8AC3E}">
        <p14:creationId xmlns:p14="http://schemas.microsoft.com/office/powerpoint/2010/main" val="1800140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000" dirty="0" err="1"/>
              <a:t>Sistem</a:t>
            </a:r>
            <a:r>
              <a:rPr lang="en-US" sz="4000" dirty="0"/>
              <a:t> </a:t>
            </a:r>
            <a:r>
              <a:rPr lang="en-US" sz="4000" dirty="0" err="1"/>
              <a:t>Pendukung</a:t>
            </a:r>
            <a:r>
              <a:rPr lang="en-US" sz="4000" dirty="0"/>
              <a:t> </a:t>
            </a:r>
            <a:r>
              <a:rPr lang="en-US" sz="4000" dirty="0" err="1"/>
              <a:t>Keputusan</a:t>
            </a:r>
            <a:r>
              <a:rPr lang="en-US" sz="4000" dirty="0"/>
              <a:t> </a:t>
            </a:r>
            <a:r>
              <a:rPr lang="en-US" sz="4000" dirty="0" err="1"/>
              <a:t>Menentukan</a:t>
            </a:r>
            <a:r>
              <a:rPr lang="en-US" sz="4000" dirty="0"/>
              <a:t> </a:t>
            </a:r>
            <a:r>
              <a:rPr lang="en-US" sz="4000" dirty="0" err="1"/>
              <a:t>Matakuliah</a:t>
            </a:r>
            <a:r>
              <a:rPr lang="en-US" sz="4000" dirty="0"/>
              <a:t> </a:t>
            </a:r>
            <a:r>
              <a:rPr lang="en-US" sz="4000" dirty="0" err="1"/>
              <a:t>Pilihan</a:t>
            </a:r>
            <a:r>
              <a:rPr lang="en-US" sz="4000" dirty="0"/>
              <a:t> </a:t>
            </a:r>
            <a:r>
              <a:rPr lang="en-US" sz="4000" dirty="0" err="1"/>
              <a:t>pada</a:t>
            </a:r>
            <a:r>
              <a:rPr lang="en-US" sz="4000" dirty="0"/>
              <a:t> </a:t>
            </a:r>
            <a:r>
              <a:rPr lang="en-US" sz="4000" dirty="0" err="1"/>
              <a:t>Kurikulum</a:t>
            </a:r>
            <a:r>
              <a:rPr lang="en-US" sz="4000" dirty="0"/>
              <a:t> </a:t>
            </a:r>
            <a:r>
              <a:rPr lang="en-US" sz="4000" dirty="0" err="1"/>
              <a:t>Berbasis</a:t>
            </a:r>
            <a:r>
              <a:rPr lang="en-US" sz="4000" dirty="0"/>
              <a:t> KKNI </a:t>
            </a:r>
            <a:r>
              <a:rPr lang="en-US" sz="4000" dirty="0" err="1"/>
              <a:t>Menggunakan</a:t>
            </a:r>
            <a:r>
              <a:rPr lang="en-US" sz="4000" dirty="0"/>
              <a:t> </a:t>
            </a:r>
            <a:r>
              <a:rPr lang="en-US" sz="4000" dirty="0" err="1"/>
              <a:t>Metode</a:t>
            </a:r>
            <a:r>
              <a:rPr lang="en-US" sz="4000" dirty="0"/>
              <a:t> Fuzzy </a:t>
            </a:r>
            <a:r>
              <a:rPr lang="en-US" sz="4000" dirty="0" err="1" smtClean="0"/>
              <a:t>Sugeno</a:t>
            </a:r>
            <a:r>
              <a:rPr lang="id-ID" sz="4000" dirty="0"/>
              <a:t/>
            </a:r>
            <a:br>
              <a:rPr lang="id-ID" sz="4000" dirty="0"/>
            </a:br>
            <a:r>
              <a:rPr lang="id-ID" sz="2000" dirty="0"/>
              <a:t>Muhammad Dedi Irawan </a:t>
            </a:r>
            <a:r>
              <a:rPr lang="id-ID" sz="2000" dirty="0" smtClean="0"/>
              <a:t/>
            </a:r>
            <a:br>
              <a:rPr lang="id-ID" sz="2000" dirty="0" smtClean="0"/>
            </a:br>
            <a:r>
              <a:rPr lang="id-ID" sz="2000" dirty="0" smtClean="0"/>
              <a:t>Dosen </a:t>
            </a:r>
            <a:r>
              <a:rPr lang="id-ID" sz="2000" dirty="0"/>
              <a:t>Teknik Informatika, Universitas Asahan Jl. Jend. Ahmad Yani, Kisaran, Universitas Asahan temansejati.dedi@gmail.com</a:t>
            </a:r>
            <a:br>
              <a:rPr lang="id-ID" sz="2000" dirty="0"/>
            </a:br>
            <a:r>
              <a:rPr lang="id-ID" sz="2000" dirty="0"/>
              <a:t>Jurnal Media Infotama Vol. 13 No. 1, Februari </a:t>
            </a:r>
            <a:r>
              <a:rPr lang="id-ID" sz="2000" dirty="0" smtClean="0"/>
              <a:t>2017</a:t>
            </a:r>
            <a:endParaRPr lang="en-US" sz="2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4450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cs typeface="Arial" charset="0"/>
              </a:rPr>
              <a:t>A. </a:t>
            </a:r>
            <a:r>
              <a:rPr lang="en-GB" b="1" dirty="0" err="1">
                <a:cs typeface="Arial" charset="0"/>
              </a:rPr>
              <a:t>Penentuan</a:t>
            </a:r>
            <a:r>
              <a:rPr lang="en-GB" b="1" dirty="0">
                <a:cs typeface="Arial" charset="0"/>
              </a:rPr>
              <a:t> Input </a:t>
            </a:r>
            <a:r>
              <a:rPr lang="en-GB" b="1" dirty="0" err="1">
                <a:cs typeface="Arial" charset="0"/>
              </a:rPr>
              <a:t>dan</a:t>
            </a:r>
            <a:r>
              <a:rPr lang="en-GB" b="1" dirty="0">
                <a:cs typeface="Arial" charset="0"/>
              </a:rPr>
              <a:t> </a:t>
            </a:r>
            <a:r>
              <a:rPr lang="en-GB" b="1" dirty="0" smtClean="0">
                <a:cs typeface="Arial" charset="0"/>
              </a:rPr>
              <a:t>Output</a:t>
            </a:r>
            <a:endParaRPr lang="en-GB" b="1" dirty="0">
              <a:cs typeface="Arial" charset="0"/>
            </a:endParaRPr>
          </a:p>
        </p:txBody>
      </p:sp>
      <p:sp>
        <p:nvSpPr>
          <p:cNvPr id="3" name="Content Placeholder 2"/>
          <p:cNvSpPr>
            <a:spLocks noGrp="1"/>
          </p:cNvSpPr>
          <p:nvPr>
            <p:ph idx="1"/>
          </p:nvPr>
        </p:nvSpPr>
        <p:spPr/>
        <p:txBody>
          <a:bodyPr/>
          <a:lstStyle/>
          <a:p>
            <a:r>
              <a:rPr lang="en-US" dirty="0" err="1"/>
              <a:t>Untuk</a:t>
            </a:r>
            <a:r>
              <a:rPr lang="en-US" dirty="0"/>
              <a:t> </a:t>
            </a:r>
            <a:r>
              <a:rPr lang="en-US" dirty="0" err="1"/>
              <a:t>menentukan</a:t>
            </a:r>
            <a:r>
              <a:rPr lang="en-US" dirty="0"/>
              <a:t> input </a:t>
            </a:r>
            <a:r>
              <a:rPr lang="en-US" dirty="0" err="1"/>
              <a:t>dan</a:t>
            </a:r>
            <a:r>
              <a:rPr lang="en-US" dirty="0"/>
              <a:t> output </a:t>
            </a:r>
            <a:r>
              <a:rPr lang="en-US" dirty="0" err="1"/>
              <a:t>dapat</a:t>
            </a:r>
            <a:r>
              <a:rPr lang="en-US" dirty="0"/>
              <a:t> </a:t>
            </a:r>
            <a:r>
              <a:rPr lang="en-US" dirty="0" err="1"/>
              <a:t>diperoleh</a:t>
            </a:r>
            <a:r>
              <a:rPr lang="en-US" dirty="0"/>
              <a:t> </a:t>
            </a:r>
            <a:r>
              <a:rPr lang="en-US" dirty="0" err="1"/>
              <a:t>dari</a:t>
            </a:r>
            <a:r>
              <a:rPr lang="en-US" dirty="0"/>
              <a:t> </a:t>
            </a:r>
            <a:r>
              <a:rPr lang="en-US" dirty="0" err="1"/>
              <a:t>semesta</a:t>
            </a:r>
            <a:r>
              <a:rPr lang="en-US" dirty="0"/>
              <a:t> </a:t>
            </a:r>
            <a:r>
              <a:rPr lang="en-US" dirty="0" err="1"/>
              <a:t>pembicaraan</a:t>
            </a:r>
            <a:r>
              <a:rPr lang="en-US" dirty="0"/>
              <a:t>. </a:t>
            </a:r>
            <a:endParaRPr lang="id-ID" dirty="0" smtClean="0"/>
          </a:p>
          <a:p>
            <a:r>
              <a:rPr lang="en-US" dirty="0" smtClean="0"/>
              <a:t>1</a:t>
            </a:r>
            <a:r>
              <a:rPr lang="en-US" dirty="0"/>
              <a:t>) </a:t>
            </a:r>
            <a:r>
              <a:rPr lang="en-US" dirty="0" err="1"/>
              <a:t>Menentukan</a:t>
            </a:r>
            <a:r>
              <a:rPr lang="en-US" dirty="0"/>
              <a:t> </a:t>
            </a:r>
            <a:r>
              <a:rPr lang="en-US" dirty="0" err="1"/>
              <a:t>Semesta</a:t>
            </a:r>
            <a:r>
              <a:rPr lang="en-US" dirty="0"/>
              <a:t> </a:t>
            </a:r>
            <a:r>
              <a:rPr lang="en-US" dirty="0" err="1" smtClean="0"/>
              <a:t>Pembicaraan</a:t>
            </a:r>
            <a:endParaRPr lang="id-ID" dirty="0" smtClean="0"/>
          </a:p>
          <a:p>
            <a:endParaRPr lang="id-ID" dirty="0" smtClean="0"/>
          </a:p>
          <a:p>
            <a:pPr marL="0" indent="0">
              <a:buNone/>
            </a:pPr>
            <a:endParaRPr lang="id-ID" dirty="0" smtClean="0"/>
          </a:p>
          <a:p>
            <a:pPr lvl="0"/>
            <a:r>
              <a:rPr lang="id-ID" dirty="0" smtClean="0"/>
              <a:t>2) </a:t>
            </a:r>
            <a:r>
              <a:rPr lang="en-US" dirty="0" err="1">
                <a:solidFill>
                  <a:schemeClr val="tx1"/>
                </a:solidFill>
              </a:rPr>
              <a:t>Menentukan</a:t>
            </a:r>
            <a:r>
              <a:rPr lang="en-US" dirty="0">
                <a:solidFill>
                  <a:schemeClr val="tx1"/>
                </a:solidFill>
              </a:rPr>
              <a:t> </a:t>
            </a:r>
            <a:r>
              <a:rPr lang="en-US" i="1" dirty="0">
                <a:solidFill>
                  <a:schemeClr val="tx1"/>
                </a:solidFill>
              </a:rPr>
              <a:t>Input</a:t>
            </a:r>
            <a:endParaRPr lang="en-US" dirty="0">
              <a:solidFill>
                <a:schemeClr val="tx1"/>
              </a:solidFill>
            </a:endParaRPr>
          </a:p>
          <a:p>
            <a:pPr marL="384048" lvl="2" indent="0">
              <a:buNone/>
            </a:pPr>
            <a:r>
              <a:rPr lang="en-US" sz="1800" i="1" dirty="0"/>
              <a:t>Input </a:t>
            </a:r>
            <a:r>
              <a:rPr lang="en-US" sz="1800" dirty="0" err="1"/>
              <a:t>diperoleh</a:t>
            </a:r>
            <a:r>
              <a:rPr lang="en-US" sz="1800" dirty="0"/>
              <a:t> </a:t>
            </a:r>
            <a:r>
              <a:rPr lang="en-US" sz="1800" dirty="0" err="1"/>
              <a:t>dari</a:t>
            </a:r>
            <a:r>
              <a:rPr lang="en-US" sz="1800" dirty="0"/>
              <a:t> </a:t>
            </a:r>
            <a:r>
              <a:rPr lang="en-US" sz="1800" dirty="0" err="1"/>
              <a:t>kurikulum</a:t>
            </a:r>
            <a:r>
              <a:rPr lang="en-US" sz="1800" dirty="0"/>
              <a:t> </a:t>
            </a:r>
            <a:r>
              <a:rPr lang="en-US" sz="1800" dirty="0" err="1"/>
              <a:t>berbasis</a:t>
            </a:r>
            <a:r>
              <a:rPr lang="en-US" sz="1800" dirty="0"/>
              <a:t> KKNI di Program </a:t>
            </a:r>
            <a:r>
              <a:rPr lang="en-US" sz="1800" dirty="0" err="1"/>
              <a:t>Studi</a:t>
            </a:r>
            <a:r>
              <a:rPr lang="en-US" sz="1800" dirty="0"/>
              <a:t> </a:t>
            </a:r>
            <a:r>
              <a:rPr lang="en-US" sz="1800" dirty="0" err="1"/>
              <a:t>Teknik</a:t>
            </a:r>
            <a:r>
              <a:rPr lang="en-US" sz="1800" dirty="0"/>
              <a:t> </a:t>
            </a:r>
            <a:r>
              <a:rPr lang="en-US" sz="1800" dirty="0" err="1"/>
              <a:t>Informatika</a:t>
            </a:r>
            <a:r>
              <a:rPr lang="en-US" sz="1800" dirty="0"/>
              <a:t>. </a:t>
            </a:r>
            <a:r>
              <a:rPr lang="en-US" sz="1800" dirty="0" err="1"/>
              <a:t>Matakuliah</a:t>
            </a:r>
            <a:r>
              <a:rPr lang="en-US" sz="1800" dirty="0"/>
              <a:t> yang </a:t>
            </a:r>
            <a:r>
              <a:rPr lang="en-US" sz="1800" dirty="0" err="1"/>
              <a:t>dijadikan</a:t>
            </a:r>
            <a:r>
              <a:rPr lang="en-US" sz="1800" dirty="0"/>
              <a:t> </a:t>
            </a:r>
            <a:r>
              <a:rPr lang="en-US" sz="1800" dirty="0" err="1" smtClean="0"/>
              <a:t>sebagai</a:t>
            </a:r>
            <a:r>
              <a:rPr lang="en-US" sz="1800" dirty="0" smtClean="0"/>
              <a:t> </a:t>
            </a:r>
            <a:r>
              <a:rPr lang="en-US" sz="1800" i="1" dirty="0"/>
              <a:t>input</a:t>
            </a:r>
            <a:r>
              <a:rPr lang="en-US" sz="1800" dirty="0"/>
              <a:t> </a:t>
            </a:r>
            <a:r>
              <a:rPr lang="en-US" sz="1800" dirty="0" err="1"/>
              <a:t>adalah</a:t>
            </a:r>
            <a:r>
              <a:rPr lang="en-US" sz="1800" dirty="0"/>
              <a:t> </a:t>
            </a:r>
            <a:r>
              <a:rPr lang="en-US" sz="1800" dirty="0" err="1"/>
              <a:t>matakuliah</a:t>
            </a:r>
            <a:r>
              <a:rPr lang="en-US" sz="1800" dirty="0"/>
              <a:t> </a:t>
            </a:r>
            <a:r>
              <a:rPr lang="en-US" sz="1800" dirty="0" err="1"/>
              <a:t>dari</a:t>
            </a:r>
            <a:r>
              <a:rPr lang="en-US" sz="1800" dirty="0"/>
              <a:t> semester 1 </a:t>
            </a:r>
            <a:r>
              <a:rPr lang="en-US" sz="1800" dirty="0" err="1"/>
              <a:t>sampai</a:t>
            </a:r>
            <a:r>
              <a:rPr lang="en-US" sz="1800" dirty="0"/>
              <a:t> </a:t>
            </a:r>
            <a:r>
              <a:rPr lang="en-US" sz="1800" dirty="0" err="1"/>
              <a:t>dengan</a:t>
            </a:r>
            <a:r>
              <a:rPr lang="en-US" sz="1800" dirty="0"/>
              <a:t> 5</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768180406"/>
              </p:ext>
            </p:extLst>
          </p:nvPr>
        </p:nvGraphicFramePr>
        <p:xfrm>
          <a:off x="1439572" y="2793164"/>
          <a:ext cx="8128000" cy="681484"/>
        </p:xfrm>
        <a:graphic>
          <a:graphicData uri="http://schemas.openxmlformats.org/drawingml/2006/table">
            <a:tbl>
              <a:tblPr firstRow="1" bandRow="1">
                <a:tableStyleId>{5940675A-B579-460E-94D1-54222C63F5DA}</a:tableStyleId>
              </a:tblPr>
              <a:tblGrid>
                <a:gridCol w="2032000"/>
                <a:gridCol w="2032000"/>
                <a:gridCol w="2032000"/>
                <a:gridCol w="2032000"/>
              </a:tblGrid>
              <a:tr h="310644">
                <a:tc>
                  <a:txBody>
                    <a:bodyPr/>
                    <a:lstStyle/>
                    <a:p>
                      <a:pPr marL="77470" indent="-6350" algn="ctr">
                        <a:lnSpc>
                          <a:spcPct val="115000"/>
                        </a:lnSpc>
                        <a:spcAft>
                          <a:spcPts val="0"/>
                        </a:spcAft>
                      </a:pPr>
                      <a:r>
                        <a:rPr lang="en-US" sz="16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c>
                  <a:txBody>
                    <a:bodyPr/>
                    <a:lstStyle/>
                    <a:p>
                      <a:pPr marL="19050" indent="-6350" algn="ctr">
                        <a:lnSpc>
                          <a:spcPct val="115000"/>
                        </a:lnSpc>
                        <a:spcAft>
                          <a:spcPts val="0"/>
                        </a:spcAft>
                      </a:pPr>
                      <a:r>
                        <a:rPr lang="en-US" sz="16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Notasi</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c>
                  <a:txBody>
                    <a:bodyPr/>
                    <a:lstStyle/>
                    <a:p>
                      <a:pPr indent="-6350" algn="ctr">
                        <a:lnSpc>
                          <a:spcPct val="115000"/>
                        </a:lnSpc>
                        <a:spcAft>
                          <a:spcPts val="0"/>
                        </a:spcAft>
                      </a:pPr>
                      <a:r>
                        <a:rPr lang="en-US" sz="16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Semesta Pembicaraan</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tc>
                <a:tc>
                  <a:txBody>
                    <a:bodyPr/>
                    <a:lstStyle/>
                    <a:p>
                      <a:pPr marL="34925" indent="-6350" algn="ctr">
                        <a:lnSpc>
                          <a:spcPct val="115000"/>
                        </a:lnSpc>
                        <a:spcAft>
                          <a:spcPts val="0"/>
                        </a:spcAft>
                      </a:pPr>
                      <a:r>
                        <a:rPr lang="en-US" sz="16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r>
              <a:tr h="370840">
                <a:tc>
                  <a:txBody>
                    <a:bodyPr/>
                    <a:lstStyle/>
                    <a:p>
                      <a:pPr marL="29210" indent="-6350" algn="ctr">
                        <a:lnSpc>
                          <a:spcPct val="115000"/>
                        </a:lnSpc>
                        <a:spcAft>
                          <a:spcPts val="0"/>
                        </a:spcAft>
                      </a:pPr>
                      <a:r>
                        <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Kurikulum</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c>
                  <a:txBody>
                    <a:bodyPr/>
                    <a:lstStyle/>
                    <a:p>
                      <a:pPr indent="-6350" algn="ctr">
                        <a:lnSpc>
                          <a:spcPct val="115000"/>
                        </a:lnSpc>
                        <a:spcAft>
                          <a:spcPts val="0"/>
                        </a:spcAft>
                      </a:pPr>
                      <a:r>
                        <a:rPr lang="en-US" sz="1600" i="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c>
                  <a:txBody>
                    <a:bodyPr/>
                    <a:lstStyle/>
                    <a:p>
                      <a:pPr indent="-6350" algn="ctr">
                        <a:lnSpc>
                          <a:spcPct val="115000"/>
                        </a:lnSpc>
                        <a:spcAft>
                          <a:spcPts val="0"/>
                        </a:spcAft>
                      </a:pPr>
                      <a:r>
                        <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a:t>
                      </a:r>
                      <a:endParaRPr lang="en-US" sz="2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nchor="ctr"/>
                </a:tc>
                <a:tc>
                  <a:txBody>
                    <a:bodyPr/>
                    <a:lstStyle/>
                    <a:p>
                      <a:pPr indent="-6350" algn="ctr">
                        <a:lnSpc>
                          <a:spcPct val="115000"/>
                        </a:lnSpc>
                        <a:spcAft>
                          <a:spcPts val="0"/>
                        </a:spcAft>
                      </a:pPr>
                      <a:r>
                        <a:rPr lang="en-US" sz="16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Matakuliah</a:t>
                      </a:r>
                      <a:endParaRPr lang="en-US" sz="2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05" marR="73025" marT="36195"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5210352"/>
              </p:ext>
            </p:extLst>
          </p:nvPr>
        </p:nvGraphicFramePr>
        <p:xfrm>
          <a:off x="1390919" y="4699237"/>
          <a:ext cx="8150896" cy="1443986"/>
        </p:xfrm>
        <a:graphic>
          <a:graphicData uri="http://schemas.openxmlformats.org/drawingml/2006/table">
            <a:tbl>
              <a:tblPr firstRow="1" bandRow="1">
                <a:tableStyleId>{5940675A-B579-460E-94D1-54222C63F5DA}</a:tableStyleId>
              </a:tblPr>
              <a:tblGrid>
                <a:gridCol w="2054896"/>
                <a:gridCol w="2032000"/>
                <a:gridCol w="2032000"/>
                <a:gridCol w="2032000"/>
              </a:tblGrid>
              <a:tr h="312968">
                <a:tc>
                  <a:txBody>
                    <a:bodyPr/>
                    <a:lstStyle/>
                    <a:p>
                      <a:pPr marL="63500"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endPar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marL="18415"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Notasi</a:t>
                      </a:r>
                      <a:endPar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Semesta</a:t>
                      </a:r>
                      <a:r>
                        <a:rPr lang="en-US" sz="1200" b="1"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Pembicaraan</a:t>
                      </a:r>
                      <a:endPar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marL="5080"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r>
              <a:tr h="286378">
                <a:tc>
                  <a:txBody>
                    <a:bodyPr/>
                    <a:lstStyle/>
                    <a:p>
                      <a:pPr marL="33020" indent="-6350" algn="l">
                        <a:lnSpc>
                          <a:spcPct val="115000"/>
                        </a:lnSpc>
                        <a:spcAft>
                          <a:spcPts val="0"/>
                        </a:spcAft>
                      </a:pP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Algoritma</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Pemrog</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Terstuktur</a:t>
                      </a:r>
                      <a:endPar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ctr">
                        <a:lnSpc>
                          <a:spcPct val="115000"/>
                        </a:lnSpc>
                        <a:spcAft>
                          <a:spcPts val="0"/>
                        </a:spcAft>
                      </a:pPr>
                      <a:r>
                        <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c>
                  <a:txBody>
                    <a:bodyPr/>
                    <a:lstStyle/>
                    <a:p>
                      <a:pPr marL="0" marR="0" indent="-6350" algn="ctr" defTabSz="914400" rtl="0" eaLnBrk="1" fontAlgn="auto" latinLnBrk="0" hangingPunct="1">
                        <a:lnSpc>
                          <a:spcPct val="115000"/>
                        </a:lnSpc>
                        <a:spcBef>
                          <a:spcPts val="0"/>
                        </a:spcBef>
                        <a:spcAft>
                          <a:spcPts val="0"/>
                        </a:spcAft>
                        <a:buClrTx/>
                        <a:buSzTx/>
                        <a:buFontTx/>
                        <a:buNone/>
                        <a:tabLst/>
                        <a:defRPr/>
                      </a:pPr>
                      <a:r>
                        <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[ 0–100 ]</a:t>
                      </a:r>
                      <a:endParaRPr lang="en-US" sz="14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marL="0" marR="0" indent="-6350" algn="l" defTabSz="914400" rtl="0" eaLnBrk="1" fontAlgn="auto" latinLnBrk="0" hangingPunct="1">
                        <a:lnSpc>
                          <a:spcPct val="115000"/>
                        </a:lnSpc>
                        <a:spcBef>
                          <a:spcPts val="0"/>
                        </a:spcBef>
                        <a:spcAft>
                          <a:spcPts val="0"/>
                        </a:spcAft>
                        <a:buClrTx/>
                        <a:buSzTx/>
                        <a:buFontTx/>
                        <a:buNone/>
                        <a:tabLst/>
                        <a:defRPr/>
                      </a:pPr>
                      <a:r>
                        <a:rPr lang="en-US" sz="11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Nilai</a:t>
                      </a:r>
                      <a:r>
                        <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50165" marR="33655" marT="0" marB="0" anchor="ctr"/>
                </a:tc>
              </a:tr>
              <a:tr h="311183">
                <a:tc>
                  <a:txBody>
                    <a:bodyPr/>
                    <a:lstStyle/>
                    <a:p>
                      <a:pPr marL="15240" indent="-6350" algn="l">
                        <a:lnSpc>
                          <a:spcPct val="119000"/>
                        </a:lnSpc>
                        <a:spcAft>
                          <a:spcPts val="330"/>
                        </a:spcAft>
                      </a:pP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Struktur</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Data &amp;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Algoritma</a:t>
                      </a:r>
                      <a:endPar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ctr">
                        <a:lnSpc>
                          <a:spcPct val="115000"/>
                        </a:lnSpc>
                        <a:spcAft>
                          <a:spcPts val="0"/>
                        </a:spcAft>
                      </a:pPr>
                      <a:r>
                        <a:rPr lang="id-ID" sz="1000" i="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l">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Nilai</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r>
              <a:tr h="266729">
                <a:tc>
                  <a:txBody>
                    <a:bodyPr/>
                    <a:lstStyle/>
                    <a:p>
                      <a:pPr indent="-6350" algn="l">
                        <a:lnSpc>
                          <a:spcPct val="115000"/>
                        </a:lnSpc>
                        <a:spcAft>
                          <a:spcPts val="0"/>
                        </a:spcAft>
                      </a:pP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Operasi</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50165" marR="33655" marT="0" marB="0"/>
                </a:tc>
                <a:tc>
                  <a:txBody>
                    <a:bodyPr/>
                    <a:lstStyle/>
                    <a:p>
                      <a:pPr indent="-6350" algn="ctr">
                        <a:lnSpc>
                          <a:spcPct val="115000"/>
                        </a:lnSpc>
                        <a:spcAft>
                          <a:spcPts val="0"/>
                        </a:spcAft>
                      </a:pPr>
                      <a:r>
                        <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c>
                  <a:txBody>
                    <a:bodyPr/>
                    <a:lstStyle/>
                    <a:p>
                      <a:pPr marL="0" marR="0" indent="-6350" algn="ctr" defTabSz="914400" rtl="0" eaLnBrk="1" fontAlgn="auto" latinLnBrk="0" hangingPunct="1">
                        <a:lnSpc>
                          <a:spcPct val="115000"/>
                        </a:lnSpc>
                        <a:spcBef>
                          <a:spcPts val="0"/>
                        </a:spcBef>
                        <a:spcAft>
                          <a:spcPts val="0"/>
                        </a:spcAft>
                        <a:buClrTx/>
                        <a:buSzTx/>
                        <a:buFontTx/>
                        <a:buNone/>
                        <a:tabLst/>
                        <a:defRPr/>
                      </a:pPr>
                      <a:r>
                        <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[ 0–100 ]</a:t>
                      </a:r>
                      <a:endParaRPr lang="en-US" sz="14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marL="0" marR="0" indent="-6350" algn="l" defTabSz="914400" rtl="0" eaLnBrk="1" fontAlgn="auto" latinLnBrk="0" hangingPunct="1">
                        <a:lnSpc>
                          <a:spcPct val="115000"/>
                        </a:lnSpc>
                        <a:spcBef>
                          <a:spcPts val="0"/>
                        </a:spcBef>
                        <a:spcAft>
                          <a:spcPts val="0"/>
                        </a:spcAft>
                        <a:buClrTx/>
                        <a:buSzTx/>
                        <a:buFontTx/>
                        <a:buNone/>
                        <a:tabLst/>
                        <a:defRPr/>
                      </a:pPr>
                      <a:r>
                        <a:rPr lang="en-US" sz="11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1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Nilai</a:t>
                      </a:r>
                      <a:endParaRPr lang="en-US" sz="14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r>
              <a:tr h="266728">
                <a:tc>
                  <a:txBody>
                    <a:bodyPr/>
                    <a:lstStyle/>
                    <a:p>
                      <a:pPr indent="-6350" algn="l">
                        <a:lnSpc>
                          <a:spcPct val="115000"/>
                        </a:lnSpc>
                        <a:spcAft>
                          <a:spcPts val="0"/>
                        </a:spcAft>
                      </a:pP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Kriftografi</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Keamanan</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ctr">
                        <a:lnSpc>
                          <a:spcPct val="115000"/>
                        </a:lnSpc>
                        <a:spcAft>
                          <a:spcPts val="0"/>
                        </a:spcAft>
                      </a:pPr>
                      <a:r>
                        <a:rPr lang="id-ID" sz="1000" i="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tc>
                <a:tc>
                  <a:txBody>
                    <a:bodyPr/>
                    <a:lstStyle/>
                    <a:p>
                      <a:pPr indent="-6350" algn="l">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Nilai</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165" marR="33655" marT="0" marB="0" anchor="ctr"/>
                </a:tc>
              </a:tr>
            </a:tbl>
          </a:graphicData>
        </a:graphic>
      </p:graphicFrame>
    </p:spTree>
    <p:extLst>
      <p:ext uri="{BB962C8B-B14F-4D97-AF65-F5344CB8AC3E}">
        <p14:creationId xmlns:p14="http://schemas.microsoft.com/office/powerpoint/2010/main" val="1642511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id-ID" dirty="0" smtClean="0"/>
              <a:t>3) Penentuan Output</a:t>
            </a:r>
          </a:p>
          <a:p>
            <a:endParaRPr lang="id-ID" dirty="0" smtClean="0"/>
          </a:p>
        </p:txBody>
      </p:sp>
      <p:graphicFrame>
        <p:nvGraphicFramePr>
          <p:cNvPr id="4" name="Table 3"/>
          <p:cNvGraphicFramePr>
            <a:graphicFrameLocks noGrp="1"/>
          </p:cNvGraphicFramePr>
          <p:nvPr>
            <p:extLst>
              <p:ext uri="{D42A27DB-BD31-4B8C-83A1-F6EECF244321}">
                <p14:modId xmlns:p14="http://schemas.microsoft.com/office/powerpoint/2010/main" val="2065080449"/>
              </p:ext>
            </p:extLst>
          </p:nvPr>
        </p:nvGraphicFramePr>
        <p:xfrm>
          <a:off x="1452451" y="2355283"/>
          <a:ext cx="8128000" cy="1597851"/>
        </p:xfrm>
        <a:graphic>
          <a:graphicData uri="http://schemas.openxmlformats.org/drawingml/2006/table">
            <a:tbl>
              <a:tblPr firstRow="1" bandRow="1">
                <a:tableStyleId>{5940675A-B579-460E-94D1-54222C63F5DA}</a:tableStyleId>
              </a:tblPr>
              <a:tblGrid>
                <a:gridCol w="2032000"/>
                <a:gridCol w="2032000"/>
                <a:gridCol w="2032000"/>
                <a:gridCol w="2032000"/>
              </a:tblGrid>
              <a:tr h="370840">
                <a:tc>
                  <a:txBody>
                    <a:bodyPr/>
                    <a:lstStyle/>
                    <a:p>
                      <a:pPr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Notasi</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Semesta Pembicaraan</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marL="14605"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r>
              <a:tr h="370840">
                <a:tc>
                  <a:txBody>
                    <a:bodyPr/>
                    <a:lstStyle/>
                    <a:p>
                      <a:pPr indent="-6350" algn="ctr">
                        <a:lnSpc>
                          <a:spcPct val="119000"/>
                        </a:lnSpc>
                        <a:spcAft>
                          <a:spcPts val="33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Sistem </a:t>
                      </a:r>
                    </a:p>
                    <a:p>
                      <a:pPr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Cerdas</a:t>
                      </a:r>
                    </a:p>
                  </a:txBody>
                  <a:tcPr marL="52070" marR="52070" marT="36195" marB="0" anchor="ctr"/>
                </a:tc>
                <a:tc>
                  <a:txBody>
                    <a:bodyPr/>
                    <a:lstStyle/>
                    <a:p>
                      <a:pPr indent="-6350" algn="ctr">
                        <a:lnSpc>
                          <a:spcPct val="115000"/>
                        </a:lnSpc>
                        <a:spcAft>
                          <a:spcPts val="0"/>
                        </a:spcAft>
                      </a:pPr>
                      <a:r>
                        <a:rPr lang="en-US" sz="1200" i="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SC</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a:t>
                      </a:r>
                    </a:p>
                  </a:txBody>
                  <a:tcPr marL="52070" marR="52070" marT="36195" marB="0" anchor="ctr"/>
                </a:tc>
                <a:tc>
                  <a:txBody>
                    <a:bodyPr/>
                    <a:lstStyle/>
                    <a:p>
                      <a:pPr marL="23495"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 nilai</a:t>
                      </a:r>
                    </a:p>
                  </a:txBody>
                  <a:tcPr marL="52070" marR="52070" marT="36195" marB="0" anchor="ctr"/>
                </a:tc>
              </a:tr>
              <a:tr h="370840">
                <a:tc>
                  <a:txBody>
                    <a:bodyPr/>
                    <a:lstStyle/>
                    <a:p>
                      <a:pPr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Jaringan</a:t>
                      </a:r>
                    </a:p>
                  </a:txBody>
                  <a:tcPr marL="52070" marR="52070" marT="36195" marB="0" anchor="ctr"/>
                </a:tc>
                <a:tc>
                  <a:txBody>
                    <a:bodyPr/>
                    <a:lstStyle/>
                    <a:p>
                      <a:pPr indent="-6350" algn="ctr">
                        <a:lnSpc>
                          <a:spcPct val="115000"/>
                        </a:lnSpc>
                        <a:spcAft>
                          <a:spcPts val="0"/>
                        </a:spcAft>
                      </a:pPr>
                      <a:r>
                        <a:rPr lang="en-US" sz="1200" i="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a:t>
                      </a:r>
                    </a:p>
                  </a:txBody>
                  <a:tcPr marL="52070" marR="52070" marT="36195" marB="0" anchor="ctr"/>
                </a:tc>
                <a:tc>
                  <a:txBody>
                    <a:bodyPr/>
                    <a:lstStyle/>
                    <a:p>
                      <a:pPr marL="23495"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 nilai</a:t>
                      </a:r>
                    </a:p>
                  </a:txBody>
                  <a:tcPr marL="52070" marR="52070" marT="36195" marB="0" anchor="ctr"/>
                </a:tc>
              </a:tr>
              <a:tr h="370840">
                <a:tc>
                  <a:txBody>
                    <a:bodyPr/>
                    <a:lstStyle/>
                    <a:p>
                      <a:pPr marL="1270"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Multimedia</a:t>
                      </a:r>
                    </a:p>
                  </a:txBody>
                  <a:tcPr marL="52070" marR="52070" marT="36195" marB="0" anchor="ctr"/>
                </a:tc>
                <a:tc>
                  <a:txBody>
                    <a:bodyPr/>
                    <a:lstStyle/>
                    <a:p>
                      <a:pPr marL="120015" indent="-6350" algn="ctr">
                        <a:lnSpc>
                          <a:spcPct val="115000"/>
                        </a:lnSpc>
                        <a:spcAft>
                          <a:spcPts val="0"/>
                        </a:spcAft>
                      </a:pPr>
                      <a:r>
                        <a:rPr lang="en-US" sz="1200" i="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M</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c>
                  <a:txBody>
                    <a:bodyPr/>
                    <a:lstStyle/>
                    <a:p>
                      <a:pPr indent="-6350" algn="ct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[ 0–100]</a:t>
                      </a:r>
                    </a:p>
                  </a:txBody>
                  <a:tcPr marL="52070" marR="52070" marT="36195" marB="0" anchor="ctr"/>
                </a:tc>
                <a:tc>
                  <a:txBody>
                    <a:bodyPr/>
                    <a:lstStyle/>
                    <a:p>
                      <a:pPr marL="23495" indent="-6350" algn="ctr">
                        <a:lnSpc>
                          <a:spcPct val="115000"/>
                        </a:lnSpc>
                        <a:spcAft>
                          <a:spcPts val="0"/>
                        </a:spcAft>
                      </a:pPr>
                      <a:r>
                        <a:rPr lang="en-US" sz="12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nilai</a:t>
                      </a:r>
                      <a:endPar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070" marR="52070" marT="36195" marB="0" anchor="ctr"/>
                </a:tc>
              </a:tr>
            </a:tbl>
          </a:graphicData>
        </a:graphic>
      </p:graphicFrame>
    </p:spTree>
    <p:extLst>
      <p:ext uri="{BB962C8B-B14F-4D97-AF65-F5344CB8AC3E}">
        <p14:creationId xmlns:p14="http://schemas.microsoft.com/office/powerpoint/2010/main" val="833125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 </a:t>
            </a:r>
            <a:r>
              <a:rPr lang="en-US" b="1" dirty="0" err="1"/>
              <a:t>Pembentukan</a:t>
            </a:r>
            <a:r>
              <a:rPr lang="en-US" b="1" dirty="0"/>
              <a:t> </a:t>
            </a:r>
            <a:r>
              <a:rPr lang="en-US" b="1" dirty="0" err="1"/>
              <a:t>Logika</a:t>
            </a:r>
            <a:r>
              <a:rPr lang="en-US" b="1" dirty="0"/>
              <a:t> </a:t>
            </a:r>
            <a:r>
              <a:rPr lang="en-US" b="1" i="1" dirty="0"/>
              <a:t>Fuzzy </a:t>
            </a:r>
            <a:r>
              <a:rPr lang="en-US" b="1" dirty="0" err="1" smtClean="0"/>
              <a:t>Sugeno</a:t>
            </a:r>
            <a:endParaRPr lang="en-US" dirty="0"/>
          </a:p>
        </p:txBody>
      </p:sp>
      <p:sp>
        <p:nvSpPr>
          <p:cNvPr id="3" name="Content Placeholder 2"/>
          <p:cNvSpPr>
            <a:spLocks noGrp="1"/>
          </p:cNvSpPr>
          <p:nvPr>
            <p:ph idx="1"/>
          </p:nvPr>
        </p:nvSpPr>
        <p:spPr/>
        <p:txBody>
          <a:bodyPr/>
          <a:lstStyle/>
          <a:p>
            <a:r>
              <a:rPr lang="en-US" sz="1600" dirty="0"/>
              <a:t>1) </a:t>
            </a:r>
            <a:r>
              <a:rPr lang="en-US" sz="1600" dirty="0" err="1" smtClean="0"/>
              <a:t>Fuzzyfikasi</a:t>
            </a:r>
            <a:endParaRPr lang="id-ID" sz="1600" dirty="0" smtClean="0"/>
          </a:p>
          <a:p>
            <a:pPr marL="201168" lvl="1" indent="0">
              <a:buNone/>
            </a:pPr>
            <a:r>
              <a:rPr lang="id-ID" dirty="0" smtClean="0"/>
              <a:t>	</a:t>
            </a:r>
            <a:r>
              <a:rPr lang="en-US" dirty="0"/>
              <a:t>proses </a:t>
            </a:r>
            <a:r>
              <a:rPr lang="en-US" dirty="0" err="1"/>
              <a:t>memetakan</a:t>
            </a:r>
            <a:r>
              <a:rPr lang="en-US" dirty="0"/>
              <a:t> </a:t>
            </a:r>
            <a:r>
              <a:rPr lang="en-US" dirty="0" err="1"/>
              <a:t>nilai</a:t>
            </a:r>
            <a:r>
              <a:rPr lang="en-US" dirty="0"/>
              <a:t> </a:t>
            </a:r>
            <a:r>
              <a:rPr lang="en-US" dirty="0" err="1"/>
              <a:t>ke</a:t>
            </a:r>
            <a:r>
              <a:rPr lang="en-US" dirty="0"/>
              <a:t> </a:t>
            </a:r>
            <a:r>
              <a:rPr lang="en-US" dirty="0" err="1"/>
              <a:t>dalam</a:t>
            </a:r>
            <a:r>
              <a:rPr lang="en-US" dirty="0"/>
              <a:t> </a:t>
            </a:r>
            <a:r>
              <a:rPr lang="en-US" dirty="0" err="1"/>
              <a:t>himpunan</a:t>
            </a:r>
            <a:r>
              <a:rPr lang="en-US" dirty="0"/>
              <a:t> </a:t>
            </a:r>
            <a:r>
              <a:rPr lang="en-US" i="1" dirty="0"/>
              <a:t>fuzzy</a:t>
            </a:r>
            <a:r>
              <a:rPr lang="en-US" dirty="0"/>
              <a:t> </a:t>
            </a:r>
            <a:r>
              <a:rPr lang="en-US" dirty="0" err="1"/>
              <a:t>dan</a:t>
            </a:r>
            <a:r>
              <a:rPr lang="en-US" dirty="0"/>
              <a:t> </a:t>
            </a:r>
            <a:r>
              <a:rPr lang="en-US" dirty="0" err="1"/>
              <a:t>menentukan</a:t>
            </a:r>
            <a:r>
              <a:rPr lang="en-US" dirty="0"/>
              <a:t> </a:t>
            </a:r>
            <a:r>
              <a:rPr lang="en-US" dirty="0" err="1"/>
              <a:t>derajat</a:t>
            </a:r>
            <a:r>
              <a:rPr lang="en-US" dirty="0"/>
              <a:t> </a:t>
            </a:r>
            <a:r>
              <a:rPr lang="en-US" dirty="0" err="1" smtClean="0"/>
              <a:t>keanggotaannya</a:t>
            </a:r>
            <a:r>
              <a:rPr lang="id-ID" dirty="0" smtClean="0"/>
              <a:t>.</a:t>
            </a:r>
          </a:p>
          <a:p>
            <a:pPr marL="201168" lvl="1" indent="0">
              <a:buNone/>
            </a:pPr>
            <a:endParaRPr lang="en-US" dirty="0" smtClean="0"/>
          </a:p>
        </p:txBody>
      </p:sp>
      <p:cxnSp>
        <p:nvCxnSpPr>
          <p:cNvPr id="5" name="Straight Arrow Connector 4"/>
          <p:cNvCxnSpPr/>
          <p:nvPr/>
        </p:nvCxnSpPr>
        <p:spPr>
          <a:xfrm>
            <a:off x="1416676" y="2292439"/>
            <a:ext cx="5409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791197409"/>
              </p:ext>
            </p:extLst>
          </p:nvPr>
        </p:nvGraphicFramePr>
        <p:xfrm>
          <a:off x="1416676" y="2402863"/>
          <a:ext cx="9839460" cy="4455137"/>
        </p:xfrm>
        <a:graphic>
          <a:graphicData uri="http://schemas.openxmlformats.org/drawingml/2006/table">
            <a:tbl>
              <a:tblPr firstRow="1" bandRow="1">
                <a:tableStyleId>{5940675A-B579-460E-94D1-54222C63F5DA}</a:tableStyleId>
              </a:tblPr>
              <a:tblGrid>
                <a:gridCol w="1967892"/>
                <a:gridCol w="1967892"/>
                <a:gridCol w="1967892"/>
                <a:gridCol w="1967892"/>
                <a:gridCol w="1967892"/>
              </a:tblGrid>
              <a:tr h="0">
                <a:tc gridSpan="2">
                  <a:txBody>
                    <a:bodyPr/>
                    <a:lstStyle/>
                    <a:p>
                      <a:pPr algn="ctr"/>
                      <a:r>
                        <a:rPr lang="en-US" sz="1200" b="1" kern="1200" dirty="0" err="1" smtClean="0">
                          <a:solidFill>
                            <a:schemeClr val="tx1"/>
                          </a:solidFill>
                          <a:effectLst/>
                          <a:latin typeface="+mn-lt"/>
                          <a:ea typeface="+mn-ea"/>
                          <a:cs typeface="+mn-cs"/>
                        </a:rPr>
                        <a:t>Variabel</a:t>
                      </a:r>
                      <a:endParaRPr lang="en-US" sz="1200" dirty="0"/>
                    </a:p>
                  </a:txBody>
                  <a:tcPr/>
                </a:tc>
                <a:tc hMerge="1">
                  <a:txBody>
                    <a:bodyPr/>
                    <a:lstStyle/>
                    <a:p>
                      <a:endParaRPr lang="en-US"/>
                    </a:p>
                  </a:txBody>
                  <a:tcPr/>
                </a:tc>
                <a:tc gridSpan="2">
                  <a:txBody>
                    <a:bodyPr/>
                    <a:lstStyle/>
                    <a:p>
                      <a:pPr algn="ctr"/>
                      <a:r>
                        <a:rPr lang="id-ID" sz="1200" dirty="0" smtClean="0"/>
                        <a:t>Himpunan Input</a:t>
                      </a:r>
                      <a:r>
                        <a:rPr lang="id-ID" sz="1200" baseline="0" dirty="0" smtClean="0"/>
                        <a:t> Fuzzy</a:t>
                      </a:r>
                      <a:endParaRPr lang="en-US" sz="1200" dirty="0"/>
                    </a:p>
                  </a:txBody>
                  <a:tcPr/>
                </a:tc>
                <a:tc hMerge="1">
                  <a:txBody>
                    <a:bodyPr/>
                    <a:lstStyle/>
                    <a:p>
                      <a:endParaRPr lang="en-US"/>
                    </a:p>
                  </a:txBody>
                  <a:tcPr/>
                </a:tc>
                <a:tc rowSpan="2">
                  <a:txBody>
                    <a:bodyPr/>
                    <a:lstStyle/>
                    <a:p>
                      <a:pPr algn="ctr"/>
                      <a:r>
                        <a:rPr lang="id-ID" sz="1200" dirty="0" smtClean="0"/>
                        <a:t>Domain</a:t>
                      </a:r>
                      <a:endParaRPr lang="en-US" sz="1200" dirty="0"/>
                    </a:p>
                  </a:txBody>
                  <a:tcPr/>
                </a:tc>
              </a:tr>
              <a:tr h="0">
                <a:tc>
                  <a:txBody>
                    <a:bodyPr/>
                    <a:lstStyle/>
                    <a:p>
                      <a:r>
                        <a:rPr lang="id-ID" sz="1200" dirty="0" smtClean="0"/>
                        <a:t>Nama</a:t>
                      </a:r>
                      <a:endParaRPr lang="en-US" sz="1200" dirty="0"/>
                    </a:p>
                  </a:txBody>
                  <a:tcPr/>
                </a:tc>
                <a:tc>
                  <a:txBody>
                    <a:bodyPr/>
                    <a:lstStyle/>
                    <a:p>
                      <a:r>
                        <a:rPr lang="id-ID" sz="1200" dirty="0" smtClean="0"/>
                        <a:t>Notasi</a:t>
                      </a:r>
                      <a:endParaRPr lang="en-US" sz="1200" dirty="0"/>
                    </a:p>
                  </a:txBody>
                  <a:tcPr/>
                </a:tc>
                <a:tc>
                  <a:txBody>
                    <a:bodyPr/>
                    <a:lstStyle/>
                    <a:p>
                      <a:r>
                        <a:rPr lang="id-ID" sz="1200" dirty="0" smtClean="0"/>
                        <a:t>Nama</a:t>
                      </a:r>
                      <a:endParaRPr lang="en-US" sz="1200" dirty="0"/>
                    </a:p>
                  </a:txBody>
                  <a:tcPr/>
                </a:tc>
                <a:tc>
                  <a:txBody>
                    <a:bodyPr/>
                    <a:lstStyle/>
                    <a:p>
                      <a:r>
                        <a:rPr lang="id-ID" sz="1200" dirty="0" smtClean="0"/>
                        <a:t>Notasi</a:t>
                      </a:r>
                      <a:endParaRPr lang="en-US" sz="1200" dirty="0"/>
                    </a:p>
                  </a:txBody>
                  <a:tcPr/>
                </a:tc>
                <a:tc vMerge="1">
                  <a:txBody>
                    <a:bodyPr/>
                    <a:lstStyle/>
                    <a:p>
                      <a:endParaRPr lang="en-US"/>
                    </a:p>
                  </a:txBody>
                  <a:tcPr/>
                </a:tc>
              </a:tr>
              <a:tr h="217987">
                <a:tc rowSpan="3">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Algoritma &amp; Pemrog. Terstuktur</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rowSpan="3">
                  <a:txBody>
                    <a:bodyPr/>
                    <a:lstStyle/>
                    <a:p>
                      <a:pPr algn="ctr"/>
                      <a:r>
                        <a:rPr lang="id-ID" sz="1400" dirty="0" smtClean="0"/>
                        <a:t>A</a:t>
                      </a:r>
                      <a:endParaRPr lang="en-US" sz="1400" dirty="0"/>
                    </a:p>
                  </a:txBody>
                  <a:tcPr anchor="ctr"/>
                </a:tc>
                <a:tc>
                  <a:txBody>
                    <a:bodyPr/>
                    <a:lstStyle/>
                    <a:p>
                      <a:pPr indent="-6350" algn="ctr">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C</a:t>
                      </a:r>
                      <a:endParaRPr lang="en-US" sz="1100" dirty="0"/>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[40   –  70]</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255121">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B</a:t>
                      </a:r>
                      <a:endParaRPr lang="en-US" sz="1100" dirty="0"/>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[55  – 85  ]</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279377">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S</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70 </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100]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232773">
                <a:tc rowSpan="3">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Struktur Data &amp; Algoritma</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rowSpan="3">
                  <a:txBody>
                    <a:bodyPr/>
                    <a:lstStyle/>
                    <a:p>
                      <a:pPr algn="ctr"/>
                      <a:r>
                        <a:rPr lang="id-ID" sz="1400" dirty="0" smtClean="0"/>
                        <a:t>D</a:t>
                      </a:r>
                      <a:endParaRPr lang="en-US" sz="1400" dirty="0"/>
                    </a:p>
                  </a:txBody>
                  <a:tcPr anchor="ct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C</a:t>
                      </a:r>
                      <a:endParaRPr lang="en-US" sz="1100" dirty="0"/>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[40   –  70]</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205513">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B</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[55  – 85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178253">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S</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70 –  100]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rowSpan="3">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Sistem Operasi</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rowSpan="3">
                  <a:txBody>
                    <a:bodyPr/>
                    <a:lstStyle/>
                    <a:p>
                      <a:pPr algn="ctr"/>
                      <a:r>
                        <a:rPr lang="id-ID" sz="1400" dirty="0" smtClean="0"/>
                        <a:t>S</a:t>
                      </a:r>
                      <a:endParaRPr lang="en-US" sz="1400" dirty="0"/>
                    </a:p>
                  </a:txBody>
                  <a:tcPr anchor="ct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C</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[40   –  70]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B</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[55  – 85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238139">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S</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70 –  100]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rowSpan="3">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Kriftografi &amp; Keamanan Informasi</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rowSpan="3">
                  <a:txBody>
                    <a:bodyPr/>
                    <a:lstStyle/>
                    <a:p>
                      <a:pPr algn="ctr"/>
                      <a:r>
                        <a:rPr lang="id-ID" sz="1400" dirty="0" smtClean="0"/>
                        <a:t>K</a:t>
                      </a:r>
                      <a:endParaRPr lang="en-US" sz="1400" dirty="0"/>
                    </a:p>
                  </a:txBody>
                  <a:tcPr anchor="ct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C</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[40   –  70]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B</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[55  – 85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S</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70 –  100]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rowSpan="3">
                  <a:txBody>
                    <a:bodyPr/>
                    <a:lstStyle/>
                    <a:p>
                      <a:pPr indent="-6350" algn="ctr">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Grafika</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Komputer</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rowSpan="3">
                  <a:txBody>
                    <a:bodyPr/>
                    <a:lstStyle/>
                    <a:p>
                      <a:pPr algn="ctr"/>
                      <a:r>
                        <a:rPr lang="id-ID" sz="1400" dirty="0" smtClean="0"/>
                        <a:t>G</a:t>
                      </a:r>
                      <a:endParaRPr lang="en-US" sz="1400" dirty="0"/>
                    </a:p>
                  </a:txBody>
                  <a:tcPr anchor="ct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C</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[40   –  70]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B</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[55  – 85  ]</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0">
                <a:tc vMerge="1">
                  <a:txBody>
                    <a:bodyPr/>
                    <a:lstStyle/>
                    <a:p>
                      <a:endParaRPr lang="en-US"/>
                    </a:p>
                  </a:txBody>
                  <a:tcPr/>
                </a:tc>
                <a:tc vMerge="1">
                  <a:txBody>
                    <a:bodyPr/>
                    <a:lstStyle/>
                    <a:p>
                      <a:endParaRPr lang="en-US"/>
                    </a:p>
                  </a:txBody>
                  <a:tcPr/>
                </a:tc>
                <a:tc>
                  <a:txBody>
                    <a:bodyPr/>
                    <a:lstStyle/>
                    <a:p>
                      <a:pPr indent="-6350" algn="ctr">
                        <a:lnSpc>
                          <a:spcPct val="115000"/>
                        </a:lnSpc>
                        <a:spcAft>
                          <a:spcPts val="0"/>
                        </a:spcAft>
                      </a:pP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a:t>
                      </a: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algn="ctr"/>
                      <a:r>
                        <a:rPr lang="id-ID" sz="1100" dirty="0" smtClean="0"/>
                        <a:t>S</a:t>
                      </a:r>
                      <a:endParaRPr lang="en-US" sz="1100" dirty="0"/>
                    </a:p>
                  </a:txBody>
                  <a:tcPr/>
                </a:tc>
                <a:tc>
                  <a:txBody>
                    <a:bodyPr/>
                    <a:lstStyle/>
                    <a:p>
                      <a:pPr indent="-6350" algn="ctr">
                        <a:lnSpc>
                          <a:spcPct val="115000"/>
                        </a:lnSpc>
                        <a:spcAft>
                          <a:spcPts val="0"/>
                        </a:spcAft>
                      </a:pPr>
                      <a:r>
                        <a:rPr lang="en-US" sz="10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70 –  100]</a:t>
                      </a: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bl>
          </a:graphicData>
        </a:graphic>
      </p:graphicFrame>
    </p:spTree>
    <p:extLst>
      <p:ext uri="{BB962C8B-B14F-4D97-AF65-F5344CB8AC3E}">
        <p14:creationId xmlns:p14="http://schemas.microsoft.com/office/powerpoint/2010/main" val="25436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Dalam</a:t>
            </a:r>
            <a:r>
              <a:rPr lang="en-US" dirty="0"/>
              <a:t> </a:t>
            </a:r>
            <a:r>
              <a:rPr lang="id-ID" dirty="0" smtClean="0"/>
              <a:t>jurnal </a:t>
            </a:r>
            <a:r>
              <a:rPr lang="en-US" dirty="0" err="1" smtClean="0"/>
              <a:t>ini</a:t>
            </a:r>
            <a:r>
              <a:rPr lang="id-ID" dirty="0"/>
              <a:t> </a:t>
            </a:r>
            <a:r>
              <a:rPr lang="en-US" dirty="0" err="1" smtClean="0"/>
              <a:t>dibahas</a:t>
            </a:r>
            <a:r>
              <a:rPr lang="en-US" dirty="0" smtClean="0"/>
              <a:t> </a:t>
            </a:r>
            <a:r>
              <a:rPr lang="en-US" dirty="0" err="1"/>
              <a:t>perencanaan</a:t>
            </a:r>
            <a:r>
              <a:rPr lang="en-US" dirty="0"/>
              <a:t> </a:t>
            </a:r>
            <a:r>
              <a:rPr lang="en-US" dirty="0" err="1"/>
              <a:t>jumlah</a:t>
            </a:r>
            <a:r>
              <a:rPr lang="en-US" dirty="0"/>
              <a:t> </a:t>
            </a:r>
            <a:r>
              <a:rPr lang="en-US" dirty="0" err="1"/>
              <a:t>produksi</a:t>
            </a:r>
            <a:r>
              <a:rPr lang="en-US" dirty="0"/>
              <a:t> roti di </a:t>
            </a:r>
            <a:r>
              <a:rPr lang="en-US" dirty="0" err="1"/>
              <a:t>Judens</a:t>
            </a:r>
            <a:r>
              <a:rPr lang="en-US" dirty="0"/>
              <a:t> Bakery. </a:t>
            </a:r>
            <a:r>
              <a:rPr lang="en-US" dirty="0" smtClean="0"/>
              <a:t>Data </a:t>
            </a:r>
            <a:r>
              <a:rPr lang="en-US" dirty="0"/>
              <a:t>yang </a:t>
            </a:r>
            <a:r>
              <a:rPr lang="en-US" dirty="0" err="1"/>
              <a:t>diambil</a:t>
            </a:r>
            <a:r>
              <a:rPr lang="en-US" dirty="0"/>
              <a:t> </a:t>
            </a:r>
            <a:r>
              <a:rPr lang="en-US" dirty="0" err="1"/>
              <a:t>untuk</a:t>
            </a:r>
            <a:r>
              <a:rPr lang="en-US" dirty="0"/>
              <a:t> </a:t>
            </a:r>
            <a:r>
              <a:rPr lang="en-US" dirty="0" err="1"/>
              <a:t>digunakan</a:t>
            </a:r>
            <a:r>
              <a:rPr lang="en-US" dirty="0"/>
              <a:t> </a:t>
            </a:r>
            <a:r>
              <a:rPr lang="en-US" dirty="0" err="1"/>
              <a:t>dalam</a:t>
            </a:r>
            <a:r>
              <a:rPr lang="en-US" dirty="0"/>
              <a:t> </a:t>
            </a:r>
            <a:r>
              <a:rPr lang="en-US" dirty="0" err="1"/>
              <a:t>rancangan</a:t>
            </a:r>
            <a:r>
              <a:rPr lang="en-US" dirty="0"/>
              <a:t> </a:t>
            </a:r>
            <a:r>
              <a:rPr lang="en-US" dirty="0" err="1" smtClean="0"/>
              <a:t>ini</a:t>
            </a:r>
            <a:r>
              <a:rPr lang="en-US" dirty="0" smtClean="0"/>
              <a:t> </a:t>
            </a:r>
            <a:r>
              <a:rPr lang="en-US" dirty="0" err="1"/>
              <a:t>adalah</a:t>
            </a:r>
            <a:r>
              <a:rPr lang="en-US" dirty="0"/>
              <a:t> data-data per </a:t>
            </a:r>
            <a:r>
              <a:rPr lang="en-US" dirty="0" err="1"/>
              <a:t>bulan</a:t>
            </a:r>
            <a:r>
              <a:rPr lang="en-US" dirty="0"/>
              <a:t> </a:t>
            </a:r>
            <a:r>
              <a:rPr lang="en-US" dirty="0" err="1"/>
              <a:t>dari</a:t>
            </a:r>
            <a:r>
              <a:rPr lang="en-US" dirty="0"/>
              <a:t> </a:t>
            </a:r>
            <a:r>
              <a:rPr lang="en-US" dirty="0" err="1"/>
              <a:t>jumlah</a:t>
            </a:r>
            <a:r>
              <a:rPr lang="en-US" dirty="0"/>
              <a:t> </a:t>
            </a:r>
            <a:r>
              <a:rPr lang="en-US" dirty="0" err="1"/>
              <a:t>permintaan</a:t>
            </a:r>
            <a:r>
              <a:rPr lang="en-US" dirty="0"/>
              <a:t>, </a:t>
            </a:r>
            <a:r>
              <a:rPr lang="en-US" dirty="0" err="1"/>
              <a:t>persediaan</a:t>
            </a:r>
            <a:r>
              <a:rPr lang="en-US" dirty="0"/>
              <a:t>, </a:t>
            </a:r>
            <a:r>
              <a:rPr lang="en-US" dirty="0" err="1"/>
              <a:t>dan</a:t>
            </a:r>
            <a:r>
              <a:rPr lang="en-US" dirty="0"/>
              <a:t> </a:t>
            </a:r>
            <a:r>
              <a:rPr lang="en-US" dirty="0" err="1"/>
              <a:t>produksi</a:t>
            </a:r>
            <a:r>
              <a:rPr lang="en-US" dirty="0"/>
              <a:t> roti </a:t>
            </a:r>
            <a:r>
              <a:rPr lang="en-US" dirty="0" err="1"/>
              <a:t>selama</a:t>
            </a:r>
            <a:r>
              <a:rPr lang="en-US" dirty="0"/>
              <a:t> </a:t>
            </a:r>
            <a:r>
              <a:rPr lang="en-US" dirty="0" err="1"/>
              <a:t>rentang</a:t>
            </a:r>
            <a:r>
              <a:rPr lang="en-US" dirty="0"/>
              <a:t> </a:t>
            </a:r>
            <a:r>
              <a:rPr lang="en-US" dirty="0" err="1"/>
              <a:t>waktu</a:t>
            </a:r>
            <a:r>
              <a:rPr lang="en-US" dirty="0"/>
              <a:t> </a:t>
            </a:r>
            <a:r>
              <a:rPr lang="en-US" dirty="0" err="1"/>
              <a:t>satu</a:t>
            </a:r>
            <a:r>
              <a:rPr lang="en-US" dirty="0"/>
              <a:t> </a:t>
            </a:r>
            <a:r>
              <a:rPr lang="en-US" dirty="0" err="1"/>
              <a:t>tahun</a:t>
            </a:r>
            <a:r>
              <a:rPr lang="en-US" dirty="0"/>
              <a:t> </a:t>
            </a:r>
            <a:r>
              <a:rPr lang="en-US" dirty="0" err="1"/>
              <a:t>terakhir</a:t>
            </a:r>
            <a:r>
              <a:rPr lang="en-US" dirty="0"/>
              <a:t> (</a:t>
            </a:r>
            <a:r>
              <a:rPr lang="en-US" dirty="0" err="1"/>
              <a:t>juli</a:t>
            </a:r>
            <a:r>
              <a:rPr lang="en-US" dirty="0"/>
              <a:t> </a:t>
            </a:r>
            <a:r>
              <a:rPr lang="en-US" dirty="0" smtClean="0"/>
              <a:t>2015</a:t>
            </a:r>
            <a:r>
              <a:rPr lang="id-ID" dirty="0" smtClean="0"/>
              <a:t> - </a:t>
            </a:r>
            <a:r>
              <a:rPr lang="en-US" dirty="0" err="1" smtClean="0"/>
              <a:t>juni</a:t>
            </a:r>
            <a:r>
              <a:rPr lang="en-US" dirty="0" smtClean="0"/>
              <a:t> </a:t>
            </a:r>
            <a:r>
              <a:rPr lang="en-US" dirty="0"/>
              <a:t>2016</a:t>
            </a:r>
            <a:r>
              <a:rPr lang="en-US" dirty="0" smtClean="0"/>
              <a:t>)</a:t>
            </a:r>
            <a:r>
              <a:rPr lang="id-ID"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6213008"/>
              </p:ext>
            </p:extLst>
          </p:nvPr>
        </p:nvGraphicFramePr>
        <p:xfrm>
          <a:off x="2044879" y="2802466"/>
          <a:ext cx="8128000" cy="3443788"/>
        </p:xfrm>
        <a:graphic>
          <a:graphicData uri="http://schemas.openxmlformats.org/drawingml/2006/table">
            <a:tbl>
              <a:tblPr firstRow="1" bandRow="1">
                <a:tableStyleId>{5940675A-B579-460E-94D1-54222C63F5DA}</a:tableStyleId>
              </a:tblPr>
              <a:tblGrid>
                <a:gridCol w="2032000"/>
                <a:gridCol w="2032000"/>
                <a:gridCol w="2032000"/>
                <a:gridCol w="2032000"/>
              </a:tblGrid>
              <a:tr h="298913">
                <a:tc>
                  <a:txBody>
                    <a:bodyPr/>
                    <a:lstStyle/>
                    <a:p>
                      <a:r>
                        <a:rPr lang="id-ID" sz="1200" dirty="0" smtClean="0"/>
                        <a:t>2015-2016</a:t>
                      </a:r>
                      <a:endParaRPr lang="en-US" sz="1200" dirty="0"/>
                    </a:p>
                  </a:txBody>
                  <a:tcPr/>
                </a:tc>
                <a:tc>
                  <a:txBody>
                    <a:bodyPr/>
                    <a:lstStyle/>
                    <a:p>
                      <a:pPr marL="14605" marR="11430" indent="-6350" algn="l">
                        <a:lnSpc>
                          <a:spcPct val="115000"/>
                        </a:lnSpc>
                        <a:spcAft>
                          <a:spcPts val="0"/>
                        </a:spcAft>
                      </a:pPr>
                      <a:r>
                        <a:rPr lang="en-US"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Produksi</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00000"/>
                        </a:lnSpc>
                        <a:spcAft>
                          <a:spcPts val="0"/>
                        </a:spcAft>
                      </a:pPr>
                      <a:r>
                        <a:rPr lang="en-US"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Permintaan</a:t>
                      </a: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58420" indent="-6350" algn="l">
                        <a:lnSpc>
                          <a:spcPct val="115000"/>
                        </a:lnSpc>
                        <a:spcAft>
                          <a:spcPts val="0"/>
                        </a:spcAft>
                      </a:pPr>
                      <a:r>
                        <a:rPr lang="en-US"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JumlahPe</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rsediaan</a:t>
                      </a: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r h="253980">
                <a:tc>
                  <a:txBody>
                    <a:bodyPr/>
                    <a:lstStyle/>
                    <a:p>
                      <a:pPr marL="106680" indent="-6350" algn="l">
                        <a:lnSpc>
                          <a:spcPct val="115000"/>
                        </a:lnSpc>
                        <a:spcAft>
                          <a:spcPts val="0"/>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Juli</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(2015)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8868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8678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190 kotak  </a:t>
                      </a:r>
                    </a:p>
                  </a:txBody>
                  <a:tcPr marL="0" marR="73025" marT="0" marB="0"/>
                </a:tc>
              </a:tr>
              <a:tr h="266636">
                <a:tc>
                  <a:txBody>
                    <a:bodyPr/>
                    <a:lstStyle/>
                    <a:p>
                      <a:pPr marL="106680" indent="-6350" algn="l">
                        <a:lnSpc>
                          <a:spcPct val="100000"/>
                        </a:lnSpc>
                        <a:spcAft>
                          <a:spcPts val="755"/>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Agustus</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(2015)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7965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150 kotak  </a:t>
                      </a:r>
                    </a:p>
                  </a:txBody>
                  <a:tcPr marL="0" marR="73025" marT="0" marB="0"/>
                </a:tc>
              </a:tr>
              <a:tr h="280669">
                <a:tc>
                  <a:txBody>
                    <a:bodyPr/>
                    <a:lstStyle/>
                    <a:p>
                      <a:pPr marL="106680" marR="0" indent="-6350" algn="l" defTabSz="914400" rtl="0" eaLnBrk="1" fontAlgn="auto" latinLnBrk="0" hangingPunct="1">
                        <a:lnSpc>
                          <a:spcPct val="115000"/>
                        </a:lnSpc>
                        <a:spcBef>
                          <a:spcPts val="0"/>
                        </a:spcBef>
                        <a:spcAft>
                          <a:spcPts val="0"/>
                        </a:spcAft>
                        <a:buClrTx/>
                        <a:buSzTx/>
                        <a:buFontTx/>
                        <a:buNone/>
                        <a:tabLst/>
                        <a:defRPr/>
                      </a:pP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September(2015</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10110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9800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310 kotak  </a:t>
                      </a:r>
                    </a:p>
                  </a:txBody>
                  <a:tcPr marL="0" marR="73025" marT="0" marB="0"/>
                </a:tc>
              </a:tr>
              <a:tr h="252603">
                <a:tc>
                  <a:txBody>
                    <a:bodyPr/>
                    <a:lstStyle/>
                    <a:p>
                      <a:pPr marL="106680" indent="-6350" algn="l">
                        <a:lnSpc>
                          <a:spcPct val="100000"/>
                        </a:lnSpc>
                        <a:spcAft>
                          <a:spcPts val="755"/>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Oktober</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(2015)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 kotak  </a:t>
                      </a:r>
                    </a:p>
                  </a:txBody>
                  <a:tcPr marL="0" marR="73025" marT="0" marB="0"/>
                </a:tc>
              </a:tr>
              <a:tr h="266636">
                <a:tc>
                  <a:txBody>
                    <a:bodyPr/>
                    <a:lstStyle/>
                    <a:p>
                      <a:pPr marL="106680" marR="48260" indent="-6350" algn="l" defTabSz="914400" rtl="0" eaLnBrk="1" fontAlgn="auto" latinLnBrk="0" hangingPunct="1">
                        <a:lnSpc>
                          <a:spcPct val="115000"/>
                        </a:lnSpc>
                        <a:spcBef>
                          <a:spcPts val="0"/>
                        </a:spcBef>
                        <a:spcAft>
                          <a:spcPts val="0"/>
                        </a:spcAft>
                        <a:buClrTx/>
                        <a:buSzTx/>
                        <a:buFontTx/>
                        <a:buNone/>
                        <a:tabLst/>
                        <a:defRPr/>
                      </a:pP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November</a:t>
                      </a:r>
                      <a:r>
                        <a:rPr lang="id-ID" sz="11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9150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8960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190 kotak  </a:t>
                      </a:r>
                    </a:p>
                  </a:txBody>
                  <a:tcPr marL="0" marR="73025" marT="0" marB="0"/>
                </a:tc>
              </a:tr>
              <a:tr h="238569">
                <a:tc>
                  <a:txBody>
                    <a:bodyPr/>
                    <a:lstStyle/>
                    <a:p>
                      <a:pPr marL="106680" marR="0" indent="-6350" algn="l" defTabSz="914400" rtl="0" eaLnBrk="1" fontAlgn="auto" latinLnBrk="0" hangingPunct="1">
                        <a:lnSpc>
                          <a:spcPct val="115000"/>
                        </a:lnSpc>
                        <a:spcBef>
                          <a:spcPts val="0"/>
                        </a:spcBef>
                        <a:spcAft>
                          <a:spcPts val="0"/>
                        </a:spcAft>
                        <a:buClrTx/>
                        <a:buSzTx/>
                        <a:buFontTx/>
                        <a:buNone/>
                        <a:tabLst/>
                        <a:defRPr/>
                      </a:pPr>
                      <a:r>
                        <a:rPr lang="en-US" sz="11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Desember</a:t>
                      </a: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2015)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12350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11090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1260 kotak  </a:t>
                      </a:r>
                    </a:p>
                  </a:txBody>
                  <a:tcPr marL="0" marR="73025" marT="0" marB="0"/>
                </a:tc>
              </a:tr>
              <a:tr h="238568">
                <a:tc>
                  <a:txBody>
                    <a:bodyPr/>
                    <a:lstStyle/>
                    <a:p>
                      <a:pPr marL="106680" indent="-6350" algn="l">
                        <a:lnSpc>
                          <a:spcPct val="100000"/>
                        </a:lnSpc>
                        <a:spcAft>
                          <a:spcPts val="735"/>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Januari</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(2016)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11500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10500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1000 kotak  </a:t>
                      </a:r>
                    </a:p>
                  </a:txBody>
                  <a:tcPr marL="0" marR="73025" marT="0" marB="0"/>
                </a:tc>
              </a:tr>
              <a:tr h="252603">
                <a:tc>
                  <a:txBody>
                    <a:bodyPr/>
                    <a:lstStyle/>
                    <a:p>
                      <a:pPr marL="106680" indent="-6350" algn="l">
                        <a:lnSpc>
                          <a:spcPct val="115000"/>
                        </a:lnSpc>
                        <a:spcAft>
                          <a:spcPts val="0"/>
                        </a:spcAft>
                      </a:pPr>
                      <a:r>
                        <a:rPr lang="en-US" sz="11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Februari</a:t>
                      </a: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1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2016)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9075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8700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375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r h="252603">
                <a:tc>
                  <a:txBody>
                    <a:bodyPr/>
                    <a:lstStyle/>
                    <a:p>
                      <a:pPr marL="106680" indent="-6350" algn="l">
                        <a:lnSpc>
                          <a:spcPct val="115000"/>
                        </a:lnSpc>
                        <a:spcAft>
                          <a:spcPts val="0"/>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Maret</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(2016)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10240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9700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r h="294703">
                <a:tc>
                  <a:txBody>
                    <a:bodyPr/>
                    <a:lstStyle/>
                    <a:p>
                      <a:pPr marL="106680"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April (2016)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9000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8750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r h="266636">
                <a:tc>
                  <a:txBody>
                    <a:bodyPr/>
                    <a:lstStyle/>
                    <a:p>
                      <a:pPr marL="106680"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Mei (2016)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10000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9750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r h="280669">
                <a:tc>
                  <a:txBody>
                    <a:bodyPr/>
                    <a:lstStyle/>
                    <a:p>
                      <a:pPr marL="106680" indent="-6350" algn="l">
                        <a:lnSpc>
                          <a:spcPct val="115000"/>
                        </a:lnSpc>
                        <a:spcAft>
                          <a:spcPts val="0"/>
                        </a:spcAft>
                      </a:pP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Juni</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(2016)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10020 kotak  </a:t>
                      </a:r>
                    </a:p>
                  </a:txBody>
                  <a:tcPr marL="0" marR="73025" marT="0" marB="0"/>
                </a:tc>
                <a:tc>
                  <a:txBody>
                    <a:bodyPr/>
                    <a:lstStyle/>
                    <a:p>
                      <a:pPr marL="14605" indent="-635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9570 kotak  </a:t>
                      </a:r>
                    </a:p>
                  </a:txBody>
                  <a:tcPr marL="0" marR="73025" marT="0" marB="0"/>
                </a:tc>
                <a:tc>
                  <a:txBody>
                    <a:bodyPr/>
                    <a:lstStyle/>
                    <a:p>
                      <a:pPr marL="14605" indent="-635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450 </a:t>
                      </a:r>
                      <a:r>
                        <a:rPr lang="en-US"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kotak</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73025" marT="0" marB="0"/>
                </a:tc>
              </a:tr>
            </a:tbl>
          </a:graphicData>
        </a:graphic>
      </p:graphicFrame>
    </p:spTree>
    <p:extLst>
      <p:ext uri="{BB962C8B-B14F-4D97-AF65-F5344CB8AC3E}">
        <p14:creationId xmlns:p14="http://schemas.microsoft.com/office/powerpoint/2010/main" val="2419477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341" y="592428"/>
            <a:ext cx="10573555" cy="646331"/>
          </a:xfrm>
          <a:prstGeom prst="rect">
            <a:avLst/>
          </a:prstGeom>
          <a:noFill/>
        </p:spPr>
        <p:txBody>
          <a:bodyPr wrap="square" rtlCol="0">
            <a:spAutoFit/>
          </a:bodyPr>
          <a:lstStyle/>
          <a:p>
            <a:pPr marL="342900" indent="-342900">
              <a:buAutoNum type="alphaLcPeriod"/>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dirty="0"/>
              <a:t> Input </a:t>
            </a:r>
            <a:r>
              <a:rPr lang="en-US" dirty="0" err="1"/>
              <a:t>Algoritma</a:t>
            </a:r>
            <a:r>
              <a:rPr lang="en-US" dirty="0"/>
              <a:t> &amp; </a:t>
            </a:r>
            <a:r>
              <a:rPr lang="en-US" dirty="0" err="1"/>
              <a:t>Pemrog</a:t>
            </a:r>
            <a:r>
              <a:rPr lang="en-US" dirty="0"/>
              <a:t>. </a:t>
            </a:r>
            <a:r>
              <a:rPr lang="en-US" dirty="0" err="1"/>
              <a:t>Terstuktur</a:t>
            </a:r>
            <a:r>
              <a:rPr lang="en-US" dirty="0"/>
              <a:t> </a:t>
            </a:r>
            <a:endParaRPr lang="id-ID" dirty="0" smtClean="0"/>
          </a:p>
          <a:p>
            <a:pPr marL="342900" indent="-342900">
              <a:buAutoNum type="alphaLcPeriod"/>
            </a:pPr>
            <a:endParaRPr lang="en-US" dirty="0"/>
          </a:p>
        </p:txBody>
      </p:sp>
      <p:pic>
        <p:nvPicPr>
          <p:cNvPr id="5" name="Picture 4"/>
          <p:cNvPicPr/>
          <p:nvPr/>
        </p:nvPicPr>
        <p:blipFill>
          <a:blip r:embed="rId2"/>
          <a:stretch>
            <a:fillRect/>
          </a:stretch>
        </p:blipFill>
        <p:spPr>
          <a:xfrm>
            <a:off x="1553714" y="1238758"/>
            <a:ext cx="3572078" cy="3487787"/>
          </a:xfrm>
          <a:prstGeom prst="rect">
            <a:avLst/>
          </a:prstGeom>
        </p:spPr>
      </p:pic>
      <p:pic>
        <p:nvPicPr>
          <p:cNvPr id="6" name="Picture 5"/>
          <p:cNvPicPr/>
          <p:nvPr/>
        </p:nvPicPr>
        <p:blipFill>
          <a:blip r:embed="rId3"/>
          <a:stretch>
            <a:fillRect/>
          </a:stretch>
        </p:blipFill>
        <p:spPr>
          <a:xfrm>
            <a:off x="6251306" y="1753785"/>
            <a:ext cx="3459363" cy="2006846"/>
          </a:xfrm>
          <a:prstGeom prst="rect">
            <a:avLst/>
          </a:prstGeom>
        </p:spPr>
      </p:pic>
    </p:spTree>
    <p:extLst>
      <p:ext uri="{BB962C8B-B14F-4D97-AF65-F5344CB8AC3E}">
        <p14:creationId xmlns:p14="http://schemas.microsoft.com/office/powerpoint/2010/main" val="2764537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341" y="592428"/>
            <a:ext cx="10573555" cy="646331"/>
          </a:xfrm>
          <a:prstGeom prst="rect">
            <a:avLst/>
          </a:prstGeom>
          <a:noFill/>
        </p:spPr>
        <p:txBody>
          <a:bodyPr wrap="square" rtlCol="0">
            <a:spAutoFit/>
          </a:bodyPr>
          <a:lstStyle/>
          <a:p>
            <a:pPr marL="342900" indent="-342900">
              <a:buFont typeface="+mj-lt"/>
              <a:buAutoNum type="alphaLcPeriod" startAt="2"/>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dirty="0"/>
              <a:t> Input </a:t>
            </a:r>
            <a:r>
              <a:rPr lang="en-US" dirty="0" err="1"/>
              <a:t>Struktur</a:t>
            </a:r>
            <a:r>
              <a:rPr lang="en-US" dirty="0"/>
              <a:t> Data &amp; </a:t>
            </a:r>
            <a:r>
              <a:rPr lang="en-US" dirty="0" err="1"/>
              <a:t>Algoritma</a:t>
            </a:r>
            <a:endParaRPr lang="id-ID" dirty="0" smtClean="0"/>
          </a:p>
          <a:p>
            <a:pPr marL="342900" indent="-342900">
              <a:buAutoNum type="alphaLcPeriod" startAt="2"/>
            </a:pPr>
            <a:endParaRPr lang="en-US" dirty="0"/>
          </a:p>
        </p:txBody>
      </p:sp>
      <p:pic>
        <p:nvPicPr>
          <p:cNvPr id="7" name="Picture 6"/>
          <p:cNvPicPr/>
          <p:nvPr/>
        </p:nvPicPr>
        <p:blipFill>
          <a:blip r:embed="rId2"/>
          <a:stretch>
            <a:fillRect/>
          </a:stretch>
        </p:blipFill>
        <p:spPr>
          <a:xfrm>
            <a:off x="6818893" y="1436061"/>
            <a:ext cx="3947845" cy="1925325"/>
          </a:xfrm>
          <a:prstGeom prst="rect">
            <a:avLst/>
          </a:prstGeom>
        </p:spPr>
      </p:pic>
      <p:pic>
        <p:nvPicPr>
          <p:cNvPr id="8" name="Picture 7"/>
          <p:cNvPicPr/>
          <p:nvPr/>
        </p:nvPicPr>
        <p:blipFill>
          <a:blip r:embed="rId3"/>
          <a:stretch>
            <a:fillRect/>
          </a:stretch>
        </p:blipFill>
        <p:spPr>
          <a:xfrm>
            <a:off x="1565006" y="1238758"/>
            <a:ext cx="3354723" cy="3307483"/>
          </a:xfrm>
          <a:prstGeom prst="rect">
            <a:avLst/>
          </a:prstGeom>
        </p:spPr>
      </p:pic>
    </p:spTree>
    <p:extLst>
      <p:ext uri="{BB962C8B-B14F-4D97-AF65-F5344CB8AC3E}">
        <p14:creationId xmlns:p14="http://schemas.microsoft.com/office/powerpoint/2010/main" val="348276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341" y="592428"/>
            <a:ext cx="10573555" cy="646331"/>
          </a:xfrm>
          <a:prstGeom prst="rect">
            <a:avLst/>
          </a:prstGeom>
          <a:noFill/>
        </p:spPr>
        <p:txBody>
          <a:bodyPr wrap="square" rtlCol="0">
            <a:spAutoFit/>
          </a:bodyPr>
          <a:lstStyle/>
          <a:p>
            <a:pPr marL="342900" indent="-342900">
              <a:buFont typeface="+mj-lt"/>
              <a:buAutoNum type="alphaLcPeriod" startAt="3"/>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dirty="0"/>
              <a:t> Input </a:t>
            </a:r>
            <a:r>
              <a:rPr lang="en-US" dirty="0" err="1"/>
              <a:t>Sistem</a:t>
            </a:r>
            <a:r>
              <a:rPr lang="en-US" dirty="0"/>
              <a:t> </a:t>
            </a:r>
            <a:r>
              <a:rPr lang="en-US" dirty="0" err="1"/>
              <a:t>Operasi</a:t>
            </a:r>
            <a:endParaRPr lang="id-ID" dirty="0" smtClean="0"/>
          </a:p>
          <a:p>
            <a:pPr marL="342900" indent="-342900">
              <a:buAutoNum type="alphaLcPeriod" startAt="3"/>
            </a:pPr>
            <a:endParaRPr lang="en-US" dirty="0"/>
          </a:p>
        </p:txBody>
      </p:sp>
      <p:pic>
        <p:nvPicPr>
          <p:cNvPr id="5" name="Picture 4"/>
          <p:cNvPicPr/>
          <p:nvPr/>
        </p:nvPicPr>
        <p:blipFill>
          <a:blip r:embed="rId2"/>
          <a:stretch>
            <a:fillRect/>
          </a:stretch>
        </p:blipFill>
        <p:spPr>
          <a:xfrm>
            <a:off x="1560244" y="1238759"/>
            <a:ext cx="3372364" cy="3577940"/>
          </a:xfrm>
          <a:prstGeom prst="rect">
            <a:avLst/>
          </a:prstGeom>
        </p:spPr>
      </p:pic>
      <p:pic>
        <p:nvPicPr>
          <p:cNvPr id="6" name="Picture 5"/>
          <p:cNvPicPr/>
          <p:nvPr/>
        </p:nvPicPr>
        <p:blipFill>
          <a:blip r:embed="rId3"/>
          <a:stretch>
            <a:fillRect/>
          </a:stretch>
        </p:blipFill>
        <p:spPr>
          <a:xfrm>
            <a:off x="6033282" y="1655001"/>
            <a:ext cx="4025118" cy="2015477"/>
          </a:xfrm>
          <a:prstGeom prst="rect">
            <a:avLst/>
          </a:prstGeom>
        </p:spPr>
      </p:pic>
    </p:spTree>
    <p:extLst>
      <p:ext uri="{BB962C8B-B14F-4D97-AF65-F5344CB8AC3E}">
        <p14:creationId xmlns:p14="http://schemas.microsoft.com/office/powerpoint/2010/main" val="3711309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341" y="592428"/>
            <a:ext cx="10573555" cy="646331"/>
          </a:xfrm>
          <a:prstGeom prst="rect">
            <a:avLst/>
          </a:prstGeom>
          <a:noFill/>
        </p:spPr>
        <p:txBody>
          <a:bodyPr wrap="square" rtlCol="0">
            <a:spAutoFit/>
          </a:bodyPr>
          <a:lstStyle/>
          <a:p>
            <a:pPr marL="342900" indent="-342900">
              <a:buFont typeface="+mj-lt"/>
              <a:buAutoNum type="alphaLcPeriod" startAt="4"/>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dirty="0"/>
              <a:t> Input </a:t>
            </a:r>
            <a:r>
              <a:rPr lang="en-US" dirty="0" smtClean="0"/>
              <a:t>K</a:t>
            </a:r>
            <a:r>
              <a:rPr lang="id-ID" dirty="0" smtClean="0"/>
              <a:t>riftografi dan Keamanan Informasi</a:t>
            </a:r>
          </a:p>
          <a:p>
            <a:pPr marL="342900" indent="-342900">
              <a:buAutoNum type="alphaLcPeriod" startAt="4"/>
            </a:pPr>
            <a:endParaRPr lang="en-US" dirty="0"/>
          </a:p>
        </p:txBody>
      </p:sp>
      <p:pic>
        <p:nvPicPr>
          <p:cNvPr id="7" name="Picture 6"/>
          <p:cNvPicPr/>
          <p:nvPr/>
        </p:nvPicPr>
        <p:blipFill>
          <a:blip r:embed="rId2"/>
          <a:stretch>
            <a:fillRect/>
          </a:stretch>
        </p:blipFill>
        <p:spPr>
          <a:xfrm>
            <a:off x="6574195" y="1719396"/>
            <a:ext cx="3252385" cy="1577596"/>
          </a:xfrm>
          <a:prstGeom prst="rect">
            <a:avLst/>
          </a:prstGeom>
        </p:spPr>
      </p:pic>
      <p:pic>
        <p:nvPicPr>
          <p:cNvPr id="8" name="Picture 7"/>
          <p:cNvPicPr/>
          <p:nvPr/>
        </p:nvPicPr>
        <p:blipFill>
          <a:blip r:embed="rId3"/>
          <a:stretch>
            <a:fillRect/>
          </a:stretch>
        </p:blipFill>
        <p:spPr>
          <a:xfrm>
            <a:off x="1520556" y="1238759"/>
            <a:ext cx="3283263" cy="3616576"/>
          </a:xfrm>
          <a:prstGeom prst="rect">
            <a:avLst/>
          </a:prstGeom>
        </p:spPr>
      </p:pic>
    </p:spTree>
    <p:extLst>
      <p:ext uri="{BB962C8B-B14F-4D97-AF65-F5344CB8AC3E}">
        <p14:creationId xmlns:p14="http://schemas.microsoft.com/office/powerpoint/2010/main" val="2951744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341" y="592428"/>
            <a:ext cx="10573555" cy="646331"/>
          </a:xfrm>
          <a:prstGeom prst="rect">
            <a:avLst/>
          </a:prstGeom>
          <a:noFill/>
        </p:spPr>
        <p:txBody>
          <a:bodyPr wrap="square" rtlCol="0">
            <a:spAutoFit/>
          </a:bodyPr>
          <a:lstStyle/>
          <a:p>
            <a:pPr marL="342900" indent="-342900">
              <a:buFont typeface="+mj-lt"/>
              <a:buAutoNum type="alphaLcPeriod" startAt="5"/>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dirty="0"/>
              <a:t> Input </a:t>
            </a:r>
            <a:r>
              <a:rPr lang="en-US" dirty="0" err="1"/>
              <a:t>Grafika</a:t>
            </a:r>
            <a:r>
              <a:rPr lang="en-US" dirty="0"/>
              <a:t> </a:t>
            </a:r>
            <a:r>
              <a:rPr lang="en-US" dirty="0" err="1" smtClean="0"/>
              <a:t>Komputer</a:t>
            </a:r>
            <a:endParaRPr lang="id-ID" dirty="0" smtClean="0"/>
          </a:p>
          <a:p>
            <a:pPr marL="342900" indent="-342900">
              <a:buAutoNum type="alphaLcPeriod" startAt="5"/>
            </a:pPr>
            <a:endParaRPr lang="en-US" dirty="0"/>
          </a:p>
        </p:txBody>
      </p:sp>
      <p:pic>
        <p:nvPicPr>
          <p:cNvPr id="5" name="Picture 4"/>
          <p:cNvPicPr/>
          <p:nvPr/>
        </p:nvPicPr>
        <p:blipFill>
          <a:blip r:embed="rId2"/>
          <a:stretch>
            <a:fillRect/>
          </a:stretch>
        </p:blipFill>
        <p:spPr>
          <a:xfrm>
            <a:off x="6690104" y="1745154"/>
            <a:ext cx="3394054" cy="1719263"/>
          </a:xfrm>
          <a:prstGeom prst="rect">
            <a:avLst/>
          </a:prstGeom>
        </p:spPr>
      </p:pic>
      <p:pic>
        <p:nvPicPr>
          <p:cNvPr id="6" name="Picture 5"/>
          <p:cNvPicPr/>
          <p:nvPr/>
        </p:nvPicPr>
        <p:blipFill>
          <a:blip r:embed="rId3"/>
          <a:stretch>
            <a:fillRect/>
          </a:stretch>
        </p:blipFill>
        <p:spPr>
          <a:xfrm>
            <a:off x="1575068" y="1238759"/>
            <a:ext cx="3499208" cy="3758244"/>
          </a:xfrm>
          <a:prstGeom prst="rect">
            <a:avLst/>
          </a:prstGeom>
        </p:spPr>
      </p:pic>
    </p:spTree>
    <p:extLst>
      <p:ext uri="{BB962C8B-B14F-4D97-AF65-F5344CB8AC3E}">
        <p14:creationId xmlns:p14="http://schemas.microsoft.com/office/powerpoint/2010/main" val="1639414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543996058"/>
              </p:ext>
            </p:extLst>
          </p:nvPr>
        </p:nvGraphicFramePr>
        <p:xfrm>
          <a:off x="1478208" y="1518156"/>
          <a:ext cx="8128000" cy="4181031"/>
        </p:xfrm>
        <a:graphic>
          <a:graphicData uri="http://schemas.openxmlformats.org/drawingml/2006/table">
            <a:tbl>
              <a:tblPr firstRow="1" bandRow="1">
                <a:tableStyleId>{5940675A-B579-460E-94D1-54222C63F5DA}</a:tableStyleId>
              </a:tblPr>
              <a:tblGrid>
                <a:gridCol w="2032000"/>
                <a:gridCol w="2032000"/>
                <a:gridCol w="2032000"/>
                <a:gridCol w="2032000"/>
              </a:tblGrid>
              <a:tr h="370840">
                <a:tc gridSpan="2">
                  <a:txBody>
                    <a:bodyPr/>
                    <a:lstStyle/>
                    <a:p>
                      <a:pPr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Variabel</a:t>
                      </a:r>
                      <a:endPar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hMerge="1">
                  <a:txBody>
                    <a:bodyPr/>
                    <a:lstStyle/>
                    <a:p>
                      <a:pPr marL="75565" indent="-6350" algn="l">
                        <a:lnSpc>
                          <a:spcPct val="119000"/>
                        </a:lnSpc>
                        <a:spcAft>
                          <a:spcPts val="245"/>
                        </a:spcAft>
                      </a:pPr>
                      <a:endParaRPr lang="en-US" sz="11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marL="75565" indent="-6350" algn="ctr">
                        <a:lnSpc>
                          <a:spcPct val="119000"/>
                        </a:lnSpc>
                        <a:spcAft>
                          <a:spcPts val="245"/>
                        </a:spcAft>
                      </a:pPr>
                      <a:r>
                        <a:rPr lang="en-US" sz="1200" b="1" dirty="0" err="1"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Himpunan</a:t>
                      </a:r>
                      <a:r>
                        <a:rPr lang="en-US" sz="1200" b="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2705" indent="-6350" algn="ctr">
                        <a:lnSpc>
                          <a:spcPct val="115000"/>
                        </a:lnSpc>
                        <a:spcAft>
                          <a:spcPts val="0"/>
                        </a:spcAft>
                      </a:pPr>
                      <a:r>
                        <a:rPr lang="en-US" sz="1200" b="1" i="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1200" b="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Fuzzy</a:t>
                      </a:r>
                      <a:endParaRPr lang="en-US" sz="1200"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a:txBody>
                    <a:bodyPr/>
                    <a:lstStyle/>
                    <a:p>
                      <a:pPr marL="92710" indent="-6350" algn="ctr">
                        <a:lnSpc>
                          <a:spcPct val="115000"/>
                        </a:lnSpc>
                        <a:spcAft>
                          <a:spcPts val="0"/>
                        </a:spcAft>
                      </a:pPr>
                      <a:r>
                        <a:rPr lang="en-US" sz="1200" b="1" i="1" dirty="0" smtClean="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Domain</a:t>
                      </a:r>
                      <a:endPar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r>
              <a:tr h="370840">
                <a:tc>
                  <a:txBody>
                    <a:bodyPr/>
                    <a:lstStyle/>
                    <a:p>
                      <a:pPr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Nama</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a:txBody>
                    <a:bodyPr/>
                    <a:lstStyle/>
                    <a:p>
                      <a:pPr marL="60960"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Notasi</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a:txBody>
                    <a:bodyPr/>
                    <a:lstStyle/>
                    <a:p>
                      <a:pPr indent="-6350" algn="ctr">
                        <a:lnSpc>
                          <a:spcPct val="115000"/>
                        </a:lnSpc>
                        <a:spcAft>
                          <a:spcPts val="0"/>
                        </a:spcAft>
                      </a:pPr>
                      <a:r>
                        <a:rPr lang="en-US" sz="1200" b="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Nama</a:t>
                      </a:r>
                      <a:endPar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c>
                  <a:txBody>
                    <a:bodyPr/>
                    <a:lstStyle/>
                    <a:p>
                      <a:pPr marL="22225" indent="-6350" algn="ctr">
                        <a:lnSpc>
                          <a:spcPct val="115000"/>
                        </a:lnSpc>
                        <a:spcAft>
                          <a:spcPts val="0"/>
                        </a:spcAft>
                      </a:pPr>
                      <a:r>
                        <a:rPr lang="en-US" sz="1200" b="1" dirty="0" err="1">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Konstanta</a:t>
                      </a:r>
                      <a:endPar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nchor="ctr"/>
                </a:tc>
              </a:tr>
              <a:tr h="370840">
                <a:tc rowSpan="3">
                  <a:txBody>
                    <a:bodyPr/>
                    <a:lstStyle/>
                    <a:p>
                      <a:r>
                        <a:rPr lang="id-ID" dirty="0" smtClean="0"/>
                        <a:t>Sistem Cerdas</a:t>
                      </a:r>
                    </a:p>
                    <a:p>
                      <a:endParaRPr lang="en-US" dirty="0"/>
                    </a:p>
                  </a:txBody>
                  <a:tcPr/>
                </a:tc>
                <a:tc rowSpan="3">
                  <a:txBody>
                    <a:bodyPr/>
                    <a:lstStyle/>
                    <a:p>
                      <a:r>
                        <a:rPr lang="id-ID" dirty="0" smtClean="0"/>
                        <a:t>SC</a:t>
                      </a:r>
                      <a:endParaRPr lang="en-US" dirty="0"/>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dirty="0"/>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dirty="0"/>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rowSpan="3">
                  <a:txBody>
                    <a:bodyPr/>
                    <a:lstStyle/>
                    <a:p>
                      <a:r>
                        <a:rPr lang="id-ID" dirty="0" smtClean="0"/>
                        <a:t>Jaringan</a:t>
                      </a:r>
                      <a:endParaRPr lang="en-US" dirty="0"/>
                    </a:p>
                  </a:txBody>
                  <a:tcPr/>
                </a:tc>
                <a:tc rowSpan="3">
                  <a:txBody>
                    <a:bodyPr/>
                    <a:lstStyle/>
                    <a:p>
                      <a:r>
                        <a:rPr lang="id-ID" dirty="0" smtClean="0"/>
                        <a:t>J</a:t>
                      </a:r>
                      <a:endParaRPr lang="en-US" dirty="0"/>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dirty="0"/>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dirty="0"/>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rowSpan="3">
                  <a:txBody>
                    <a:bodyPr/>
                    <a:lstStyle/>
                    <a:p>
                      <a:r>
                        <a:rPr lang="id-ID" dirty="0" smtClean="0"/>
                        <a:t>Multimedia</a:t>
                      </a:r>
                      <a:endParaRPr lang="en-US" dirty="0"/>
                    </a:p>
                  </a:txBody>
                  <a:tcPr/>
                </a:tc>
                <a:tc rowSpan="3">
                  <a:txBody>
                    <a:bodyPr/>
                    <a:lstStyle/>
                    <a:p>
                      <a:r>
                        <a:rPr lang="id-ID" dirty="0" smtClean="0"/>
                        <a:t>M</a:t>
                      </a:r>
                      <a:endParaRPr lang="en-US" dirty="0"/>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Cukup</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r h="370840">
                <a:tc vMerge="1">
                  <a:txBody>
                    <a:bodyPr/>
                    <a:lstStyle/>
                    <a:p>
                      <a:endParaRPr lang="en-US"/>
                    </a:p>
                  </a:txBody>
                  <a:tcPr/>
                </a:tc>
                <a:tc vMerge="1">
                  <a:txBody>
                    <a:bodyPr/>
                    <a:lstStyle/>
                    <a:p>
                      <a:endParaRPr lang="en-US"/>
                    </a:p>
                  </a:txBody>
                  <a:tcPr/>
                </a:tc>
                <a:tc>
                  <a:txBody>
                    <a:bodyPr/>
                    <a:lstStyle/>
                    <a:p>
                      <a:pPr indent="-6350" algn="l">
                        <a:lnSpc>
                          <a:spcPct val="115000"/>
                        </a:lnSpc>
                        <a:spcAft>
                          <a:spcPts val="0"/>
                        </a:spcAft>
                      </a:pPr>
                      <a:r>
                        <a:rPr lang="en-US" sz="12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Sangat Baik</a:t>
                      </a:r>
                      <a:endParaRPr lang="en-US" sz="160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c>
                  <a:txBody>
                    <a:bodyPr/>
                    <a:lstStyle/>
                    <a:p>
                      <a:pPr indent="-6350" algn="r">
                        <a:lnSpc>
                          <a:spcPct val="115000"/>
                        </a:lnSpc>
                        <a:spcAft>
                          <a:spcPts val="0"/>
                        </a:spcAft>
                      </a:pPr>
                      <a:r>
                        <a:rPr lang="en-US" sz="12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solidFill>
                          <a:srgbClr val="181717"/>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95" marR="36195" marT="36195" marB="0"/>
                </a:tc>
              </a:tr>
            </a:tbl>
          </a:graphicData>
        </a:graphic>
      </p:graphicFrame>
      <p:sp>
        <p:nvSpPr>
          <p:cNvPr id="4" name="TextBox 3"/>
          <p:cNvSpPr txBox="1"/>
          <p:nvPr/>
        </p:nvSpPr>
        <p:spPr>
          <a:xfrm>
            <a:off x="1442434" y="1107583"/>
            <a:ext cx="1415965" cy="369332"/>
          </a:xfrm>
          <a:prstGeom prst="rect">
            <a:avLst/>
          </a:prstGeom>
          <a:noFill/>
        </p:spPr>
        <p:txBody>
          <a:bodyPr wrap="none" rtlCol="0">
            <a:spAutoFit/>
          </a:bodyPr>
          <a:lstStyle/>
          <a:p>
            <a:r>
              <a:rPr lang="id-ID" dirty="0" smtClean="0"/>
              <a:t>Output </a:t>
            </a:r>
            <a:r>
              <a:rPr lang="id-ID" i="1" dirty="0" smtClean="0"/>
              <a:t>Fuzzy</a:t>
            </a:r>
            <a:endParaRPr lang="en-US" dirty="0"/>
          </a:p>
        </p:txBody>
      </p:sp>
    </p:spTree>
    <p:extLst>
      <p:ext uri="{BB962C8B-B14F-4D97-AF65-F5344CB8AC3E}">
        <p14:creationId xmlns:p14="http://schemas.microsoft.com/office/powerpoint/2010/main" val="3573939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1" y="785611"/>
            <a:ext cx="10792496" cy="5632311"/>
          </a:xfrm>
          <a:prstGeom prst="rect">
            <a:avLst/>
          </a:prstGeom>
          <a:noFill/>
        </p:spPr>
        <p:txBody>
          <a:bodyPr wrap="square" rtlCol="0">
            <a:spAutoFit/>
          </a:bodyPr>
          <a:lstStyle/>
          <a:p>
            <a:pPr marL="342900" indent="-342900">
              <a:buAutoNum type="alphaLcPeriod"/>
            </a:pPr>
            <a:r>
              <a:rPr lang="en-US" dirty="0" err="1" smtClean="0"/>
              <a:t>Fungsi</a:t>
            </a:r>
            <a:r>
              <a:rPr lang="en-US" dirty="0" smtClean="0"/>
              <a:t> </a:t>
            </a:r>
            <a:r>
              <a:rPr lang="en-US" dirty="0" err="1"/>
              <a:t>Derajat</a:t>
            </a:r>
            <a:r>
              <a:rPr lang="en-US" dirty="0"/>
              <a:t> </a:t>
            </a:r>
            <a:r>
              <a:rPr lang="en-US" dirty="0" err="1"/>
              <a:t>Keanggotaan</a:t>
            </a:r>
            <a:r>
              <a:rPr lang="en-US" dirty="0"/>
              <a:t> (µ) </a:t>
            </a:r>
            <a:r>
              <a:rPr lang="en-US" dirty="0" err="1"/>
              <a:t>Variabel</a:t>
            </a:r>
            <a:r>
              <a:rPr lang="en-US" i="1" dirty="0"/>
              <a:t> Output </a:t>
            </a:r>
            <a:r>
              <a:rPr lang="en-US" dirty="0" err="1"/>
              <a:t>Sistem</a:t>
            </a:r>
            <a:r>
              <a:rPr lang="en-US" dirty="0"/>
              <a:t> </a:t>
            </a:r>
            <a:r>
              <a:rPr lang="en-US" dirty="0" err="1" smtClean="0"/>
              <a:t>Cerdas</a:t>
            </a:r>
            <a:endParaRPr lang="id-ID" dirty="0" smtClean="0"/>
          </a:p>
          <a:p>
            <a:pPr marL="342900" indent="-342900">
              <a:buAutoNum type="alphaLcPeriod"/>
            </a:pPr>
            <a:endParaRPr lang="id-ID" dirty="0"/>
          </a:p>
          <a:p>
            <a:pPr marL="342900" indent="-342900">
              <a:buAutoNum type="alphaLcPeriod"/>
            </a:pPr>
            <a:endParaRPr lang="id-ID" dirty="0" smtClean="0"/>
          </a:p>
          <a:p>
            <a:pPr marL="342900" indent="-342900">
              <a:buAutoNum type="alphaLcPeriod"/>
            </a:pPr>
            <a:endParaRPr lang="id-ID" dirty="0"/>
          </a:p>
          <a:p>
            <a:pPr marL="342900" indent="-342900">
              <a:buAutoNum type="alphaLcPeriod"/>
            </a:pPr>
            <a:endParaRPr lang="id-ID" dirty="0" smtClean="0"/>
          </a:p>
          <a:p>
            <a:endParaRPr lang="id-ID" dirty="0" smtClean="0"/>
          </a:p>
          <a:p>
            <a:pPr marL="342900" indent="-342900">
              <a:buFont typeface="+mj-lt"/>
              <a:buAutoNum type="alphaLcPeriod" startAt="2"/>
            </a:pPr>
            <a:r>
              <a:rPr lang="en-US" dirty="0" err="1"/>
              <a:t>Fungsi</a:t>
            </a:r>
            <a:r>
              <a:rPr lang="en-US" dirty="0"/>
              <a:t> </a:t>
            </a:r>
            <a:r>
              <a:rPr lang="en-US" dirty="0" err="1"/>
              <a:t>Derajat</a:t>
            </a:r>
            <a:r>
              <a:rPr lang="en-US" dirty="0"/>
              <a:t> </a:t>
            </a:r>
            <a:r>
              <a:rPr lang="en-US" dirty="0" err="1"/>
              <a:t>Keanggotaan</a:t>
            </a:r>
            <a:r>
              <a:rPr lang="en-US" dirty="0"/>
              <a:t> (µ) </a:t>
            </a:r>
            <a:r>
              <a:rPr lang="en-US" dirty="0" err="1"/>
              <a:t>Variabel</a:t>
            </a:r>
            <a:r>
              <a:rPr lang="en-US" i="1" dirty="0"/>
              <a:t> Output </a:t>
            </a:r>
            <a:r>
              <a:rPr lang="en-US" dirty="0" err="1" smtClean="0"/>
              <a:t>Jaringan</a:t>
            </a:r>
            <a:endParaRPr lang="id-ID" dirty="0" smtClean="0"/>
          </a:p>
          <a:p>
            <a:pPr marL="342900" indent="-342900">
              <a:buAutoNum type="alphaLcPeriod" startAt="2"/>
            </a:pPr>
            <a:endParaRPr lang="id-ID" dirty="0"/>
          </a:p>
          <a:p>
            <a:pPr marL="342900" indent="-342900">
              <a:buAutoNum type="alphaLcPeriod" startAt="2"/>
            </a:pPr>
            <a:endParaRPr lang="id-ID" dirty="0" smtClean="0"/>
          </a:p>
          <a:p>
            <a:pPr marL="342900" indent="-342900">
              <a:buAutoNum type="alphaLcPeriod" startAt="2"/>
            </a:pPr>
            <a:endParaRPr lang="id-ID" dirty="0"/>
          </a:p>
          <a:p>
            <a:pPr marL="342900" indent="-342900">
              <a:buAutoNum type="alphaLcPeriod" startAt="2"/>
            </a:pPr>
            <a:endParaRPr lang="id-ID" dirty="0" smtClean="0"/>
          </a:p>
          <a:p>
            <a:pPr marL="342900" indent="-342900">
              <a:buAutoNum type="alphaLcPeriod" startAt="2"/>
            </a:pPr>
            <a:endParaRPr lang="id-ID" dirty="0"/>
          </a:p>
          <a:p>
            <a:pPr marL="342900" indent="-342900">
              <a:buAutoNum type="alphaLcPeriod" startAt="2"/>
            </a:pPr>
            <a:endParaRPr lang="id-ID" dirty="0" smtClean="0"/>
          </a:p>
          <a:p>
            <a:pPr marL="342900" indent="-342900">
              <a:buAutoNum type="alphaLcPeriod" startAt="2"/>
            </a:pPr>
            <a:r>
              <a:rPr lang="en-US" dirty="0" err="1"/>
              <a:t>Fungsi</a:t>
            </a:r>
            <a:r>
              <a:rPr lang="en-US" dirty="0"/>
              <a:t> </a:t>
            </a:r>
            <a:r>
              <a:rPr lang="en-US" dirty="0" err="1"/>
              <a:t>Derajat</a:t>
            </a:r>
            <a:r>
              <a:rPr lang="en-US" dirty="0"/>
              <a:t> </a:t>
            </a:r>
            <a:r>
              <a:rPr lang="en-US" dirty="0" err="1"/>
              <a:t>Keanggotaan</a:t>
            </a:r>
            <a:r>
              <a:rPr lang="en-US" dirty="0"/>
              <a:t> (µ) </a:t>
            </a:r>
            <a:r>
              <a:rPr lang="en-US" dirty="0" err="1"/>
              <a:t>Variabel</a:t>
            </a:r>
            <a:r>
              <a:rPr lang="en-US" i="1" dirty="0"/>
              <a:t> Output </a:t>
            </a:r>
            <a:r>
              <a:rPr lang="en-US" dirty="0" smtClean="0"/>
              <a:t>Multimedia</a:t>
            </a:r>
            <a:endParaRPr lang="id-ID" dirty="0" smtClean="0"/>
          </a:p>
          <a:p>
            <a:pPr marL="342900" indent="-342900">
              <a:buAutoNum type="alphaLcPeriod" startAt="2"/>
            </a:pPr>
            <a:endParaRPr lang="id-ID" dirty="0"/>
          </a:p>
          <a:p>
            <a:pPr marL="342900" indent="-342900">
              <a:buAutoNum type="alphaLcPeriod" startAt="2"/>
            </a:pPr>
            <a:endParaRPr lang="id-ID" dirty="0" smtClean="0"/>
          </a:p>
          <a:p>
            <a:pPr marL="342900" indent="-342900">
              <a:buAutoNum type="alphaLcPeriod" startAt="2"/>
            </a:pPr>
            <a:endParaRPr lang="id-ID" dirty="0"/>
          </a:p>
          <a:p>
            <a:pPr marL="342900" indent="-342900">
              <a:buAutoNum type="alphaLcPeriod" startAt="2"/>
            </a:pPr>
            <a:endParaRPr lang="id-ID" dirty="0" smtClean="0"/>
          </a:p>
          <a:p>
            <a:pPr marL="342900" indent="-342900">
              <a:buAutoNum type="alphaLcPeriod" startAt="2"/>
            </a:pPr>
            <a:endParaRPr lang="id-ID" dirty="0"/>
          </a:p>
          <a:p>
            <a:pPr marL="342900" indent="-342900">
              <a:buAutoNum type="alphaLcPeriod" startAt="2"/>
            </a:pPr>
            <a:endParaRPr lang="en-US" dirty="0"/>
          </a:p>
        </p:txBody>
      </p:sp>
      <p:grpSp>
        <p:nvGrpSpPr>
          <p:cNvPr id="3" name="Group 2"/>
          <p:cNvGrpSpPr/>
          <p:nvPr/>
        </p:nvGrpSpPr>
        <p:grpSpPr>
          <a:xfrm>
            <a:off x="1551396" y="4761637"/>
            <a:ext cx="3600154" cy="1538403"/>
            <a:chOff x="-1" y="-127007"/>
            <a:chExt cx="2701666" cy="1282474"/>
          </a:xfrm>
        </p:grpSpPr>
        <p:pic>
          <p:nvPicPr>
            <p:cNvPr id="4" name="Picture 3"/>
            <p:cNvPicPr/>
            <p:nvPr/>
          </p:nvPicPr>
          <p:blipFill>
            <a:blip r:embed="rId2"/>
            <a:stretch>
              <a:fillRect/>
            </a:stretch>
          </p:blipFill>
          <p:spPr>
            <a:xfrm>
              <a:off x="557930" y="690341"/>
              <a:ext cx="81331" cy="207853"/>
            </a:xfrm>
            <a:prstGeom prst="rect">
              <a:avLst/>
            </a:prstGeom>
          </p:spPr>
        </p:pic>
        <p:pic>
          <p:nvPicPr>
            <p:cNvPr id="5" name="Picture 4"/>
            <p:cNvPicPr/>
            <p:nvPr/>
          </p:nvPicPr>
          <p:blipFill>
            <a:blip r:embed="rId3"/>
            <a:stretch>
              <a:fillRect/>
            </a:stretch>
          </p:blipFill>
          <p:spPr>
            <a:xfrm>
              <a:off x="1369509" y="892772"/>
              <a:ext cx="451884" cy="103029"/>
            </a:xfrm>
            <a:prstGeom prst="rect">
              <a:avLst/>
            </a:prstGeom>
          </p:spPr>
        </p:pic>
        <p:sp>
          <p:nvSpPr>
            <p:cNvPr id="6" name="Rectangle 5"/>
            <p:cNvSpPr/>
            <p:nvPr/>
          </p:nvSpPr>
          <p:spPr>
            <a:xfrm>
              <a:off x="1369509" y="914710"/>
              <a:ext cx="601007" cy="107407"/>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Multimedia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7" name="Picture 6"/>
            <p:cNvPicPr/>
            <p:nvPr/>
          </p:nvPicPr>
          <p:blipFill>
            <a:blip r:embed="rId4"/>
            <a:stretch>
              <a:fillRect/>
            </a:stretch>
          </p:blipFill>
          <p:spPr>
            <a:xfrm>
              <a:off x="1483384" y="580069"/>
              <a:ext cx="233172" cy="110260"/>
            </a:xfrm>
            <a:prstGeom prst="rect">
              <a:avLst/>
            </a:prstGeom>
          </p:spPr>
        </p:pic>
        <p:sp>
          <p:nvSpPr>
            <p:cNvPr id="8" name="Rectangle 7"/>
            <p:cNvSpPr/>
            <p:nvPr/>
          </p:nvSpPr>
          <p:spPr>
            <a:xfrm>
              <a:off x="1483384" y="599048"/>
              <a:ext cx="64067"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C</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1532187" y="599048"/>
              <a:ext cx="243408"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ukup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5"/>
            <a:stretch>
              <a:fillRect/>
            </a:stretch>
          </p:blipFill>
          <p:spPr>
            <a:xfrm>
              <a:off x="1517727" y="401122"/>
              <a:ext cx="153640" cy="110260"/>
            </a:xfrm>
            <a:prstGeom prst="rect">
              <a:avLst/>
            </a:prstGeom>
          </p:spPr>
        </p:pic>
        <p:sp>
          <p:nvSpPr>
            <p:cNvPr id="11" name="Rectangle 10"/>
            <p:cNvSpPr/>
            <p:nvPr/>
          </p:nvSpPr>
          <p:spPr>
            <a:xfrm>
              <a:off x="1517727" y="420102"/>
              <a:ext cx="65389"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B</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1566531" y="420102"/>
              <a:ext cx="138833"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aik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3" name="Picture 12"/>
            <p:cNvPicPr/>
            <p:nvPr/>
          </p:nvPicPr>
          <p:blipFill>
            <a:blip r:embed="rId6"/>
            <a:stretch>
              <a:fillRect/>
            </a:stretch>
          </p:blipFill>
          <p:spPr>
            <a:xfrm>
              <a:off x="1365894" y="173388"/>
              <a:ext cx="422958" cy="110245"/>
            </a:xfrm>
            <a:prstGeom prst="rect">
              <a:avLst/>
            </a:prstGeom>
          </p:spPr>
        </p:pic>
        <p:sp>
          <p:nvSpPr>
            <p:cNvPr id="14" name="Rectangle 13"/>
            <p:cNvSpPr/>
            <p:nvPr/>
          </p:nvSpPr>
          <p:spPr>
            <a:xfrm>
              <a:off x="1365894" y="192352"/>
              <a:ext cx="55173"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S</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1407467" y="192352"/>
              <a:ext cx="506637"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angat Baik</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6" name="Shape 6060"/>
            <p:cNvSpPr/>
            <p:nvPr/>
          </p:nvSpPr>
          <p:spPr>
            <a:xfrm>
              <a:off x="27263" y="159065"/>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 name="Shape 28320"/>
            <p:cNvSpPr/>
            <p:nvPr/>
          </p:nvSpPr>
          <p:spPr>
            <a:xfrm>
              <a:off x="27273" y="159062"/>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 name="Shape 6062"/>
            <p:cNvSpPr/>
            <p:nvPr/>
          </p:nvSpPr>
          <p:spPr>
            <a:xfrm>
              <a:off x="27263" y="272035"/>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 name="Shape 28321"/>
            <p:cNvSpPr/>
            <p:nvPr/>
          </p:nvSpPr>
          <p:spPr>
            <a:xfrm>
              <a:off x="27273" y="272029"/>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 name="Shape 6064"/>
            <p:cNvSpPr/>
            <p:nvPr/>
          </p:nvSpPr>
          <p:spPr>
            <a:xfrm>
              <a:off x="27263" y="385006"/>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 name="Shape 28322"/>
            <p:cNvSpPr/>
            <p:nvPr/>
          </p:nvSpPr>
          <p:spPr>
            <a:xfrm>
              <a:off x="27273" y="385008"/>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2" name="Shape 6066"/>
            <p:cNvSpPr/>
            <p:nvPr/>
          </p:nvSpPr>
          <p:spPr>
            <a:xfrm>
              <a:off x="27263" y="498731"/>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3" name="Shape 28323"/>
            <p:cNvSpPr/>
            <p:nvPr/>
          </p:nvSpPr>
          <p:spPr>
            <a:xfrm>
              <a:off x="27273" y="498736"/>
              <a:ext cx="11290" cy="11291"/>
            </a:xfrm>
            <a:custGeom>
              <a:avLst/>
              <a:gdLst/>
              <a:ahLst/>
              <a:cxnLst/>
              <a:rect l="0" t="0" r="0" b="0"/>
              <a:pathLst>
                <a:path w="11290" h="11291">
                  <a:moveTo>
                    <a:pt x="0" y="0"/>
                  </a:moveTo>
                  <a:lnTo>
                    <a:pt x="11290" y="0"/>
                  </a:lnTo>
                  <a:lnTo>
                    <a:pt x="11290"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4" name="Shape 6068"/>
            <p:cNvSpPr/>
            <p:nvPr/>
          </p:nvSpPr>
          <p:spPr>
            <a:xfrm>
              <a:off x="27263" y="611703"/>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 name="Shape 28324"/>
            <p:cNvSpPr/>
            <p:nvPr/>
          </p:nvSpPr>
          <p:spPr>
            <a:xfrm>
              <a:off x="27273" y="61170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 name="Shape 6070"/>
            <p:cNvSpPr/>
            <p:nvPr/>
          </p:nvSpPr>
          <p:spPr>
            <a:xfrm>
              <a:off x="27263" y="724673"/>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 name="Shape 28325"/>
            <p:cNvSpPr/>
            <p:nvPr/>
          </p:nvSpPr>
          <p:spPr>
            <a:xfrm>
              <a:off x="27273" y="724657"/>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 name="Shape 6072"/>
            <p:cNvSpPr/>
            <p:nvPr/>
          </p:nvSpPr>
          <p:spPr>
            <a:xfrm>
              <a:off x="320987" y="11450"/>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 name="Shape 28326"/>
            <p:cNvSpPr/>
            <p:nvPr/>
          </p:nvSpPr>
          <p:spPr>
            <a:xfrm>
              <a:off x="320986" y="11437"/>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 name="Shape 6074"/>
            <p:cNvSpPr/>
            <p:nvPr/>
          </p:nvSpPr>
          <p:spPr>
            <a:xfrm>
              <a:off x="964169"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 name="Shape 28327"/>
            <p:cNvSpPr/>
            <p:nvPr/>
          </p:nvSpPr>
          <p:spPr>
            <a:xfrm>
              <a:off x="964177"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 name="Shape 6076"/>
            <p:cNvSpPr/>
            <p:nvPr/>
          </p:nvSpPr>
          <p:spPr>
            <a:xfrm>
              <a:off x="1392705"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3" name="Shape 28328"/>
            <p:cNvSpPr/>
            <p:nvPr/>
          </p:nvSpPr>
          <p:spPr>
            <a:xfrm>
              <a:off x="1392714"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4" name="Shape 6078"/>
            <p:cNvSpPr/>
            <p:nvPr/>
          </p:nvSpPr>
          <p:spPr>
            <a:xfrm>
              <a:off x="1821241"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5" name="Shape 28329"/>
            <p:cNvSpPr/>
            <p:nvPr/>
          </p:nvSpPr>
          <p:spPr>
            <a:xfrm>
              <a:off x="1821224"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6" name="Shape 6080"/>
            <p:cNvSpPr/>
            <p:nvPr/>
          </p:nvSpPr>
          <p:spPr>
            <a:xfrm>
              <a:off x="2250530"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7" name="Shape 28330"/>
            <p:cNvSpPr/>
            <p:nvPr/>
          </p:nvSpPr>
          <p:spPr>
            <a:xfrm>
              <a:off x="2250535"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8" name="Shape 6082"/>
            <p:cNvSpPr/>
            <p:nvPr/>
          </p:nvSpPr>
          <p:spPr>
            <a:xfrm>
              <a:off x="534878" y="11450"/>
              <a:ext cx="0" cy="985101"/>
            </a:xfrm>
            <a:custGeom>
              <a:avLst/>
              <a:gdLst/>
              <a:ahLst/>
              <a:cxnLst/>
              <a:rect l="0" t="0" r="0" b="0"/>
              <a:pathLst>
                <a:path h="985101">
                  <a:moveTo>
                    <a:pt x="0" y="0"/>
                  </a:moveTo>
                  <a:lnTo>
                    <a:pt x="0" y="985101"/>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9" name="Shape 28331"/>
            <p:cNvSpPr/>
            <p:nvPr/>
          </p:nvSpPr>
          <p:spPr>
            <a:xfrm>
              <a:off x="534879" y="11450"/>
              <a:ext cx="11303" cy="985100"/>
            </a:xfrm>
            <a:custGeom>
              <a:avLst/>
              <a:gdLst/>
              <a:ahLst/>
              <a:cxnLst/>
              <a:rect l="0" t="0" r="0" b="0"/>
              <a:pathLst>
                <a:path w="11303" h="985100">
                  <a:moveTo>
                    <a:pt x="0" y="0"/>
                  </a:moveTo>
                  <a:lnTo>
                    <a:pt x="11303" y="0"/>
                  </a:lnTo>
                  <a:lnTo>
                    <a:pt x="11303" y="985100"/>
                  </a:lnTo>
                  <a:lnTo>
                    <a:pt x="0" y="98510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40" name="Shape 6084"/>
            <p:cNvSpPr/>
            <p:nvPr/>
          </p:nvSpPr>
          <p:spPr>
            <a:xfrm>
              <a:off x="749523"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41" name="Shape 28332"/>
            <p:cNvSpPr/>
            <p:nvPr/>
          </p:nvSpPr>
          <p:spPr>
            <a:xfrm>
              <a:off x="749522"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42" name="Shape 6086"/>
            <p:cNvSpPr/>
            <p:nvPr/>
          </p:nvSpPr>
          <p:spPr>
            <a:xfrm>
              <a:off x="964169" y="84969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43" name="Shape 28333"/>
            <p:cNvSpPr/>
            <p:nvPr/>
          </p:nvSpPr>
          <p:spPr>
            <a:xfrm>
              <a:off x="964177" y="849688"/>
              <a:ext cx="11303" cy="146862"/>
            </a:xfrm>
            <a:custGeom>
              <a:avLst/>
              <a:gdLst/>
              <a:ahLst/>
              <a:cxnLst/>
              <a:rect l="0" t="0" r="0" b="0"/>
              <a:pathLst>
                <a:path w="11303" h="146862">
                  <a:moveTo>
                    <a:pt x="0" y="0"/>
                  </a:moveTo>
                  <a:lnTo>
                    <a:pt x="11303" y="0"/>
                  </a:lnTo>
                  <a:lnTo>
                    <a:pt x="11303" y="146862"/>
                  </a:lnTo>
                  <a:lnTo>
                    <a:pt x="0" y="146862"/>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44" name="Shape 6088"/>
            <p:cNvSpPr/>
            <p:nvPr/>
          </p:nvSpPr>
          <p:spPr>
            <a:xfrm>
              <a:off x="1178059" y="11450"/>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45" name="Shape 28334"/>
            <p:cNvSpPr/>
            <p:nvPr/>
          </p:nvSpPr>
          <p:spPr>
            <a:xfrm>
              <a:off x="1178071" y="11437"/>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46" name="Shape 6090"/>
            <p:cNvSpPr/>
            <p:nvPr/>
          </p:nvSpPr>
          <p:spPr>
            <a:xfrm>
              <a:off x="1392705" y="84969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47" name="Shape 28335"/>
            <p:cNvSpPr/>
            <p:nvPr/>
          </p:nvSpPr>
          <p:spPr>
            <a:xfrm>
              <a:off x="1392714" y="849688"/>
              <a:ext cx="11303" cy="146862"/>
            </a:xfrm>
            <a:custGeom>
              <a:avLst/>
              <a:gdLst/>
              <a:ahLst/>
              <a:cxnLst/>
              <a:rect l="0" t="0" r="0" b="0"/>
              <a:pathLst>
                <a:path w="11303" h="146862">
                  <a:moveTo>
                    <a:pt x="0" y="0"/>
                  </a:moveTo>
                  <a:lnTo>
                    <a:pt x="11303" y="0"/>
                  </a:lnTo>
                  <a:lnTo>
                    <a:pt x="11303" y="146862"/>
                  </a:lnTo>
                  <a:lnTo>
                    <a:pt x="0" y="146862"/>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48" name="Shape 6092"/>
            <p:cNvSpPr/>
            <p:nvPr/>
          </p:nvSpPr>
          <p:spPr>
            <a:xfrm>
              <a:off x="1607349" y="11450"/>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49" name="Shape 28336"/>
            <p:cNvSpPr/>
            <p:nvPr/>
          </p:nvSpPr>
          <p:spPr>
            <a:xfrm>
              <a:off x="1607356" y="11437"/>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50" name="Shape 6094"/>
            <p:cNvSpPr/>
            <p:nvPr/>
          </p:nvSpPr>
          <p:spPr>
            <a:xfrm>
              <a:off x="1821241" y="84969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51" name="Shape 28337"/>
            <p:cNvSpPr/>
            <p:nvPr/>
          </p:nvSpPr>
          <p:spPr>
            <a:xfrm>
              <a:off x="1821224" y="849688"/>
              <a:ext cx="11303" cy="146862"/>
            </a:xfrm>
            <a:custGeom>
              <a:avLst/>
              <a:gdLst/>
              <a:ahLst/>
              <a:cxnLst/>
              <a:rect l="0" t="0" r="0" b="0"/>
              <a:pathLst>
                <a:path w="11303" h="146862">
                  <a:moveTo>
                    <a:pt x="0" y="0"/>
                  </a:moveTo>
                  <a:lnTo>
                    <a:pt x="11303" y="0"/>
                  </a:lnTo>
                  <a:lnTo>
                    <a:pt x="11303" y="146862"/>
                  </a:lnTo>
                  <a:lnTo>
                    <a:pt x="0" y="146862"/>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52" name="Shape 6096"/>
            <p:cNvSpPr/>
            <p:nvPr/>
          </p:nvSpPr>
          <p:spPr>
            <a:xfrm>
              <a:off x="2035886" y="11450"/>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53" name="Shape 28338"/>
            <p:cNvSpPr/>
            <p:nvPr/>
          </p:nvSpPr>
          <p:spPr>
            <a:xfrm>
              <a:off x="2035880" y="11437"/>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54" name="Shape 6098"/>
            <p:cNvSpPr/>
            <p:nvPr/>
          </p:nvSpPr>
          <p:spPr>
            <a:xfrm>
              <a:off x="2250530" y="84969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55" name="Shape 28339"/>
            <p:cNvSpPr/>
            <p:nvPr/>
          </p:nvSpPr>
          <p:spPr>
            <a:xfrm>
              <a:off x="2250535" y="849688"/>
              <a:ext cx="11303" cy="146862"/>
            </a:xfrm>
            <a:custGeom>
              <a:avLst/>
              <a:gdLst/>
              <a:ahLst/>
              <a:cxnLst/>
              <a:rect l="0" t="0" r="0" b="0"/>
              <a:pathLst>
                <a:path w="11303" h="146862">
                  <a:moveTo>
                    <a:pt x="0" y="0"/>
                  </a:moveTo>
                  <a:lnTo>
                    <a:pt x="11303" y="0"/>
                  </a:lnTo>
                  <a:lnTo>
                    <a:pt x="11303" y="146862"/>
                  </a:lnTo>
                  <a:lnTo>
                    <a:pt x="0" y="146862"/>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56" name="Shape 6100"/>
            <p:cNvSpPr/>
            <p:nvPr/>
          </p:nvSpPr>
          <p:spPr>
            <a:xfrm>
              <a:off x="2464422" y="11450"/>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57" name="Shape 28340"/>
            <p:cNvSpPr/>
            <p:nvPr/>
          </p:nvSpPr>
          <p:spPr>
            <a:xfrm>
              <a:off x="2464416" y="11437"/>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58" name="Shape 6102"/>
            <p:cNvSpPr/>
            <p:nvPr/>
          </p:nvSpPr>
          <p:spPr>
            <a:xfrm>
              <a:off x="27263" y="11450"/>
              <a:ext cx="749" cy="1132725"/>
            </a:xfrm>
            <a:custGeom>
              <a:avLst/>
              <a:gdLst/>
              <a:ahLst/>
              <a:cxnLst/>
              <a:rect l="0" t="0" r="0" b="0"/>
              <a:pathLst>
                <a:path w="749" h="1132725">
                  <a:moveTo>
                    <a:pt x="0" y="0"/>
                  </a:moveTo>
                  <a:lnTo>
                    <a:pt x="749" y="113272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59" name="Shape 28341"/>
            <p:cNvSpPr/>
            <p:nvPr/>
          </p:nvSpPr>
          <p:spPr>
            <a:xfrm>
              <a:off x="27273" y="11450"/>
              <a:ext cx="11290" cy="1144016"/>
            </a:xfrm>
            <a:custGeom>
              <a:avLst/>
              <a:gdLst/>
              <a:ahLst/>
              <a:cxnLst/>
              <a:rect l="0" t="0" r="0" b="0"/>
              <a:pathLst>
                <a:path w="11290" h="1144016">
                  <a:moveTo>
                    <a:pt x="0" y="0"/>
                  </a:moveTo>
                  <a:lnTo>
                    <a:pt x="11290" y="0"/>
                  </a:lnTo>
                  <a:lnTo>
                    <a:pt x="11290"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60" name="Shape 6104"/>
            <p:cNvSpPr/>
            <p:nvPr/>
          </p:nvSpPr>
          <p:spPr>
            <a:xfrm>
              <a:off x="320987" y="849694"/>
              <a:ext cx="749" cy="294475"/>
            </a:xfrm>
            <a:custGeom>
              <a:avLst/>
              <a:gdLst/>
              <a:ahLst/>
              <a:cxnLst/>
              <a:rect l="0" t="0" r="0" b="0"/>
              <a:pathLst>
                <a:path w="749" h="294475">
                  <a:moveTo>
                    <a:pt x="0" y="0"/>
                  </a:moveTo>
                  <a:lnTo>
                    <a:pt x="749" y="29447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61" name="Shape 28342"/>
            <p:cNvSpPr/>
            <p:nvPr/>
          </p:nvSpPr>
          <p:spPr>
            <a:xfrm>
              <a:off x="320986" y="849700"/>
              <a:ext cx="11303" cy="305766"/>
            </a:xfrm>
            <a:custGeom>
              <a:avLst/>
              <a:gdLst/>
              <a:ahLst/>
              <a:cxnLst/>
              <a:rect l="0" t="0" r="0" b="0"/>
              <a:pathLst>
                <a:path w="11303" h="305766">
                  <a:moveTo>
                    <a:pt x="0" y="0"/>
                  </a:moveTo>
                  <a:lnTo>
                    <a:pt x="11303" y="0"/>
                  </a:lnTo>
                  <a:lnTo>
                    <a:pt x="11303" y="305766"/>
                  </a:lnTo>
                  <a:lnTo>
                    <a:pt x="0" y="30576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62" name="Shape 6106"/>
            <p:cNvSpPr/>
            <p:nvPr/>
          </p:nvSpPr>
          <p:spPr>
            <a:xfrm>
              <a:off x="534878"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63" name="Shape 28343"/>
            <p:cNvSpPr/>
            <p:nvPr/>
          </p:nvSpPr>
          <p:spPr>
            <a:xfrm>
              <a:off x="534879"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64" name="Shape 6108"/>
            <p:cNvSpPr/>
            <p:nvPr/>
          </p:nvSpPr>
          <p:spPr>
            <a:xfrm>
              <a:off x="749523"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65" name="Shape 28344"/>
            <p:cNvSpPr/>
            <p:nvPr/>
          </p:nvSpPr>
          <p:spPr>
            <a:xfrm>
              <a:off x="749522"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66" name="Shape 6110"/>
            <p:cNvSpPr/>
            <p:nvPr/>
          </p:nvSpPr>
          <p:spPr>
            <a:xfrm>
              <a:off x="964169"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67" name="Shape 28345"/>
            <p:cNvSpPr/>
            <p:nvPr/>
          </p:nvSpPr>
          <p:spPr>
            <a:xfrm>
              <a:off x="964177"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68" name="Shape 6112"/>
            <p:cNvSpPr/>
            <p:nvPr/>
          </p:nvSpPr>
          <p:spPr>
            <a:xfrm>
              <a:off x="1178059"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69" name="Shape 28346"/>
            <p:cNvSpPr/>
            <p:nvPr/>
          </p:nvSpPr>
          <p:spPr>
            <a:xfrm>
              <a:off x="1178071" y="1144176"/>
              <a:ext cx="11290" cy="11291"/>
            </a:xfrm>
            <a:custGeom>
              <a:avLst/>
              <a:gdLst/>
              <a:ahLst/>
              <a:cxnLst/>
              <a:rect l="0" t="0" r="0" b="0"/>
              <a:pathLst>
                <a:path w="11290" h="11291">
                  <a:moveTo>
                    <a:pt x="0" y="0"/>
                  </a:moveTo>
                  <a:lnTo>
                    <a:pt x="11290" y="0"/>
                  </a:lnTo>
                  <a:lnTo>
                    <a:pt x="11290"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70" name="Shape 6114"/>
            <p:cNvSpPr/>
            <p:nvPr/>
          </p:nvSpPr>
          <p:spPr>
            <a:xfrm>
              <a:off x="1392705"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71" name="Shape 28347"/>
            <p:cNvSpPr/>
            <p:nvPr/>
          </p:nvSpPr>
          <p:spPr>
            <a:xfrm>
              <a:off x="1392714"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72" name="Shape 6116"/>
            <p:cNvSpPr/>
            <p:nvPr/>
          </p:nvSpPr>
          <p:spPr>
            <a:xfrm>
              <a:off x="1607349"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73" name="Shape 28348"/>
            <p:cNvSpPr/>
            <p:nvPr/>
          </p:nvSpPr>
          <p:spPr>
            <a:xfrm>
              <a:off x="1607356" y="1144176"/>
              <a:ext cx="11290" cy="11291"/>
            </a:xfrm>
            <a:custGeom>
              <a:avLst/>
              <a:gdLst/>
              <a:ahLst/>
              <a:cxnLst/>
              <a:rect l="0" t="0" r="0" b="0"/>
              <a:pathLst>
                <a:path w="11290" h="11291">
                  <a:moveTo>
                    <a:pt x="0" y="0"/>
                  </a:moveTo>
                  <a:lnTo>
                    <a:pt x="11290" y="0"/>
                  </a:lnTo>
                  <a:lnTo>
                    <a:pt x="11290"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74" name="Shape 6118"/>
            <p:cNvSpPr/>
            <p:nvPr/>
          </p:nvSpPr>
          <p:spPr>
            <a:xfrm>
              <a:off x="1821241"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75" name="Shape 28349"/>
            <p:cNvSpPr/>
            <p:nvPr/>
          </p:nvSpPr>
          <p:spPr>
            <a:xfrm>
              <a:off x="1821224"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76" name="Shape 6120"/>
            <p:cNvSpPr/>
            <p:nvPr/>
          </p:nvSpPr>
          <p:spPr>
            <a:xfrm>
              <a:off x="2035886"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77" name="Shape 28350"/>
            <p:cNvSpPr/>
            <p:nvPr/>
          </p:nvSpPr>
          <p:spPr>
            <a:xfrm>
              <a:off x="2035880" y="1144176"/>
              <a:ext cx="11290" cy="11291"/>
            </a:xfrm>
            <a:custGeom>
              <a:avLst/>
              <a:gdLst/>
              <a:ahLst/>
              <a:cxnLst/>
              <a:rect l="0" t="0" r="0" b="0"/>
              <a:pathLst>
                <a:path w="11290" h="11291">
                  <a:moveTo>
                    <a:pt x="0" y="0"/>
                  </a:moveTo>
                  <a:lnTo>
                    <a:pt x="11290" y="0"/>
                  </a:lnTo>
                  <a:lnTo>
                    <a:pt x="11290"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78" name="Shape 6122"/>
            <p:cNvSpPr/>
            <p:nvPr/>
          </p:nvSpPr>
          <p:spPr>
            <a:xfrm>
              <a:off x="2250530"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79" name="Shape 28351"/>
            <p:cNvSpPr/>
            <p:nvPr/>
          </p:nvSpPr>
          <p:spPr>
            <a:xfrm>
              <a:off x="2250535"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80" name="Shape 6124"/>
            <p:cNvSpPr/>
            <p:nvPr/>
          </p:nvSpPr>
          <p:spPr>
            <a:xfrm>
              <a:off x="2464422" y="1144172"/>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81" name="Shape 28352"/>
            <p:cNvSpPr/>
            <p:nvPr/>
          </p:nvSpPr>
          <p:spPr>
            <a:xfrm>
              <a:off x="2464416" y="1144176"/>
              <a:ext cx="11303" cy="11291"/>
            </a:xfrm>
            <a:custGeom>
              <a:avLst/>
              <a:gdLst/>
              <a:ahLst/>
              <a:cxnLst/>
              <a:rect l="0" t="0" r="0" b="0"/>
              <a:pathLst>
                <a:path w="11303" h="11291">
                  <a:moveTo>
                    <a:pt x="0" y="0"/>
                  </a:moveTo>
                  <a:lnTo>
                    <a:pt x="11303" y="0"/>
                  </a:lnTo>
                  <a:lnTo>
                    <a:pt x="11303"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82" name="Shape 6126"/>
            <p:cNvSpPr/>
            <p:nvPr/>
          </p:nvSpPr>
          <p:spPr>
            <a:xfrm>
              <a:off x="2679066" y="11450"/>
              <a:ext cx="749" cy="1132725"/>
            </a:xfrm>
            <a:custGeom>
              <a:avLst/>
              <a:gdLst/>
              <a:ahLst/>
              <a:cxnLst/>
              <a:rect l="0" t="0" r="0" b="0"/>
              <a:pathLst>
                <a:path w="749" h="1132725">
                  <a:moveTo>
                    <a:pt x="0" y="0"/>
                  </a:moveTo>
                  <a:lnTo>
                    <a:pt x="749" y="113272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83" name="Shape 28353"/>
            <p:cNvSpPr/>
            <p:nvPr/>
          </p:nvSpPr>
          <p:spPr>
            <a:xfrm>
              <a:off x="2679058" y="11450"/>
              <a:ext cx="11316" cy="1144016"/>
            </a:xfrm>
            <a:custGeom>
              <a:avLst/>
              <a:gdLst/>
              <a:ahLst/>
              <a:cxnLst/>
              <a:rect l="0" t="0" r="0" b="0"/>
              <a:pathLst>
                <a:path w="11316" h="1144016">
                  <a:moveTo>
                    <a:pt x="0" y="0"/>
                  </a:moveTo>
                  <a:lnTo>
                    <a:pt x="11316" y="0"/>
                  </a:lnTo>
                  <a:lnTo>
                    <a:pt x="11316"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84" name="Shape 6128"/>
            <p:cNvSpPr/>
            <p:nvPr/>
          </p:nvSpPr>
          <p:spPr>
            <a:xfrm>
              <a:off x="27263" y="11450"/>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85" name="Shape 28354"/>
            <p:cNvSpPr/>
            <p:nvPr/>
          </p:nvSpPr>
          <p:spPr>
            <a:xfrm>
              <a:off x="27273" y="11437"/>
              <a:ext cx="2674392" cy="11303"/>
            </a:xfrm>
            <a:custGeom>
              <a:avLst/>
              <a:gdLst/>
              <a:ahLst/>
              <a:cxnLst/>
              <a:rect l="0" t="0" r="0" b="0"/>
              <a:pathLst>
                <a:path w="2674392" h="11303">
                  <a:moveTo>
                    <a:pt x="0" y="0"/>
                  </a:moveTo>
                  <a:lnTo>
                    <a:pt x="2674392" y="0"/>
                  </a:lnTo>
                  <a:lnTo>
                    <a:pt x="267439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86" name="Shape 6130"/>
            <p:cNvSpPr/>
            <p:nvPr/>
          </p:nvSpPr>
          <p:spPr>
            <a:xfrm>
              <a:off x="546175" y="159065"/>
              <a:ext cx="2144192" cy="749"/>
            </a:xfrm>
            <a:custGeom>
              <a:avLst/>
              <a:gdLst/>
              <a:ahLst/>
              <a:cxnLst/>
              <a:rect l="0" t="0" r="0" b="0"/>
              <a:pathLst>
                <a:path w="2144192" h="749">
                  <a:moveTo>
                    <a:pt x="0" y="0"/>
                  </a:moveTo>
                  <a:lnTo>
                    <a:pt x="2144192"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87" name="Shape 28355"/>
            <p:cNvSpPr/>
            <p:nvPr/>
          </p:nvSpPr>
          <p:spPr>
            <a:xfrm>
              <a:off x="546182" y="159062"/>
              <a:ext cx="2155482" cy="11303"/>
            </a:xfrm>
            <a:custGeom>
              <a:avLst/>
              <a:gdLst/>
              <a:ahLst/>
              <a:cxnLst/>
              <a:rect l="0" t="0" r="0" b="0"/>
              <a:pathLst>
                <a:path w="2155482" h="11303">
                  <a:moveTo>
                    <a:pt x="0" y="0"/>
                  </a:moveTo>
                  <a:lnTo>
                    <a:pt x="2155482" y="0"/>
                  </a:lnTo>
                  <a:lnTo>
                    <a:pt x="215548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88" name="Shape 6132"/>
            <p:cNvSpPr/>
            <p:nvPr/>
          </p:nvSpPr>
          <p:spPr>
            <a:xfrm>
              <a:off x="2690364" y="272035"/>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89" name="Shape 28356"/>
            <p:cNvSpPr/>
            <p:nvPr/>
          </p:nvSpPr>
          <p:spPr>
            <a:xfrm>
              <a:off x="2690361" y="272029"/>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90" name="Shape 6134"/>
            <p:cNvSpPr/>
            <p:nvPr/>
          </p:nvSpPr>
          <p:spPr>
            <a:xfrm>
              <a:off x="2690364" y="385006"/>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91" name="Shape 28357"/>
            <p:cNvSpPr/>
            <p:nvPr/>
          </p:nvSpPr>
          <p:spPr>
            <a:xfrm>
              <a:off x="2690361" y="385008"/>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92" name="Shape 6136"/>
            <p:cNvSpPr/>
            <p:nvPr/>
          </p:nvSpPr>
          <p:spPr>
            <a:xfrm>
              <a:off x="2690364" y="498731"/>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93" name="Shape 28358"/>
            <p:cNvSpPr/>
            <p:nvPr/>
          </p:nvSpPr>
          <p:spPr>
            <a:xfrm>
              <a:off x="2690361" y="498736"/>
              <a:ext cx="11290" cy="11291"/>
            </a:xfrm>
            <a:custGeom>
              <a:avLst/>
              <a:gdLst/>
              <a:ahLst/>
              <a:cxnLst/>
              <a:rect l="0" t="0" r="0" b="0"/>
              <a:pathLst>
                <a:path w="11290" h="11291">
                  <a:moveTo>
                    <a:pt x="0" y="0"/>
                  </a:moveTo>
                  <a:lnTo>
                    <a:pt x="11290" y="0"/>
                  </a:lnTo>
                  <a:lnTo>
                    <a:pt x="11290" y="11291"/>
                  </a:lnTo>
                  <a:lnTo>
                    <a:pt x="0" y="1129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94" name="Shape 6138"/>
            <p:cNvSpPr/>
            <p:nvPr/>
          </p:nvSpPr>
          <p:spPr>
            <a:xfrm>
              <a:off x="2690364" y="611703"/>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95" name="Shape 28359"/>
            <p:cNvSpPr/>
            <p:nvPr/>
          </p:nvSpPr>
          <p:spPr>
            <a:xfrm>
              <a:off x="2690361" y="61170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96" name="Shape 6140"/>
            <p:cNvSpPr/>
            <p:nvPr/>
          </p:nvSpPr>
          <p:spPr>
            <a:xfrm>
              <a:off x="2690364" y="724673"/>
              <a:ext cx="749" cy="750"/>
            </a:xfrm>
            <a:custGeom>
              <a:avLst/>
              <a:gdLst/>
              <a:ahLst/>
              <a:cxnLst/>
              <a:rect l="0" t="0" r="0" b="0"/>
              <a:pathLst>
                <a:path w="749" h="750">
                  <a:moveTo>
                    <a:pt x="0" y="0"/>
                  </a:moveTo>
                  <a:lnTo>
                    <a:pt x="749"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97" name="Shape 28360"/>
            <p:cNvSpPr/>
            <p:nvPr/>
          </p:nvSpPr>
          <p:spPr>
            <a:xfrm>
              <a:off x="2690361" y="724657"/>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98" name="Shape 6142"/>
            <p:cNvSpPr/>
            <p:nvPr/>
          </p:nvSpPr>
          <p:spPr>
            <a:xfrm>
              <a:off x="27263" y="838397"/>
              <a:ext cx="2663101" cy="750"/>
            </a:xfrm>
            <a:custGeom>
              <a:avLst/>
              <a:gdLst/>
              <a:ahLst/>
              <a:cxnLst/>
              <a:rect l="0" t="0" r="0" b="0"/>
              <a:pathLst>
                <a:path w="2663101" h="750">
                  <a:moveTo>
                    <a:pt x="0" y="0"/>
                  </a:moveTo>
                  <a:lnTo>
                    <a:pt x="2663101"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99" name="Shape 28361"/>
            <p:cNvSpPr/>
            <p:nvPr/>
          </p:nvSpPr>
          <p:spPr>
            <a:xfrm>
              <a:off x="27273" y="838373"/>
              <a:ext cx="2674392" cy="11316"/>
            </a:xfrm>
            <a:custGeom>
              <a:avLst/>
              <a:gdLst/>
              <a:ahLst/>
              <a:cxnLst/>
              <a:rect l="0" t="0" r="0" b="0"/>
              <a:pathLst>
                <a:path w="2674392" h="11316">
                  <a:moveTo>
                    <a:pt x="0" y="0"/>
                  </a:moveTo>
                  <a:lnTo>
                    <a:pt x="2674392" y="0"/>
                  </a:lnTo>
                  <a:lnTo>
                    <a:pt x="2674392"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00" name="Shape 6144"/>
            <p:cNvSpPr/>
            <p:nvPr/>
          </p:nvSpPr>
          <p:spPr>
            <a:xfrm>
              <a:off x="27263" y="985260"/>
              <a:ext cx="2663101" cy="750"/>
            </a:xfrm>
            <a:custGeom>
              <a:avLst/>
              <a:gdLst/>
              <a:ahLst/>
              <a:cxnLst/>
              <a:rect l="0" t="0" r="0" b="0"/>
              <a:pathLst>
                <a:path w="2663101" h="750">
                  <a:moveTo>
                    <a:pt x="0" y="0"/>
                  </a:moveTo>
                  <a:lnTo>
                    <a:pt x="2663101"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01" name="Shape 28362"/>
            <p:cNvSpPr/>
            <p:nvPr/>
          </p:nvSpPr>
          <p:spPr>
            <a:xfrm>
              <a:off x="27273" y="985260"/>
              <a:ext cx="2674392" cy="11290"/>
            </a:xfrm>
            <a:custGeom>
              <a:avLst/>
              <a:gdLst/>
              <a:ahLst/>
              <a:cxnLst/>
              <a:rect l="0" t="0" r="0" b="0"/>
              <a:pathLst>
                <a:path w="2674392" h="11290">
                  <a:moveTo>
                    <a:pt x="0" y="0"/>
                  </a:moveTo>
                  <a:lnTo>
                    <a:pt x="2674392" y="0"/>
                  </a:lnTo>
                  <a:lnTo>
                    <a:pt x="2674392"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02" name="Shape 6146"/>
            <p:cNvSpPr/>
            <p:nvPr/>
          </p:nvSpPr>
          <p:spPr>
            <a:xfrm>
              <a:off x="27263" y="1132875"/>
              <a:ext cx="2663101" cy="750"/>
            </a:xfrm>
            <a:custGeom>
              <a:avLst/>
              <a:gdLst/>
              <a:ahLst/>
              <a:cxnLst/>
              <a:rect l="0" t="0" r="0" b="0"/>
              <a:pathLst>
                <a:path w="2663101" h="750">
                  <a:moveTo>
                    <a:pt x="0" y="0"/>
                  </a:moveTo>
                  <a:lnTo>
                    <a:pt x="2663101" y="75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03" name="Shape 28363"/>
            <p:cNvSpPr/>
            <p:nvPr/>
          </p:nvSpPr>
          <p:spPr>
            <a:xfrm>
              <a:off x="27273" y="1132872"/>
              <a:ext cx="2674392" cy="11303"/>
            </a:xfrm>
            <a:custGeom>
              <a:avLst/>
              <a:gdLst/>
              <a:ahLst/>
              <a:cxnLst/>
              <a:rect l="0" t="0" r="0" b="0"/>
              <a:pathLst>
                <a:path w="2674392" h="11303">
                  <a:moveTo>
                    <a:pt x="0" y="0"/>
                  </a:moveTo>
                  <a:lnTo>
                    <a:pt x="2674392" y="0"/>
                  </a:lnTo>
                  <a:lnTo>
                    <a:pt x="267439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04" name="Shape 6148"/>
            <p:cNvSpPr/>
            <p:nvPr/>
          </p:nvSpPr>
          <p:spPr>
            <a:xfrm>
              <a:off x="518051" y="34087"/>
              <a:ext cx="13404" cy="973765"/>
            </a:xfrm>
            <a:custGeom>
              <a:avLst/>
              <a:gdLst/>
              <a:ahLst/>
              <a:cxnLst/>
              <a:rect l="0" t="0" r="0" b="0"/>
              <a:pathLst>
                <a:path w="13404" h="973765">
                  <a:moveTo>
                    <a:pt x="7767" y="0"/>
                  </a:moveTo>
                  <a:lnTo>
                    <a:pt x="13404" y="9686"/>
                  </a:lnTo>
                  <a:lnTo>
                    <a:pt x="11328" y="973765"/>
                  </a:lnTo>
                  <a:lnTo>
                    <a:pt x="0" y="973765"/>
                  </a:lnTo>
                  <a:lnTo>
                    <a:pt x="2076" y="9706"/>
                  </a:lnTo>
                  <a:lnTo>
                    <a:pt x="7767"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05" name="Shape 6149"/>
            <p:cNvSpPr/>
            <p:nvPr/>
          </p:nvSpPr>
          <p:spPr>
            <a:xfrm>
              <a:off x="520883" y="25609"/>
              <a:ext cx="9906" cy="8478"/>
            </a:xfrm>
            <a:custGeom>
              <a:avLst/>
              <a:gdLst/>
              <a:ahLst/>
              <a:cxnLst/>
              <a:rect l="0" t="0" r="0" b="0"/>
              <a:pathLst>
                <a:path w="9906" h="8478">
                  <a:moveTo>
                    <a:pt x="0" y="0"/>
                  </a:moveTo>
                  <a:lnTo>
                    <a:pt x="9906" y="0"/>
                  </a:lnTo>
                  <a:lnTo>
                    <a:pt x="4935" y="8478"/>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06" name="Shape 6150"/>
            <p:cNvSpPr/>
            <p:nvPr/>
          </p:nvSpPr>
          <p:spPr>
            <a:xfrm>
              <a:off x="466336" y="11448"/>
              <a:ext cx="118999" cy="108979"/>
            </a:xfrm>
            <a:custGeom>
              <a:avLst/>
              <a:gdLst/>
              <a:ahLst/>
              <a:cxnLst/>
              <a:rect l="0" t="0" r="0" b="0"/>
              <a:pathLst>
                <a:path w="118999" h="108979">
                  <a:moveTo>
                    <a:pt x="59499" y="0"/>
                  </a:moveTo>
                  <a:lnTo>
                    <a:pt x="117589" y="99771"/>
                  </a:lnTo>
                  <a:cubicBezTo>
                    <a:pt x="118999" y="101905"/>
                    <a:pt x="117589" y="105435"/>
                    <a:pt x="115456" y="107569"/>
                  </a:cubicBezTo>
                  <a:cubicBezTo>
                    <a:pt x="112624" y="108979"/>
                    <a:pt x="109093" y="107569"/>
                    <a:pt x="107671" y="105435"/>
                  </a:cubicBezTo>
                  <a:lnTo>
                    <a:pt x="65118" y="32325"/>
                  </a:lnTo>
                  <a:lnTo>
                    <a:pt x="65164" y="11328"/>
                  </a:lnTo>
                  <a:lnTo>
                    <a:pt x="53835" y="11328"/>
                  </a:lnTo>
                  <a:lnTo>
                    <a:pt x="53790" y="32344"/>
                  </a:lnTo>
                  <a:lnTo>
                    <a:pt x="11341" y="104737"/>
                  </a:lnTo>
                  <a:cubicBezTo>
                    <a:pt x="9931" y="107569"/>
                    <a:pt x="6375" y="108267"/>
                    <a:pt x="3543" y="106858"/>
                  </a:cubicBezTo>
                  <a:cubicBezTo>
                    <a:pt x="711" y="105435"/>
                    <a:pt x="0" y="101905"/>
                    <a:pt x="1422" y="99073"/>
                  </a:cubicBezTo>
                  <a:lnTo>
                    <a:pt x="59499"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07" name="Shape 6151"/>
            <p:cNvSpPr/>
            <p:nvPr/>
          </p:nvSpPr>
          <p:spPr>
            <a:xfrm>
              <a:off x="518051" y="22777"/>
              <a:ext cx="13449" cy="985076"/>
            </a:xfrm>
            <a:custGeom>
              <a:avLst/>
              <a:gdLst/>
              <a:ahLst/>
              <a:cxnLst/>
              <a:rect l="0" t="0" r="0" b="0"/>
              <a:pathLst>
                <a:path w="13449" h="985076">
                  <a:moveTo>
                    <a:pt x="0" y="985076"/>
                  </a:moveTo>
                  <a:lnTo>
                    <a:pt x="2121" y="0"/>
                  </a:lnTo>
                  <a:lnTo>
                    <a:pt x="13449" y="0"/>
                  </a:lnTo>
                  <a:lnTo>
                    <a:pt x="11328" y="985076"/>
                  </a:lnTo>
                  <a:lnTo>
                    <a:pt x="0" y="985076"/>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108" name="Shape 6152"/>
            <p:cNvSpPr/>
            <p:nvPr/>
          </p:nvSpPr>
          <p:spPr>
            <a:xfrm>
              <a:off x="466336" y="11448"/>
              <a:ext cx="118999" cy="108979"/>
            </a:xfrm>
            <a:custGeom>
              <a:avLst/>
              <a:gdLst/>
              <a:ahLst/>
              <a:cxnLst/>
              <a:rect l="0" t="0" r="0" b="0"/>
              <a:pathLst>
                <a:path w="118999" h="108979">
                  <a:moveTo>
                    <a:pt x="1422" y="99073"/>
                  </a:moveTo>
                  <a:lnTo>
                    <a:pt x="59499" y="0"/>
                  </a:lnTo>
                  <a:lnTo>
                    <a:pt x="117589" y="99771"/>
                  </a:lnTo>
                  <a:cubicBezTo>
                    <a:pt x="118999" y="101905"/>
                    <a:pt x="117589" y="105435"/>
                    <a:pt x="115456" y="107569"/>
                  </a:cubicBezTo>
                  <a:cubicBezTo>
                    <a:pt x="112624" y="108979"/>
                    <a:pt x="109093" y="107569"/>
                    <a:pt x="107671" y="105435"/>
                  </a:cubicBezTo>
                  <a:lnTo>
                    <a:pt x="54546" y="14160"/>
                  </a:lnTo>
                  <a:lnTo>
                    <a:pt x="64452" y="14160"/>
                  </a:lnTo>
                  <a:lnTo>
                    <a:pt x="11341" y="104737"/>
                  </a:lnTo>
                  <a:cubicBezTo>
                    <a:pt x="9931" y="107569"/>
                    <a:pt x="6375" y="108267"/>
                    <a:pt x="3543" y="106858"/>
                  </a:cubicBezTo>
                  <a:cubicBezTo>
                    <a:pt x="711" y="105435"/>
                    <a:pt x="0" y="101905"/>
                    <a:pt x="1422" y="99073"/>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109" name="Shape 6153"/>
            <p:cNvSpPr/>
            <p:nvPr/>
          </p:nvSpPr>
          <p:spPr>
            <a:xfrm>
              <a:off x="2675039" y="845471"/>
              <a:ext cx="7995" cy="9208"/>
            </a:xfrm>
            <a:custGeom>
              <a:avLst/>
              <a:gdLst/>
              <a:ahLst/>
              <a:cxnLst/>
              <a:rect l="0" t="0" r="0" b="0"/>
              <a:pathLst>
                <a:path w="7995" h="9208">
                  <a:moveTo>
                    <a:pt x="7995" y="0"/>
                  </a:moveTo>
                  <a:lnTo>
                    <a:pt x="7995" y="9208"/>
                  </a:lnTo>
                  <a:lnTo>
                    <a:pt x="0" y="4604"/>
                  </a:lnTo>
                  <a:lnTo>
                    <a:pt x="7995"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10" name="Shape 6154"/>
            <p:cNvSpPr/>
            <p:nvPr/>
          </p:nvSpPr>
          <p:spPr>
            <a:xfrm>
              <a:off x="366173" y="844062"/>
              <a:ext cx="2308866" cy="11328"/>
            </a:xfrm>
            <a:custGeom>
              <a:avLst/>
              <a:gdLst/>
              <a:ahLst/>
              <a:cxnLst/>
              <a:rect l="0" t="0" r="0" b="0"/>
              <a:pathLst>
                <a:path w="2308866" h="11328">
                  <a:moveTo>
                    <a:pt x="0" y="0"/>
                  </a:moveTo>
                  <a:lnTo>
                    <a:pt x="2298427" y="0"/>
                  </a:lnTo>
                  <a:lnTo>
                    <a:pt x="2308866" y="6013"/>
                  </a:lnTo>
                  <a:lnTo>
                    <a:pt x="2299635" y="11328"/>
                  </a:lnTo>
                  <a:lnTo>
                    <a:pt x="0" y="11328"/>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11" name="Shape 6155"/>
            <p:cNvSpPr/>
            <p:nvPr/>
          </p:nvSpPr>
          <p:spPr>
            <a:xfrm>
              <a:off x="2588520" y="790951"/>
              <a:ext cx="108623" cy="118237"/>
            </a:xfrm>
            <a:custGeom>
              <a:avLst/>
              <a:gdLst/>
              <a:ahLst/>
              <a:cxnLst/>
              <a:rect l="0" t="0" r="0" b="0"/>
              <a:pathLst>
                <a:path w="108623" h="118237">
                  <a:moveTo>
                    <a:pt x="9881" y="1409"/>
                  </a:moveTo>
                  <a:lnTo>
                    <a:pt x="108623" y="58775"/>
                  </a:lnTo>
                  <a:lnTo>
                    <a:pt x="9881" y="116827"/>
                  </a:lnTo>
                  <a:cubicBezTo>
                    <a:pt x="7061" y="118237"/>
                    <a:pt x="3531" y="117526"/>
                    <a:pt x="2134" y="114706"/>
                  </a:cubicBezTo>
                  <a:cubicBezTo>
                    <a:pt x="0" y="111874"/>
                    <a:pt x="1422" y="109042"/>
                    <a:pt x="3531" y="106908"/>
                  </a:cubicBezTo>
                  <a:lnTo>
                    <a:pt x="77288" y="64439"/>
                  </a:lnTo>
                  <a:lnTo>
                    <a:pt x="97333" y="64439"/>
                  </a:lnTo>
                  <a:lnTo>
                    <a:pt x="97333" y="53111"/>
                  </a:lnTo>
                  <a:lnTo>
                    <a:pt x="76079" y="53111"/>
                  </a:lnTo>
                  <a:lnTo>
                    <a:pt x="3531" y="11328"/>
                  </a:lnTo>
                  <a:cubicBezTo>
                    <a:pt x="1422" y="9195"/>
                    <a:pt x="0" y="6362"/>
                    <a:pt x="2134" y="3531"/>
                  </a:cubicBezTo>
                  <a:cubicBezTo>
                    <a:pt x="3531" y="712"/>
                    <a:pt x="7061" y="0"/>
                    <a:pt x="9881" y="1409"/>
                  </a:cubicBez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112" name="Shape 6156"/>
            <p:cNvSpPr/>
            <p:nvPr/>
          </p:nvSpPr>
          <p:spPr>
            <a:xfrm>
              <a:off x="366176" y="844059"/>
              <a:ext cx="2319681" cy="11329"/>
            </a:xfrm>
            <a:custGeom>
              <a:avLst/>
              <a:gdLst/>
              <a:ahLst/>
              <a:cxnLst/>
              <a:rect l="0" t="0" r="0" b="0"/>
              <a:pathLst>
                <a:path w="2319681" h="11329">
                  <a:moveTo>
                    <a:pt x="0" y="0"/>
                  </a:moveTo>
                  <a:lnTo>
                    <a:pt x="2319681" y="0"/>
                  </a:lnTo>
                  <a:lnTo>
                    <a:pt x="2319681" y="11329"/>
                  </a:lnTo>
                  <a:lnTo>
                    <a:pt x="0" y="11329"/>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113" name="Shape 6157"/>
            <p:cNvSpPr/>
            <p:nvPr/>
          </p:nvSpPr>
          <p:spPr>
            <a:xfrm>
              <a:off x="2588524" y="790947"/>
              <a:ext cx="108623" cy="118237"/>
            </a:xfrm>
            <a:custGeom>
              <a:avLst/>
              <a:gdLst/>
              <a:ahLst/>
              <a:cxnLst/>
              <a:rect l="0" t="0" r="0" b="0"/>
              <a:pathLst>
                <a:path w="108623" h="118237">
                  <a:moveTo>
                    <a:pt x="9881" y="1410"/>
                  </a:moveTo>
                  <a:lnTo>
                    <a:pt x="108623" y="58775"/>
                  </a:lnTo>
                  <a:lnTo>
                    <a:pt x="9881" y="116828"/>
                  </a:lnTo>
                  <a:cubicBezTo>
                    <a:pt x="7048" y="118237"/>
                    <a:pt x="3531" y="117539"/>
                    <a:pt x="2121" y="114706"/>
                  </a:cubicBezTo>
                  <a:cubicBezTo>
                    <a:pt x="0" y="111875"/>
                    <a:pt x="1422" y="109042"/>
                    <a:pt x="3531" y="106921"/>
                  </a:cubicBezTo>
                  <a:lnTo>
                    <a:pt x="94501" y="54521"/>
                  </a:lnTo>
                  <a:lnTo>
                    <a:pt x="94501" y="63729"/>
                  </a:lnTo>
                  <a:lnTo>
                    <a:pt x="3531" y="11329"/>
                  </a:lnTo>
                  <a:cubicBezTo>
                    <a:pt x="1422" y="9208"/>
                    <a:pt x="0" y="6376"/>
                    <a:pt x="2121" y="3543"/>
                  </a:cubicBezTo>
                  <a:cubicBezTo>
                    <a:pt x="3531" y="712"/>
                    <a:pt x="7048" y="0"/>
                    <a:pt x="9881" y="1410"/>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114" name="Rectangle 113"/>
            <p:cNvSpPr/>
            <p:nvPr/>
          </p:nvSpPr>
          <p:spPr>
            <a:xfrm>
              <a:off x="225340" y="475480"/>
              <a:ext cx="109744" cy="107407"/>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µ[</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15" name="Rectangle 114"/>
            <p:cNvSpPr/>
            <p:nvPr/>
          </p:nvSpPr>
          <p:spPr>
            <a:xfrm>
              <a:off x="308487" y="475480"/>
              <a:ext cx="113470" cy="107407"/>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M</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16" name="Rectangle 115"/>
            <p:cNvSpPr/>
            <p:nvPr/>
          </p:nvSpPr>
          <p:spPr>
            <a:xfrm>
              <a:off x="393441" y="475480"/>
              <a:ext cx="40027" cy="107407"/>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17" name="Picture 116"/>
            <p:cNvPicPr/>
            <p:nvPr/>
          </p:nvPicPr>
          <p:blipFill>
            <a:blip r:embed="rId7"/>
            <a:stretch>
              <a:fillRect/>
            </a:stretch>
          </p:blipFill>
          <p:spPr>
            <a:xfrm rot="-5399999">
              <a:off x="-457307" y="457309"/>
              <a:ext cx="1041140" cy="126527"/>
            </a:xfrm>
            <a:prstGeom prst="rect">
              <a:avLst/>
            </a:prstGeom>
          </p:spPr>
        </p:pic>
        <p:sp>
          <p:nvSpPr>
            <p:cNvPr id="118" name="Rectangle 117"/>
            <p:cNvSpPr/>
            <p:nvPr/>
          </p:nvSpPr>
          <p:spPr>
            <a:xfrm rot="-5399999">
              <a:off x="-450589" y="349138"/>
              <a:ext cx="1059696"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Fungsi Keanggotaan</a:t>
              </a:r>
              <a:endParaRPr lang="en-US" sz="1100">
                <a:solidFill>
                  <a:srgbClr val="181717"/>
                </a:solidFill>
                <a:effectLst/>
                <a:latin typeface="Times New Roman" panose="02020603050405020304" pitchFamily="18" charset="0"/>
                <a:ea typeface="Times New Roman" panose="02020603050405020304" pitchFamily="18" charset="0"/>
              </a:endParaRPr>
            </a:p>
          </p:txBody>
        </p:sp>
      </p:grpSp>
      <p:grpSp>
        <p:nvGrpSpPr>
          <p:cNvPr id="119" name="Group 118"/>
          <p:cNvGrpSpPr/>
          <p:nvPr/>
        </p:nvGrpSpPr>
        <p:grpSpPr>
          <a:xfrm>
            <a:off x="1551396" y="2899250"/>
            <a:ext cx="3594129" cy="1377137"/>
            <a:chOff x="-5" y="-113450"/>
            <a:chExt cx="2709804" cy="1257466"/>
          </a:xfrm>
        </p:grpSpPr>
        <p:pic>
          <p:nvPicPr>
            <p:cNvPr id="120" name="Picture 119"/>
            <p:cNvPicPr/>
            <p:nvPr/>
          </p:nvPicPr>
          <p:blipFill>
            <a:blip r:embed="rId2"/>
            <a:stretch>
              <a:fillRect/>
            </a:stretch>
          </p:blipFill>
          <p:spPr>
            <a:xfrm>
              <a:off x="566064" y="679489"/>
              <a:ext cx="81331" cy="207861"/>
            </a:xfrm>
            <a:prstGeom prst="rect">
              <a:avLst/>
            </a:prstGeom>
          </p:spPr>
        </p:pic>
        <p:pic>
          <p:nvPicPr>
            <p:cNvPr id="121" name="Picture 120"/>
            <p:cNvPicPr/>
            <p:nvPr/>
          </p:nvPicPr>
          <p:blipFill>
            <a:blip r:embed="rId8"/>
            <a:stretch>
              <a:fillRect/>
            </a:stretch>
          </p:blipFill>
          <p:spPr>
            <a:xfrm>
              <a:off x="1401141" y="843971"/>
              <a:ext cx="347047" cy="151833"/>
            </a:xfrm>
            <a:prstGeom prst="rect">
              <a:avLst/>
            </a:prstGeom>
          </p:spPr>
        </p:pic>
        <p:sp>
          <p:nvSpPr>
            <p:cNvPr id="122" name="Rectangle 121"/>
            <p:cNvSpPr/>
            <p:nvPr/>
          </p:nvSpPr>
          <p:spPr>
            <a:xfrm>
              <a:off x="1401141" y="869525"/>
              <a:ext cx="458689"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Jaringan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23" name="Picture 122"/>
            <p:cNvPicPr/>
            <p:nvPr/>
          </p:nvPicPr>
          <p:blipFill>
            <a:blip r:embed="rId4"/>
            <a:stretch>
              <a:fillRect/>
            </a:stretch>
          </p:blipFill>
          <p:spPr>
            <a:xfrm>
              <a:off x="1491518" y="569226"/>
              <a:ext cx="233172" cy="110260"/>
            </a:xfrm>
            <a:prstGeom prst="rect">
              <a:avLst/>
            </a:prstGeom>
          </p:spPr>
        </p:pic>
        <p:sp>
          <p:nvSpPr>
            <p:cNvPr id="124" name="Rectangle 123"/>
            <p:cNvSpPr/>
            <p:nvPr/>
          </p:nvSpPr>
          <p:spPr>
            <a:xfrm>
              <a:off x="1491518" y="588204"/>
              <a:ext cx="64067"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C</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25" name="Rectangle 124"/>
            <p:cNvSpPr/>
            <p:nvPr/>
          </p:nvSpPr>
          <p:spPr>
            <a:xfrm>
              <a:off x="1540321" y="588204"/>
              <a:ext cx="243408"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ukup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26" name="Picture 125"/>
            <p:cNvPicPr/>
            <p:nvPr/>
          </p:nvPicPr>
          <p:blipFill>
            <a:blip r:embed="rId9"/>
            <a:stretch>
              <a:fillRect/>
            </a:stretch>
          </p:blipFill>
          <p:spPr>
            <a:xfrm>
              <a:off x="1525866" y="390284"/>
              <a:ext cx="153635" cy="108448"/>
            </a:xfrm>
            <a:prstGeom prst="rect">
              <a:avLst/>
            </a:prstGeom>
          </p:spPr>
        </p:pic>
        <p:sp>
          <p:nvSpPr>
            <p:cNvPr id="127" name="Rectangle 126"/>
            <p:cNvSpPr/>
            <p:nvPr/>
          </p:nvSpPr>
          <p:spPr>
            <a:xfrm>
              <a:off x="1525861" y="409259"/>
              <a:ext cx="65389"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B</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28" name="Rectangle 127"/>
            <p:cNvSpPr/>
            <p:nvPr/>
          </p:nvSpPr>
          <p:spPr>
            <a:xfrm>
              <a:off x="1574665" y="409259"/>
              <a:ext cx="138833" cy="122431"/>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aik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129" name="Picture 128"/>
            <p:cNvPicPr/>
            <p:nvPr/>
          </p:nvPicPr>
          <p:blipFill>
            <a:blip r:embed="rId6"/>
            <a:stretch>
              <a:fillRect/>
            </a:stretch>
          </p:blipFill>
          <p:spPr>
            <a:xfrm>
              <a:off x="1374028" y="162535"/>
              <a:ext cx="422958" cy="110248"/>
            </a:xfrm>
            <a:prstGeom prst="rect">
              <a:avLst/>
            </a:prstGeom>
          </p:spPr>
        </p:pic>
        <p:sp>
          <p:nvSpPr>
            <p:cNvPr id="130" name="Rectangle 129"/>
            <p:cNvSpPr/>
            <p:nvPr/>
          </p:nvSpPr>
          <p:spPr>
            <a:xfrm>
              <a:off x="1374028" y="181510"/>
              <a:ext cx="55173"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S</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31" name="Rectangle 130"/>
            <p:cNvSpPr/>
            <p:nvPr/>
          </p:nvSpPr>
          <p:spPr>
            <a:xfrm>
              <a:off x="1415601" y="181510"/>
              <a:ext cx="506637"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angat Baik </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132" name="Shape 5828"/>
            <p:cNvSpPr/>
            <p:nvPr/>
          </p:nvSpPr>
          <p:spPr>
            <a:xfrm>
              <a:off x="35397" y="147620"/>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33" name="Shape 28276"/>
            <p:cNvSpPr/>
            <p:nvPr/>
          </p:nvSpPr>
          <p:spPr>
            <a:xfrm>
              <a:off x="35407" y="147625"/>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34" name="Shape 5830"/>
            <p:cNvSpPr/>
            <p:nvPr/>
          </p:nvSpPr>
          <p:spPr>
            <a:xfrm>
              <a:off x="35397" y="260589"/>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35" name="Shape 28277"/>
            <p:cNvSpPr/>
            <p:nvPr/>
          </p:nvSpPr>
          <p:spPr>
            <a:xfrm>
              <a:off x="35407" y="260592"/>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36" name="Shape 5832"/>
            <p:cNvSpPr/>
            <p:nvPr/>
          </p:nvSpPr>
          <p:spPr>
            <a:xfrm>
              <a:off x="35397" y="373562"/>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37" name="Shape 28278"/>
            <p:cNvSpPr/>
            <p:nvPr/>
          </p:nvSpPr>
          <p:spPr>
            <a:xfrm>
              <a:off x="35407" y="373545"/>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38" name="Shape 5834"/>
            <p:cNvSpPr/>
            <p:nvPr/>
          </p:nvSpPr>
          <p:spPr>
            <a:xfrm>
              <a:off x="35397" y="487284"/>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39" name="Shape 28279"/>
            <p:cNvSpPr/>
            <p:nvPr/>
          </p:nvSpPr>
          <p:spPr>
            <a:xfrm>
              <a:off x="35407" y="487274"/>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40" name="Shape 5836"/>
            <p:cNvSpPr/>
            <p:nvPr/>
          </p:nvSpPr>
          <p:spPr>
            <a:xfrm>
              <a:off x="35397" y="600256"/>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41" name="Shape 28280"/>
            <p:cNvSpPr/>
            <p:nvPr/>
          </p:nvSpPr>
          <p:spPr>
            <a:xfrm>
              <a:off x="35407" y="600266"/>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42" name="Shape 5838"/>
            <p:cNvSpPr/>
            <p:nvPr/>
          </p:nvSpPr>
          <p:spPr>
            <a:xfrm>
              <a:off x="35397" y="713227"/>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43" name="Shape 28281"/>
            <p:cNvSpPr/>
            <p:nvPr/>
          </p:nvSpPr>
          <p:spPr>
            <a:xfrm>
              <a:off x="35407" y="713219"/>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44" name="Shape 5840"/>
            <p:cNvSpPr/>
            <p:nvPr/>
          </p:nvSpPr>
          <p:spPr>
            <a:xfrm>
              <a:off x="329121" y="4"/>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45" name="Shape 28282"/>
            <p:cNvSpPr/>
            <p:nvPr/>
          </p:nvSpPr>
          <p:spPr>
            <a:xfrm>
              <a:off x="329120" y="0"/>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46" name="Shape 5842"/>
            <p:cNvSpPr/>
            <p:nvPr/>
          </p:nvSpPr>
          <p:spPr>
            <a:xfrm>
              <a:off x="972302"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47" name="Shape 28283"/>
            <p:cNvSpPr/>
            <p:nvPr/>
          </p:nvSpPr>
          <p:spPr>
            <a:xfrm>
              <a:off x="972311"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48" name="Shape 5844"/>
            <p:cNvSpPr/>
            <p:nvPr/>
          </p:nvSpPr>
          <p:spPr>
            <a:xfrm>
              <a:off x="1400838"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49" name="Shape 28284"/>
            <p:cNvSpPr/>
            <p:nvPr/>
          </p:nvSpPr>
          <p:spPr>
            <a:xfrm>
              <a:off x="1400847"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50" name="Shape 5846"/>
            <p:cNvSpPr/>
            <p:nvPr/>
          </p:nvSpPr>
          <p:spPr>
            <a:xfrm>
              <a:off x="1829374"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51" name="Shape 28285"/>
            <p:cNvSpPr/>
            <p:nvPr/>
          </p:nvSpPr>
          <p:spPr>
            <a:xfrm>
              <a:off x="1829358"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52" name="Shape 5848"/>
            <p:cNvSpPr/>
            <p:nvPr/>
          </p:nvSpPr>
          <p:spPr>
            <a:xfrm>
              <a:off x="2258664"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53" name="Shape 28286"/>
            <p:cNvSpPr/>
            <p:nvPr/>
          </p:nvSpPr>
          <p:spPr>
            <a:xfrm>
              <a:off x="2258669"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54" name="Shape 5850"/>
            <p:cNvSpPr/>
            <p:nvPr/>
          </p:nvSpPr>
          <p:spPr>
            <a:xfrm>
              <a:off x="543012" y="4"/>
              <a:ext cx="0" cy="985101"/>
            </a:xfrm>
            <a:custGeom>
              <a:avLst/>
              <a:gdLst/>
              <a:ahLst/>
              <a:cxnLst/>
              <a:rect l="0" t="0" r="0" b="0"/>
              <a:pathLst>
                <a:path h="985101">
                  <a:moveTo>
                    <a:pt x="0" y="0"/>
                  </a:moveTo>
                  <a:lnTo>
                    <a:pt x="0" y="985101"/>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55" name="Shape 28287"/>
            <p:cNvSpPr/>
            <p:nvPr/>
          </p:nvSpPr>
          <p:spPr>
            <a:xfrm>
              <a:off x="543013" y="0"/>
              <a:ext cx="11303" cy="985101"/>
            </a:xfrm>
            <a:custGeom>
              <a:avLst/>
              <a:gdLst/>
              <a:ahLst/>
              <a:cxnLst/>
              <a:rect l="0" t="0" r="0" b="0"/>
              <a:pathLst>
                <a:path w="11303" h="985101">
                  <a:moveTo>
                    <a:pt x="0" y="0"/>
                  </a:moveTo>
                  <a:lnTo>
                    <a:pt x="11303" y="0"/>
                  </a:lnTo>
                  <a:lnTo>
                    <a:pt x="11303" y="985101"/>
                  </a:lnTo>
                  <a:lnTo>
                    <a:pt x="0" y="98510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56" name="Shape 5852"/>
            <p:cNvSpPr/>
            <p:nvPr/>
          </p:nvSpPr>
          <p:spPr>
            <a:xfrm>
              <a:off x="757657"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57" name="Shape 28288"/>
            <p:cNvSpPr/>
            <p:nvPr/>
          </p:nvSpPr>
          <p:spPr>
            <a:xfrm>
              <a:off x="757656"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58" name="Shape 5854"/>
            <p:cNvSpPr/>
            <p:nvPr/>
          </p:nvSpPr>
          <p:spPr>
            <a:xfrm>
              <a:off x="972302" y="838248"/>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59" name="Shape 28289"/>
            <p:cNvSpPr/>
            <p:nvPr/>
          </p:nvSpPr>
          <p:spPr>
            <a:xfrm>
              <a:off x="972311" y="838226"/>
              <a:ext cx="11303" cy="146876"/>
            </a:xfrm>
            <a:custGeom>
              <a:avLst/>
              <a:gdLst/>
              <a:ahLst/>
              <a:cxnLst/>
              <a:rect l="0" t="0" r="0" b="0"/>
              <a:pathLst>
                <a:path w="11303" h="146876">
                  <a:moveTo>
                    <a:pt x="0" y="0"/>
                  </a:moveTo>
                  <a:lnTo>
                    <a:pt x="11303" y="0"/>
                  </a:lnTo>
                  <a:lnTo>
                    <a:pt x="11303" y="146876"/>
                  </a:lnTo>
                  <a:lnTo>
                    <a:pt x="0" y="14687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60" name="Shape 5856"/>
            <p:cNvSpPr/>
            <p:nvPr/>
          </p:nvSpPr>
          <p:spPr>
            <a:xfrm>
              <a:off x="1186193" y="4"/>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61" name="Shape 28290"/>
            <p:cNvSpPr/>
            <p:nvPr/>
          </p:nvSpPr>
          <p:spPr>
            <a:xfrm>
              <a:off x="1186205" y="0"/>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62" name="Shape 5858"/>
            <p:cNvSpPr/>
            <p:nvPr/>
          </p:nvSpPr>
          <p:spPr>
            <a:xfrm>
              <a:off x="1400838" y="838248"/>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63" name="Shape 28291"/>
            <p:cNvSpPr/>
            <p:nvPr/>
          </p:nvSpPr>
          <p:spPr>
            <a:xfrm>
              <a:off x="1400847" y="838226"/>
              <a:ext cx="11303" cy="146876"/>
            </a:xfrm>
            <a:custGeom>
              <a:avLst/>
              <a:gdLst/>
              <a:ahLst/>
              <a:cxnLst/>
              <a:rect l="0" t="0" r="0" b="0"/>
              <a:pathLst>
                <a:path w="11303" h="146876">
                  <a:moveTo>
                    <a:pt x="0" y="0"/>
                  </a:moveTo>
                  <a:lnTo>
                    <a:pt x="11303" y="0"/>
                  </a:lnTo>
                  <a:lnTo>
                    <a:pt x="11303" y="146876"/>
                  </a:lnTo>
                  <a:lnTo>
                    <a:pt x="0" y="14687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64" name="Shape 5860"/>
            <p:cNvSpPr/>
            <p:nvPr/>
          </p:nvSpPr>
          <p:spPr>
            <a:xfrm>
              <a:off x="1615482" y="4"/>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65" name="Shape 28292"/>
            <p:cNvSpPr/>
            <p:nvPr/>
          </p:nvSpPr>
          <p:spPr>
            <a:xfrm>
              <a:off x="1615490" y="0"/>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66" name="Shape 5862"/>
            <p:cNvSpPr/>
            <p:nvPr/>
          </p:nvSpPr>
          <p:spPr>
            <a:xfrm>
              <a:off x="1829374" y="838248"/>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67" name="Shape 28293"/>
            <p:cNvSpPr/>
            <p:nvPr/>
          </p:nvSpPr>
          <p:spPr>
            <a:xfrm>
              <a:off x="1829358" y="838226"/>
              <a:ext cx="11303" cy="146876"/>
            </a:xfrm>
            <a:custGeom>
              <a:avLst/>
              <a:gdLst/>
              <a:ahLst/>
              <a:cxnLst/>
              <a:rect l="0" t="0" r="0" b="0"/>
              <a:pathLst>
                <a:path w="11303" h="146876">
                  <a:moveTo>
                    <a:pt x="0" y="0"/>
                  </a:moveTo>
                  <a:lnTo>
                    <a:pt x="11303" y="0"/>
                  </a:lnTo>
                  <a:lnTo>
                    <a:pt x="11303" y="146876"/>
                  </a:lnTo>
                  <a:lnTo>
                    <a:pt x="0" y="14687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68" name="Shape 5864"/>
            <p:cNvSpPr/>
            <p:nvPr/>
          </p:nvSpPr>
          <p:spPr>
            <a:xfrm>
              <a:off x="2044020" y="4"/>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69" name="Shape 28294"/>
            <p:cNvSpPr/>
            <p:nvPr/>
          </p:nvSpPr>
          <p:spPr>
            <a:xfrm>
              <a:off x="2044013" y="0"/>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70" name="Shape 5866"/>
            <p:cNvSpPr/>
            <p:nvPr/>
          </p:nvSpPr>
          <p:spPr>
            <a:xfrm>
              <a:off x="2258664" y="838248"/>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1" name="Shape 28295"/>
            <p:cNvSpPr/>
            <p:nvPr/>
          </p:nvSpPr>
          <p:spPr>
            <a:xfrm>
              <a:off x="2258669" y="838226"/>
              <a:ext cx="11303" cy="146876"/>
            </a:xfrm>
            <a:custGeom>
              <a:avLst/>
              <a:gdLst/>
              <a:ahLst/>
              <a:cxnLst/>
              <a:rect l="0" t="0" r="0" b="0"/>
              <a:pathLst>
                <a:path w="11303" h="146876">
                  <a:moveTo>
                    <a:pt x="0" y="0"/>
                  </a:moveTo>
                  <a:lnTo>
                    <a:pt x="11303" y="0"/>
                  </a:lnTo>
                  <a:lnTo>
                    <a:pt x="11303" y="146876"/>
                  </a:lnTo>
                  <a:lnTo>
                    <a:pt x="0" y="14687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72" name="Shape 5868"/>
            <p:cNvSpPr/>
            <p:nvPr/>
          </p:nvSpPr>
          <p:spPr>
            <a:xfrm>
              <a:off x="2472556" y="4"/>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3" name="Shape 28296"/>
            <p:cNvSpPr/>
            <p:nvPr/>
          </p:nvSpPr>
          <p:spPr>
            <a:xfrm>
              <a:off x="2472550" y="0"/>
              <a:ext cx="11303" cy="158915"/>
            </a:xfrm>
            <a:custGeom>
              <a:avLst/>
              <a:gdLst/>
              <a:ahLst/>
              <a:cxnLst/>
              <a:rect l="0" t="0" r="0" b="0"/>
              <a:pathLst>
                <a:path w="11303" h="158915">
                  <a:moveTo>
                    <a:pt x="0" y="0"/>
                  </a:moveTo>
                  <a:lnTo>
                    <a:pt x="11303" y="0"/>
                  </a:lnTo>
                  <a:lnTo>
                    <a:pt x="11303" y="158915"/>
                  </a:lnTo>
                  <a:lnTo>
                    <a:pt x="0" y="15891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74" name="Shape 5870"/>
            <p:cNvSpPr/>
            <p:nvPr/>
          </p:nvSpPr>
          <p:spPr>
            <a:xfrm>
              <a:off x="35397" y="4"/>
              <a:ext cx="749" cy="1132726"/>
            </a:xfrm>
            <a:custGeom>
              <a:avLst/>
              <a:gdLst/>
              <a:ahLst/>
              <a:cxnLst/>
              <a:rect l="0" t="0" r="0" b="0"/>
              <a:pathLst>
                <a:path w="749" h="1132726">
                  <a:moveTo>
                    <a:pt x="0" y="0"/>
                  </a:moveTo>
                  <a:lnTo>
                    <a:pt x="749" y="1132726"/>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5" name="Shape 28297"/>
            <p:cNvSpPr/>
            <p:nvPr/>
          </p:nvSpPr>
          <p:spPr>
            <a:xfrm>
              <a:off x="35407" y="0"/>
              <a:ext cx="11290" cy="1144016"/>
            </a:xfrm>
            <a:custGeom>
              <a:avLst/>
              <a:gdLst/>
              <a:ahLst/>
              <a:cxnLst/>
              <a:rect l="0" t="0" r="0" b="0"/>
              <a:pathLst>
                <a:path w="11290" h="1144016">
                  <a:moveTo>
                    <a:pt x="0" y="0"/>
                  </a:moveTo>
                  <a:lnTo>
                    <a:pt x="11290" y="0"/>
                  </a:lnTo>
                  <a:lnTo>
                    <a:pt x="11290"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76" name="Shape 5872"/>
            <p:cNvSpPr/>
            <p:nvPr/>
          </p:nvSpPr>
          <p:spPr>
            <a:xfrm>
              <a:off x="329121" y="838248"/>
              <a:ext cx="749" cy="294475"/>
            </a:xfrm>
            <a:custGeom>
              <a:avLst/>
              <a:gdLst/>
              <a:ahLst/>
              <a:cxnLst/>
              <a:rect l="0" t="0" r="0" b="0"/>
              <a:pathLst>
                <a:path w="749" h="294475">
                  <a:moveTo>
                    <a:pt x="0" y="0"/>
                  </a:moveTo>
                  <a:lnTo>
                    <a:pt x="749" y="29447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7" name="Shape 28298"/>
            <p:cNvSpPr/>
            <p:nvPr/>
          </p:nvSpPr>
          <p:spPr>
            <a:xfrm>
              <a:off x="329120" y="838238"/>
              <a:ext cx="11303" cy="305778"/>
            </a:xfrm>
            <a:custGeom>
              <a:avLst/>
              <a:gdLst/>
              <a:ahLst/>
              <a:cxnLst/>
              <a:rect l="0" t="0" r="0" b="0"/>
              <a:pathLst>
                <a:path w="11303" h="305778">
                  <a:moveTo>
                    <a:pt x="0" y="0"/>
                  </a:moveTo>
                  <a:lnTo>
                    <a:pt x="11303" y="0"/>
                  </a:lnTo>
                  <a:lnTo>
                    <a:pt x="11303" y="305778"/>
                  </a:lnTo>
                  <a:lnTo>
                    <a:pt x="0" y="30577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78" name="Shape 5874"/>
            <p:cNvSpPr/>
            <p:nvPr/>
          </p:nvSpPr>
          <p:spPr>
            <a:xfrm>
              <a:off x="543012"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79" name="Shape 28299"/>
            <p:cNvSpPr/>
            <p:nvPr/>
          </p:nvSpPr>
          <p:spPr>
            <a:xfrm>
              <a:off x="543013"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0" name="Shape 5876"/>
            <p:cNvSpPr/>
            <p:nvPr/>
          </p:nvSpPr>
          <p:spPr>
            <a:xfrm>
              <a:off x="757657"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81" name="Shape 28300"/>
            <p:cNvSpPr/>
            <p:nvPr/>
          </p:nvSpPr>
          <p:spPr>
            <a:xfrm>
              <a:off x="757656"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2" name="Shape 5878"/>
            <p:cNvSpPr/>
            <p:nvPr/>
          </p:nvSpPr>
          <p:spPr>
            <a:xfrm>
              <a:off x="972302"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83" name="Shape 28301"/>
            <p:cNvSpPr/>
            <p:nvPr/>
          </p:nvSpPr>
          <p:spPr>
            <a:xfrm>
              <a:off x="972311"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4" name="Shape 5880"/>
            <p:cNvSpPr/>
            <p:nvPr/>
          </p:nvSpPr>
          <p:spPr>
            <a:xfrm>
              <a:off x="1186193"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85" name="Shape 28302"/>
            <p:cNvSpPr/>
            <p:nvPr/>
          </p:nvSpPr>
          <p:spPr>
            <a:xfrm>
              <a:off x="1186205" y="113271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6" name="Shape 5882"/>
            <p:cNvSpPr/>
            <p:nvPr/>
          </p:nvSpPr>
          <p:spPr>
            <a:xfrm>
              <a:off x="1400838"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87" name="Shape 28303"/>
            <p:cNvSpPr/>
            <p:nvPr/>
          </p:nvSpPr>
          <p:spPr>
            <a:xfrm>
              <a:off x="1400847"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88" name="Shape 5884"/>
            <p:cNvSpPr/>
            <p:nvPr/>
          </p:nvSpPr>
          <p:spPr>
            <a:xfrm>
              <a:off x="1615482"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89" name="Shape 28304"/>
            <p:cNvSpPr/>
            <p:nvPr/>
          </p:nvSpPr>
          <p:spPr>
            <a:xfrm>
              <a:off x="1615490" y="113271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90" name="Shape 5886"/>
            <p:cNvSpPr/>
            <p:nvPr/>
          </p:nvSpPr>
          <p:spPr>
            <a:xfrm>
              <a:off x="1829374"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1" name="Shape 28305"/>
            <p:cNvSpPr/>
            <p:nvPr/>
          </p:nvSpPr>
          <p:spPr>
            <a:xfrm>
              <a:off x="1829358"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92" name="Shape 5888"/>
            <p:cNvSpPr/>
            <p:nvPr/>
          </p:nvSpPr>
          <p:spPr>
            <a:xfrm>
              <a:off x="2044020"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3" name="Shape 28306"/>
            <p:cNvSpPr/>
            <p:nvPr/>
          </p:nvSpPr>
          <p:spPr>
            <a:xfrm>
              <a:off x="2044013" y="113271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94" name="Shape 5890"/>
            <p:cNvSpPr/>
            <p:nvPr/>
          </p:nvSpPr>
          <p:spPr>
            <a:xfrm>
              <a:off x="2258664"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5" name="Shape 28307"/>
            <p:cNvSpPr/>
            <p:nvPr/>
          </p:nvSpPr>
          <p:spPr>
            <a:xfrm>
              <a:off x="2258669"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96" name="Shape 5892"/>
            <p:cNvSpPr/>
            <p:nvPr/>
          </p:nvSpPr>
          <p:spPr>
            <a:xfrm>
              <a:off x="2472556" y="113272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7" name="Shape 28308"/>
            <p:cNvSpPr/>
            <p:nvPr/>
          </p:nvSpPr>
          <p:spPr>
            <a:xfrm>
              <a:off x="2472550" y="1132713"/>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198" name="Shape 5894"/>
            <p:cNvSpPr/>
            <p:nvPr/>
          </p:nvSpPr>
          <p:spPr>
            <a:xfrm>
              <a:off x="2687200" y="4"/>
              <a:ext cx="749" cy="1132726"/>
            </a:xfrm>
            <a:custGeom>
              <a:avLst/>
              <a:gdLst/>
              <a:ahLst/>
              <a:cxnLst/>
              <a:rect l="0" t="0" r="0" b="0"/>
              <a:pathLst>
                <a:path w="749" h="1132726">
                  <a:moveTo>
                    <a:pt x="0" y="0"/>
                  </a:moveTo>
                  <a:lnTo>
                    <a:pt x="749" y="1132726"/>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199" name="Shape 28309"/>
            <p:cNvSpPr/>
            <p:nvPr/>
          </p:nvSpPr>
          <p:spPr>
            <a:xfrm>
              <a:off x="2687192" y="0"/>
              <a:ext cx="11316" cy="1144016"/>
            </a:xfrm>
            <a:custGeom>
              <a:avLst/>
              <a:gdLst/>
              <a:ahLst/>
              <a:cxnLst/>
              <a:rect l="0" t="0" r="0" b="0"/>
              <a:pathLst>
                <a:path w="11316" h="1144016">
                  <a:moveTo>
                    <a:pt x="0" y="0"/>
                  </a:moveTo>
                  <a:lnTo>
                    <a:pt x="11316" y="0"/>
                  </a:lnTo>
                  <a:lnTo>
                    <a:pt x="11316"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0" name="Shape 5896"/>
            <p:cNvSpPr/>
            <p:nvPr/>
          </p:nvSpPr>
          <p:spPr>
            <a:xfrm>
              <a:off x="35397" y="4"/>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01" name="Shape 28310"/>
            <p:cNvSpPr/>
            <p:nvPr/>
          </p:nvSpPr>
          <p:spPr>
            <a:xfrm>
              <a:off x="35407" y="0"/>
              <a:ext cx="2674392" cy="11303"/>
            </a:xfrm>
            <a:custGeom>
              <a:avLst/>
              <a:gdLst/>
              <a:ahLst/>
              <a:cxnLst/>
              <a:rect l="0" t="0" r="0" b="0"/>
              <a:pathLst>
                <a:path w="2674392" h="11303">
                  <a:moveTo>
                    <a:pt x="0" y="0"/>
                  </a:moveTo>
                  <a:lnTo>
                    <a:pt x="2674392" y="0"/>
                  </a:lnTo>
                  <a:lnTo>
                    <a:pt x="267439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2" name="Shape 5898"/>
            <p:cNvSpPr/>
            <p:nvPr/>
          </p:nvSpPr>
          <p:spPr>
            <a:xfrm>
              <a:off x="554309" y="147620"/>
              <a:ext cx="2144192" cy="749"/>
            </a:xfrm>
            <a:custGeom>
              <a:avLst/>
              <a:gdLst/>
              <a:ahLst/>
              <a:cxnLst/>
              <a:rect l="0" t="0" r="0" b="0"/>
              <a:pathLst>
                <a:path w="2144192" h="749">
                  <a:moveTo>
                    <a:pt x="0" y="0"/>
                  </a:moveTo>
                  <a:lnTo>
                    <a:pt x="2144192"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03" name="Shape 28311"/>
            <p:cNvSpPr/>
            <p:nvPr/>
          </p:nvSpPr>
          <p:spPr>
            <a:xfrm>
              <a:off x="554316" y="147625"/>
              <a:ext cx="2155482" cy="11290"/>
            </a:xfrm>
            <a:custGeom>
              <a:avLst/>
              <a:gdLst/>
              <a:ahLst/>
              <a:cxnLst/>
              <a:rect l="0" t="0" r="0" b="0"/>
              <a:pathLst>
                <a:path w="2155482" h="11290">
                  <a:moveTo>
                    <a:pt x="0" y="0"/>
                  </a:moveTo>
                  <a:lnTo>
                    <a:pt x="2155482" y="0"/>
                  </a:lnTo>
                  <a:lnTo>
                    <a:pt x="2155482"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4" name="Shape 5900"/>
            <p:cNvSpPr/>
            <p:nvPr/>
          </p:nvSpPr>
          <p:spPr>
            <a:xfrm>
              <a:off x="2698498" y="26058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05" name="Shape 28312"/>
            <p:cNvSpPr/>
            <p:nvPr/>
          </p:nvSpPr>
          <p:spPr>
            <a:xfrm>
              <a:off x="2698495" y="260592"/>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6" name="Shape 5902"/>
            <p:cNvSpPr/>
            <p:nvPr/>
          </p:nvSpPr>
          <p:spPr>
            <a:xfrm>
              <a:off x="2698498" y="373562"/>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07" name="Shape 28313"/>
            <p:cNvSpPr/>
            <p:nvPr/>
          </p:nvSpPr>
          <p:spPr>
            <a:xfrm>
              <a:off x="2698495" y="373545"/>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08" name="Shape 5904"/>
            <p:cNvSpPr/>
            <p:nvPr/>
          </p:nvSpPr>
          <p:spPr>
            <a:xfrm>
              <a:off x="2698498" y="487284"/>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09" name="Shape 28314"/>
            <p:cNvSpPr/>
            <p:nvPr/>
          </p:nvSpPr>
          <p:spPr>
            <a:xfrm>
              <a:off x="2698495" y="487274"/>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10" name="Shape 5906"/>
            <p:cNvSpPr/>
            <p:nvPr/>
          </p:nvSpPr>
          <p:spPr>
            <a:xfrm>
              <a:off x="2698498" y="60025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1" name="Shape 28315"/>
            <p:cNvSpPr/>
            <p:nvPr/>
          </p:nvSpPr>
          <p:spPr>
            <a:xfrm>
              <a:off x="2698495" y="600266"/>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12" name="Shape 5908"/>
            <p:cNvSpPr/>
            <p:nvPr/>
          </p:nvSpPr>
          <p:spPr>
            <a:xfrm>
              <a:off x="2698498" y="713227"/>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3" name="Shape 28316"/>
            <p:cNvSpPr/>
            <p:nvPr/>
          </p:nvSpPr>
          <p:spPr>
            <a:xfrm>
              <a:off x="2698495" y="713219"/>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14" name="Shape 5910"/>
            <p:cNvSpPr/>
            <p:nvPr/>
          </p:nvSpPr>
          <p:spPr>
            <a:xfrm>
              <a:off x="35397" y="826952"/>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5" name="Shape 28317"/>
            <p:cNvSpPr/>
            <p:nvPr/>
          </p:nvSpPr>
          <p:spPr>
            <a:xfrm>
              <a:off x="35407" y="826948"/>
              <a:ext cx="2674392" cy="11290"/>
            </a:xfrm>
            <a:custGeom>
              <a:avLst/>
              <a:gdLst/>
              <a:ahLst/>
              <a:cxnLst/>
              <a:rect l="0" t="0" r="0" b="0"/>
              <a:pathLst>
                <a:path w="2674392" h="11290">
                  <a:moveTo>
                    <a:pt x="0" y="0"/>
                  </a:moveTo>
                  <a:lnTo>
                    <a:pt x="2674392" y="0"/>
                  </a:lnTo>
                  <a:lnTo>
                    <a:pt x="2674392"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16" name="Shape 5912"/>
            <p:cNvSpPr/>
            <p:nvPr/>
          </p:nvSpPr>
          <p:spPr>
            <a:xfrm>
              <a:off x="35397" y="973813"/>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7" name="Shape 28318"/>
            <p:cNvSpPr/>
            <p:nvPr/>
          </p:nvSpPr>
          <p:spPr>
            <a:xfrm>
              <a:off x="35407" y="973798"/>
              <a:ext cx="2674392" cy="11303"/>
            </a:xfrm>
            <a:custGeom>
              <a:avLst/>
              <a:gdLst/>
              <a:ahLst/>
              <a:cxnLst/>
              <a:rect l="0" t="0" r="0" b="0"/>
              <a:pathLst>
                <a:path w="2674392" h="11303">
                  <a:moveTo>
                    <a:pt x="0" y="0"/>
                  </a:moveTo>
                  <a:lnTo>
                    <a:pt x="2674392" y="0"/>
                  </a:lnTo>
                  <a:lnTo>
                    <a:pt x="267439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18" name="Shape 5914"/>
            <p:cNvSpPr/>
            <p:nvPr/>
          </p:nvSpPr>
          <p:spPr>
            <a:xfrm>
              <a:off x="35397" y="1121429"/>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19" name="Shape 28319"/>
            <p:cNvSpPr/>
            <p:nvPr/>
          </p:nvSpPr>
          <p:spPr>
            <a:xfrm>
              <a:off x="35407" y="1121435"/>
              <a:ext cx="2674392" cy="11290"/>
            </a:xfrm>
            <a:custGeom>
              <a:avLst/>
              <a:gdLst/>
              <a:ahLst/>
              <a:cxnLst/>
              <a:rect l="0" t="0" r="0" b="0"/>
              <a:pathLst>
                <a:path w="2674392" h="11290">
                  <a:moveTo>
                    <a:pt x="0" y="0"/>
                  </a:moveTo>
                  <a:lnTo>
                    <a:pt x="2674392" y="0"/>
                  </a:lnTo>
                  <a:lnTo>
                    <a:pt x="2674392"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20" name="Shape 5916"/>
            <p:cNvSpPr/>
            <p:nvPr/>
          </p:nvSpPr>
          <p:spPr>
            <a:xfrm>
              <a:off x="526184" y="22644"/>
              <a:ext cx="13404" cy="973765"/>
            </a:xfrm>
            <a:custGeom>
              <a:avLst/>
              <a:gdLst/>
              <a:ahLst/>
              <a:cxnLst/>
              <a:rect l="0" t="0" r="0" b="0"/>
              <a:pathLst>
                <a:path w="13404" h="973765">
                  <a:moveTo>
                    <a:pt x="7767" y="0"/>
                  </a:moveTo>
                  <a:lnTo>
                    <a:pt x="13404" y="9685"/>
                  </a:lnTo>
                  <a:lnTo>
                    <a:pt x="11328" y="973765"/>
                  </a:lnTo>
                  <a:lnTo>
                    <a:pt x="0" y="973765"/>
                  </a:lnTo>
                  <a:lnTo>
                    <a:pt x="2076" y="9705"/>
                  </a:lnTo>
                  <a:lnTo>
                    <a:pt x="7767"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1" name="Shape 5917"/>
            <p:cNvSpPr/>
            <p:nvPr/>
          </p:nvSpPr>
          <p:spPr>
            <a:xfrm>
              <a:off x="529016" y="14165"/>
              <a:ext cx="9906" cy="8479"/>
            </a:xfrm>
            <a:custGeom>
              <a:avLst/>
              <a:gdLst/>
              <a:ahLst/>
              <a:cxnLst/>
              <a:rect l="0" t="0" r="0" b="0"/>
              <a:pathLst>
                <a:path w="9906" h="8479">
                  <a:moveTo>
                    <a:pt x="0" y="0"/>
                  </a:moveTo>
                  <a:lnTo>
                    <a:pt x="9906" y="0"/>
                  </a:lnTo>
                  <a:lnTo>
                    <a:pt x="4935" y="8479"/>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2" name="Shape 5918"/>
            <p:cNvSpPr/>
            <p:nvPr/>
          </p:nvSpPr>
          <p:spPr>
            <a:xfrm>
              <a:off x="474470" y="4"/>
              <a:ext cx="118999" cy="108979"/>
            </a:xfrm>
            <a:custGeom>
              <a:avLst/>
              <a:gdLst/>
              <a:ahLst/>
              <a:cxnLst/>
              <a:rect l="0" t="0" r="0" b="0"/>
              <a:pathLst>
                <a:path w="118999" h="108979">
                  <a:moveTo>
                    <a:pt x="59499" y="0"/>
                  </a:moveTo>
                  <a:lnTo>
                    <a:pt x="117589" y="99771"/>
                  </a:lnTo>
                  <a:cubicBezTo>
                    <a:pt x="118999" y="101905"/>
                    <a:pt x="117589" y="105435"/>
                    <a:pt x="115456" y="107569"/>
                  </a:cubicBezTo>
                  <a:cubicBezTo>
                    <a:pt x="112624" y="108979"/>
                    <a:pt x="109093" y="107569"/>
                    <a:pt x="107671" y="105435"/>
                  </a:cubicBezTo>
                  <a:lnTo>
                    <a:pt x="65118" y="32325"/>
                  </a:lnTo>
                  <a:lnTo>
                    <a:pt x="65164" y="11329"/>
                  </a:lnTo>
                  <a:lnTo>
                    <a:pt x="53835" y="11329"/>
                  </a:lnTo>
                  <a:lnTo>
                    <a:pt x="53790" y="32345"/>
                  </a:lnTo>
                  <a:lnTo>
                    <a:pt x="11341" y="104737"/>
                  </a:lnTo>
                  <a:cubicBezTo>
                    <a:pt x="9931" y="107569"/>
                    <a:pt x="6375" y="108268"/>
                    <a:pt x="3543" y="106859"/>
                  </a:cubicBezTo>
                  <a:cubicBezTo>
                    <a:pt x="711" y="105435"/>
                    <a:pt x="0" y="101905"/>
                    <a:pt x="1422" y="99073"/>
                  </a:cubicBezTo>
                  <a:lnTo>
                    <a:pt x="59499"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3" name="Shape 5919"/>
            <p:cNvSpPr/>
            <p:nvPr/>
          </p:nvSpPr>
          <p:spPr>
            <a:xfrm>
              <a:off x="526184" y="11333"/>
              <a:ext cx="13449" cy="985076"/>
            </a:xfrm>
            <a:custGeom>
              <a:avLst/>
              <a:gdLst/>
              <a:ahLst/>
              <a:cxnLst/>
              <a:rect l="0" t="0" r="0" b="0"/>
              <a:pathLst>
                <a:path w="13449" h="985076">
                  <a:moveTo>
                    <a:pt x="0" y="985076"/>
                  </a:moveTo>
                  <a:lnTo>
                    <a:pt x="2121" y="0"/>
                  </a:lnTo>
                  <a:lnTo>
                    <a:pt x="13449" y="0"/>
                  </a:lnTo>
                  <a:lnTo>
                    <a:pt x="11328" y="985076"/>
                  </a:lnTo>
                  <a:lnTo>
                    <a:pt x="0" y="985076"/>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224" name="Shape 5920"/>
            <p:cNvSpPr/>
            <p:nvPr/>
          </p:nvSpPr>
          <p:spPr>
            <a:xfrm>
              <a:off x="474470" y="4"/>
              <a:ext cx="118999" cy="108979"/>
            </a:xfrm>
            <a:custGeom>
              <a:avLst/>
              <a:gdLst/>
              <a:ahLst/>
              <a:cxnLst/>
              <a:rect l="0" t="0" r="0" b="0"/>
              <a:pathLst>
                <a:path w="118999" h="108979">
                  <a:moveTo>
                    <a:pt x="1422" y="99073"/>
                  </a:moveTo>
                  <a:lnTo>
                    <a:pt x="59499" y="0"/>
                  </a:lnTo>
                  <a:lnTo>
                    <a:pt x="117589" y="99771"/>
                  </a:lnTo>
                  <a:cubicBezTo>
                    <a:pt x="118999" y="101905"/>
                    <a:pt x="117589" y="105435"/>
                    <a:pt x="115456" y="107569"/>
                  </a:cubicBezTo>
                  <a:cubicBezTo>
                    <a:pt x="112624" y="108979"/>
                    <a:pt x="109093" y="107569"/>
                    <a:pt x="107671" y="105435"/>
                  </a:cubicBezTo>
                  <a:lnTo>
                    <a:pt x="54546" y="14160"/>
                  </a:lnTo>
                  <a:lnTo>
                    <a:pt x="64452" y="14160"/>
                  </a:lnTo>
                  <a:lnTo>
                    <a:pt x="11341" y="104737"/>
                  </a:lnTo>
                  <a:cubicBezTo>
                    <a:pt x="9931" y="107569"/>
                    <a:pt x="6375" y="108267"/>
                    <a:pt x="3543" y="106858"/>
                  </a:cubicBezTo>
                  <a:cubicBezTo>
                    <a:pt x="711" y="105435"/>
                    <a:pt x="0" y="101905"/>
                    <a:pt x="1422" y="99073"/>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225" name="Shape 5921"/>
            <p:cNvSpPr/>
            <p:nvPr/>
          </p:nvSpPr>
          <p:spPr>
            <a:xfrm>
              <a:off x="2683184" y="834035"/>
              <a:ext cx="7984" cy="9195"/>
            </a:xfrm>
            <a:custGeom>
              <a:avLst/>
              <a:gdLst/>
              <a:ahLst/>
              <a:cxnLst/>
              <a:rect l="0" t="0" r="0" b="0"/>
              <a:pathLst>
                <a:path w="7984" h="9195">
                  <a:moveTo>
                    <a:pt x="7984" y="0"/>
                  </a:moveTo>
                  <a:lnTo>
                    <a:pt x="7984" y="9195"/>
                  </a:lnTo>
                  <a:lnTo>
                    <a:pt x="0" y="4597"/>
                  </a:lnTo>
                  <a:lnTo>
                    <a:pt x="7984"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6" name="Shape 5922"/>
            <p:cNvSpPr/>
            <p:nvPr/>
          </p:nvSpPr>
          <p:spPr>
            <a:xfrm>
              <a:off x="374306" y="832612"/>
              <a:ext cx="2308878" cy="11328"/>
            </a:xfrm>
            <a:custGeom>
              <a:avLst/>
              <a:gdLst/>
              <a:ahLst/>
              <a:cxnLst/>
              <a:rect l="0" t="0" r="0" b="0"/>
              <a:pathLst>
                <a:path w="2308878" h="11328">
                  <a:moveTo>
                    <a:pt x="0" y="0"/>
                  </a:moveTo>
                  <a:lnTo>
                    <a:pt x="2298427" y="0"/>
                  </a:lnTo>
                  <a:lnTo>
                    <a:pt x="2308878" y="6019"/>
                  </a:lnTo>
                  <a:lnTo>
                    <a:pt x="2299657" y="11328"/>
                  </a:lnTo>
                  <a:lnTo>
                    <a:pt x="0" y="11328"/>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7" name="Shape 5923"/>
            <p:cNvSpPr/>
            <p:nvPr/>
          </p:nvSpPr>
          <p:spPr>
            <a:xfrm>
              <a:off x="2596654" y="779501"/>
              <a:ext cx="108623" cy="118250"/>
            </a:xfrm>
            <a:custGeom>
              <a:avLst/>
              <a:gdLst/>
              <a:ahLst/>
              <a:cxnLst/>
              <a:rect l="0" t="0" r="0" b="0"/>
              <a:pathLst>
                <a:path w="108623" h="118250">
                  <a:moveTo>
                    <a:pt x="9881" y="1422"/>
                  </a:moveTo>
                  <a:lnTo>
                    <a:pt x="108623" y="58775"/>
                  </a:lnTo>
                  <a:lnTo>
                    <a:pt x="9881" y="116827"/>
                  </a:lnTo>
                  <a:cubicBezTo>
                    <a:pt x="7061" y="118250"/>
                    <a:pt x="3531" y="117539"/>
                    <a:pt x="2134" y="114707"/>
                  </a:cubicBezTo>
                  <a:cubicBezTo>
                    <a:pt x="0" y="111874"/>
                    <a:pt x="1422" y="109042"/>
                    <a:pt x="3531" y="106921"/>
                  </a:cubicBezTo>
                  <a:lnTo>
                    <a:pt x="77310" y="64440"/>
                  </a:lnTo>
                  <a:lnTo>
                    <a:pt x="97333" y="64440"/>
                  </a:lnTo>
                  <a:lnTo>
                    <a:pt x="97333" y="53111"/>
                  </a:lnTo>
                  <a:lnTo>
                    <a:pt x="76079" y="53111"/>
                  </a:lnTo>
                  <a:lnTo>
                    <a:pt x="3531" y="11328"/>
                  </a:lnTo>
                  <a:cubicBezTo>
                    <a:pt x="1422" y="9208"/>
                    <a:pt x="0" y="6376"/>
                    <a:pt x="2134" y="3543"/>
                  </a:cubicBezTo>
                  <a:cubicBezTo>
                    <a:pt x="3531" y="711"/>
                    <a:pt x="7061" y="0"/>
                    <a:pt x="9881" y="1422"/>
                  </a:cubicBez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228" name="Shape 5924"/>
            <p:cNvSpPr/>
            <p:nvPr/>
          </p:nvSpPr>
          <p:spPr>
            <a:xfrm>
              <a:off x="374310" y="832614"/>
              <a:ext cx="2319681" cy="11328"/>
            </a:xfrm>
            <a:custGeom>
              <a:avLst/>
              <a:gdLst/>
              <a:ahLst/>
              <a:cxnLst/>
              <a:rect l="0" t="0" r="0" b="0"/>
              <a:pathLst>
                <a:path w="2319681" h="11328">
                  <a:moveTo>
                    <a:pt x="0" y="0"/>
                  </a:moveTo>
                  <a:lnTo>
                    <a:pt x="2319681" y="0"/>
                  </a:lnTo>
                  <a:lnTo>
                    <a:pt x="2319681" y="11328"/>
                  </a:lnTo>
                  <a:lnTo>
                    <a:pt x="0" y="11328"/>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229" name="Shape 5925"/>
            <p:cNvSpPr/>
            <p:nvPr/>
          </p:nvSpPr>
          <p:spPr>
            <a:xfrm>
              <a:off x="2596658" y="779502"/>
              <a:ext cx="108623" cy="118237"/>
            </a:xfrm>
            <a:custGeom>
              <a:avLst/>
              <a:gdLst/>
              <a:ahLst/>
              <a:cxnLst/>
              <a:rect l="0" t="0" r="0" b="0"/>
              <a:pathLst>
                <a:path w="108623" h="118237">
                  <a:moveTo>
                    <a:pt x="9881" y="1410"/>
                  </a:moveTo>
                  <a:lnTo>
                    <a:pt x="108623" y="58776"/>
                  </a:lnTo>
                  <a:lnTo>
                    <a:pt x="9881" y="116827"/>
                  </a:lnTo>
                  <a:cubicBezTo>
                    <a:pt x="7048" y="118237"/>
                    <a:pt x="3531" y="117539"/>
                    <a:pt x="2121" y="114707"/>
                  </a:cubicBezTo>
                  <a:cubicBezTo>
                    <a:pt x="0" y="111875"/>
                    <a:pt x="1422" y="109042"/>
                    <a:pt x="3531" y="106921"/>
                  </a:cubicBezTo>
                  <a:lnTo>
                    <a:pt x="94501" y="54521"/>
                  </a:lnTo>
                  <a:lnTo>
                    <a:pt x="94501" y="63729"/>
                  </a:lnTo>
                  <a:lnTo>
                    <a:pt x="3531" y="11328"/>
                  </a:lnTo>
                  <a:cubicBezTo>
                    <a:pt x="1422" y="9208"/>
                    <a:pt x="0" y="6376"/>
                    <a:pt x="2121" y="3543"/>
                  </a:cubicBezTo>
                  <a:cubicBezTo>
                    <a:pt x="3531" y="711"/>
                    <a:pt x="7048" y="0"/>
                    <a:pt x="9881" y="1410"/>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230" name="Rectangle 229"/>
            <p:cNvSpPr/>
            <p:nvPr/>
          </p:nvSpPr>
          <p:spPr>
            <a:xfrm>
              <a:off x="233473" y="446562"/>
              <a:ext cx="170686"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µ[J</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231" name="Rectangle 230"/>
            <p:cNvSpPr/>
            <p:nvPr/>
          </p:nvSpPr>
          <p:spPr>
            <a:xfrm>
              <a:off x="361808" y="446562"/>
              <a:ext cx="40027"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232" name="Picture 231"/>
            <p:cNvPicPr/>
            <p:nvPr/>
          </p:nvPicPr>
          <p:blipFill>
            <a:blip r:embed="rId7"/>
            <a:stretch>
              <a:fillRect/>
            </a:stretch>
          </p:blipFill>
          <p:spPr>
            <a:xfrm rot="-5399999">
              <a:off x="-457311" y="470869"/>
              <a:ext cx="1041140" cy="126528"/>
            </a:xfrm>
            <a:prstGeom prst="rect">
              <a:avLst/>
            </a:prstGeom>
          </p:spPr>
        </p:pic>
        <p:sp>
          <p:nvSpPr>
            <p:cNvPr id="233" name="Rectangle 232"/>
            <p:cNvSpPr/>
            <p:nvPr/>
          </p:nvSpPr>
          <p:spPr>
            <a:xfrm rot="-5399999">
              <a:off x="-450589" y="362695"/>
              <a:ext cx="1059696"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Fungsi Keanggotaan</a:t>
              </a:r>
              <a:endParaRPr lang="en-US" sz="1100">
                <a:solidFill>
                  <a:srgbClr val="181717"/>
                </a:solidFill>
                <a:effectLst/>
                <a:latin typeface="Times New Roman" panose="02020603050405020304" pitchFamily="18" charset="0"/>
                <a:ea typeface="Times New Roman" panose="02020603050405020304" pitchFamily="18" charset="0"/>
              </a:endParaRPr>
            </a:p>
          </p:txBody>
        </p:sp>
      </p:grpSp>
      <p:grpSp>
        <p:nvGrpSpPr>
          <p:cNvPr id="234" name="Group 233"/>
          <p:cNvGrpSpPr/>
          <p:nvPr/>
        </p:nvGrpSpPr>
        <p:grpSpPr>
          <a:xfrm>
            <a:off x="1550551" y="1226451"/>
            <a:ext cx="3579933" cy="1204329"/>
            <a:chOff x="-3" y="-72163"/>
            <a:chExt cx="2708898" cy="1216204"/>
          </a:xfrm>
        </p:grpSpPr>
        <p:pic>
          <p:nvPicPr>
            <p:cNvPr id="235" name="Picture 234"/>
            <p:cNvPicPr/>
            <p:nvPr/>
          </p:nvPicPr>
          <p:blipFill>
            <a:blip r:embed="rId2"/>
            <a:stretch>
              <a:fillRect/>
            </a:stretch>
          </p:blipFill>
          <p:spPr>
            <a:xfrm>
              <a:off x="565160" y="680110"/>
              <a:ext cx="81331" cy="207858"/>
            </a:xfrm>
            <a:prstGeom prst="rect">
              <a:avLst/>
            </a:prstGeom>
          </p:spPr>
        </p:pic>
        <p:pic>
          <p:nvPicPr>
            <p:cNvPr id="236" name="Picture 235"/>
            <p:cNvPicPr/>
            <p:nvPr/>
          </p:nvPicPr>
          <p:blipFill>
            <a:blip r:embed="rId10"/>
            <a:stretch>
              <a:fillRect/>
            </a:stretch>
          </p:blipFill>
          <p:spPr>
            <a:xfrm>
              <a:off x="1241181" y="974738"/>
              <a:ext cx="554906" cy="103023"/>
            </a:xfrm>
            <a:prstGeom prst="rect">
              <a:avLst/>
            </a:prstGeom>
          </p:spPr>
        </p:pic>
        <p:sp>
          <p:nvSpPr>
            <p:cNvPr id="237" name="Rectangle 236"/>
            <p:cNvSpPr/>
            <p:nvPr/>
          </p:nvSpPr>
          <p:spPr>
            <a:xfrm>
              <a:off x="1241174" y="996669"/>
              <a:ext cx="736715"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Sistem Cerdas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238" name="Picture 237"/>
            <p:cNvPicPr/>
            <p:nvPr/>
          </p:nvPicPr>
          <p:blipFill>
            <a:blip r:embed="rId4"/>
            <a:stretch>
              <a:fillRect/>
            </a:stretch>
          </p:blipFill>
          <p:spPr>
            <a:xfrm>
              <a:off x="1490614" y="569849"/>
              <a:ext cx="233167" cy="110255"/>
            </a:xfrm>
            <a:prstGeom prst="rect">
              <a:avLst/>
            </a:prstGeom>
          </p:spPr>
        </p:pic>
        <p:sp>
          <p:nvSpPr>
            <p:cNvPr id="239" name="Rectangle 238"/>
            <p:cNvSpPr/>
            <p:nvPr/>
          </p:nvSpPr>
          <p:spPr>
            <a:xfrm>
              <a:off x="1490614" y="588821"/>
              <a:ext cx="64067"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C</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240" name="Rectangle 239"/>
            <p:cNvSpPr/>
            <p:nvPr/>
          </p:nvSpPr>
          <p:spPr>
            <a:xfrm>
              <a:off x="1539418" y="588821"/>
              <a:ext cx="243408"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ukup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241" name="Picture 240"/>
            <p:cNvPicPr/>
            <p:nvPr/>
          </p:nvPicPr>
          <p:blipFill>
            <a:blip r:embed="rId5"/>
            <a:stretch>
              <a:fillRect/>
            </a:stretch>
          </p:blipFill>
          <p:spPr>
            <a:xfrm>
              <a:off x="1524957" y="389090"/>
              <a:ext cx="153640" cy="110260"/>
            </a:xfrm>
            <a:prstGeom prst="rect">
              <a:avLst/>
            </a:prstGeom>
          </p:spPr>
        </p:pic>
        <p:sp>
          <p:nvSpPr>
            <p:cNvPr id="242" name="Rectangle 241"/>
            <p:cNvSpPr/>
            <p:nvPr/>
          </p:nvSpPr>
          <p:spPr>
            <a:xfrm>
              <a:off x="1524957" y="408068"/>
              <a:ext cx="65389"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B</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243" name="Rectangle 242"/>
            <p:cNvSpPr/>
            <p:nvPr/>
          </p:nvSpPr>
          <p:spPr>
            <a:xfrm>
              <a:off x="1573761" y="408068"/>
              <a:ext cx="138833"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aik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244" name="Picture 243"/>
            <p:cNvPicPr/>
            <p:nvPr/>
          </p:nvPicPr>
          <p:blipFill>
            <a:blip r:embed="rId6"/>
            <a:stretch>
              <a:fillRect/>
            </a:stretch>
          </p:blipFill>
          <p:spPr>
            <a:xfrm>
              <a:off x="1373124" y="161354"/>
              <a:ext cx="422958" cy="110247"/>
            </a:xfrm>
            <a:prstGeom prst="rect">
              <a:avLst/>
            </a:prstGeom>
          </p:spPr>
        </p:pic>
        <p:sp>
          <p:nvSpPr>
            <p:cNvPr id="245" name="Rectangle 244"/>
            <p:cNvSpPr/>
            <p:nvPr/>
          </p:nvSpPr>
          <p:spPr>
            <a:xfrm>
              <a:off x="1373124" y="180318"/>
              <a:ext cx="55173"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S</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246" name="Rectangle 245"/>
            <p:cNvSpPr/>
            <p:nvPr/>
          </p:nvSpPr>
          <p:spPr>
            <a:xfrm>
              <a:off x="1414697" y="180318"/>
              <a:ext cx="506637" cy="122432"/>
            </a:xfrm>
            <a:prstGeom prst="rect">
              <a:avLst/>
            </a:prstGeom>
            <a:ln>
              <a:noFill/>
            </a:ln>
          </p:spPr>
          <p:txBody>
            <a:bodyPr lIns="0" tIns="0" rIns="0" bIns="0" rtlCol="0">
              <a:noAutofit/>
            </a:bodyPr>
            <a:lstStyle/>
            <a:p>
              <a:pPr indent="-6350" algn="l">
                <a:lnSpc>
                  <a:spcPct val="115000"/>
                </a:lnSpc>
                <a:spcAft>
                  <a:spcPts val="0"/>
                </a:spcAft>
              </a:pPr>
              <a:r>
                <a:rPr lang="en-US" sz="700">
                  <a:solidFill>
                    <a:srgbClr val="181717"/>
                  </a:solidFill>
                  <a:effectLst/>
                  <a:latin typeface="Calibri" panose="020F0502020204030204" pitchFamily="34" charset="0"/>
                  <a:ea typeface="Calibri" panose="020F0502020204030204" pitchFamily="34" charset="0"/>
                </a:rPr>
                <a:t>angat Baik </a:t>
              </a:r>
              <a:endParaRPr lang="en-US" sz="1100">
                <a:solidFill>
                  <a:srgbClr val="181717"/>
                </a:solidFill>
                <a:effectLst/>
                <a:latin typeface="Times New Roman" panose="02020603050405020304" pitchFamily="18" charset="0"/>
                <a:ea typeface="Times New Roman" panose="02020603050405020304" pitchFamily="18" charset="0"/>
              </a:endParaRPr>
            </a:p>
          </p:txBody>
        </p:sp>
        <p:sp>
          <p:nvSpPr>
            <p:cNvPr id="247" name="Shape 5595"/>
            <p:cNvSpPr/>
            <p:nvPr/>
          </p:nvSpPr>
          <p:spPr>
            <a:xfrm>
              <a:off x="34493" y="147635"/>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48" name="Shape 28232"/>
            <p:cNvSpPr/>
            <p:nvPr/>
          </p:nvSpPr>
          <p:spPr>
            <a:xfrm>
              <a:off x="34503" y="147612"/>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49" name="Shape 5597"/>
            <p:cNvSpPr/>
            <p:nvPr/>
          </p:nvSpPr>
          <p:spPr>
            <a:xfrm>
              <a:off x="34493" y="260604"/>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0" name="Shape 28233"/>
            <p:cNvSpPr/>
            <p:nvPr/>
          </p:nvSpPr>
          <p:spPr>
            <a:xfrm>
              <a:off x="34503" y="26060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51" name="Shape 5599"/>
            <p:cNvSpPr/>
            <p:nvPr/>
          </p:nvSpPr>
          <p:spPr>
            <a:xfrm>
              <a:off x="34493" y="373576"/>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2" name="Shape 28234"/>
            <p:cNvSpPr/>
            <p:nvPr/>
          </p:nvSpPr>
          <p:spPr>
            <a:xfrm>
              <a:off x="34503" y="373583"/>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53" name="Shape 5601"/>
            <p:cNvSpPr/>
            <p:nvPr/>
          </p:nvSpPr>
          <p:spPr>
            <a:xfrm>
              <a:off x="34493" y="487299"/>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4" name="Shape 28235"/>
            <p:cNvSpPr/>
            <p:nvPr/>
          </p:nvSpPr>
          <p:spPr>
            <a:xfrm>
              <a:off x="34503" y="487312"/>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55" name="Shape 5603"/>
            <p:cNvSpPr/>
            <p:nvPr/>
          </p:nvSpPr>
          <p:spPr>
            <a:xfrm>
              <a:off x="34493" y="600270"/>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6" name="Shape 28236"/>
            <p:cNvSpPr/>
            <p:nvPr/>
          </p:nvSpPr>
          <p:spPr>
            <a:xfrm>
              <a:off x="34503" y="600266"/>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57" name="Shape 5605"/>
            <p:cNvSpPr/>
            <p:nvPr/>
          </p:nvSpPr>
          <p:spPr>
            <a:xfrm>
              <a:off x="34493" y="713242"/>
              <a:ext cx="11303" cy="0"/>
            </a:xfrm>
            <a:custGeom>
              <a:avLst/>
              <a:gdLst/>
              <a:ahLst/>
              <a:cxnLst/>
              <a:rect l="0" t="0" r="0" b="0"/>
              <a:pathLst>
                <a:path w="11303">
                  <a:moveTo>
                    <a:pt x="0" y="0"/>
                  </a:moveTo>
                  <a:lnTo>
                    <a:pt x="11303" y="0"/>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58" name="Shape 28237"/>
            <p:cNvSpPr/>
            <p:nvPr/>
          </p:nvSpPr>
          <p:spPr>
            <a:xfrm>
              <a:off x="34503" y="713245"/>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59" name="Shape 5607"/>
            <p:cNvSpPr/>
            <p:nvPr/>
          </p:nvSpPr>
          <p:spPr>
            <a:xfrm>
              <a:off x="328217" y="19"/>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60" name="Shape 28238"/>
            <p:cNvSpPr/>
            <p:nvPr/>
          </p:nvSpPr>
          <p:spPr>
            <a:xfrm>
              <a:off x="328216" y="0"/>
              <a:ext cx="11303" cy="11316"/>
            </a:xfrm>
            <a:custGeom>
              <a:avLst/>
              <a:gdLst/>
              <a:ahLst/>
              <a:cxnLst/>
              <a:rect l="0" t="0" r="0" b="0"/>
              <a:pathLst>
                <a:path w="11303" h="11316">
                  <a:moveTo>
                    <a:pt x="0" y="0"/>
                  </a:moveTo>
                  <a:lnTo>
                    <a:pt x="11303" y="0"/>
                  </a:lnTo>
                  <a:lnTo>
                    <a:pt x="11303"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1" name="Shape 5609"/>
            <p:cNvSpPr/>
            <p:nvPr/>
          </p:nvSpPr>
          <p:spPr>
            <a:xfrm>
              <a:off x="971399"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62" name="Shape 28239"/>
            <p:cNvSpPr/>
            <p:nvPr/>
          </p:nvSpPr>
          <p:spPr>
            <a:xfrm>
              <a:off x="971407"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3" name="Shape 5611"/>
            <p:cNvSpPr/>
            <p:nvPr/>
          </p:nvSpPr>
          <p:spPr>
            <a:xfrm>
              <a:off x="1399935"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64" name="Shape 28240"/>
            <p:cNvSpPr/>
            <p:nvPr/>
          </p:nvSpPr>
          <p:spPr>
            <a:xfrm>
              <a:off x="1399944"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5" name="Shape 5613"/>
            <p:cNvSpPr/>
            <p:nvPr/>
          </p:nvSpPr>
          <p:spPr>
            <a:xfrm>
              <a:off x="1828471"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66" name="Shape 28241"/>
            <p:cNvSpPr/>
            <p:nvPr/>
          </p:nvSpPr>
          <p:spPr>
            <a:xfrm>
              <a:off x="1828454"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7" name="Shape 5615"/>
            <p:cNvSpPr/>
            <p:nvPr/>
          </p:nvSpPr>
          <p:spPr>
            <a:xfrm>
              <a:off x="2257760"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68" name="Shape 28242"/>
            <p:cNvSpPr/>
            <p:nvPr/>
          </p:nvSpPr>
          <p:spPr>
            <a:xfrm>
              <a:off x="2257765"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69" name="Shape 5617"/>
            <p:cNvSpPr/>
            <p:nvPr/>
          </p:nvSpPr>
          <p:spPr>
            <a:xfrm>
              <a:off x="542108" y="19"/>
              <a:ext cx="0" cy="985114"/>
            </a:xfrm>
            <a:custGeom>
              <a:avLst/>
              <a:gdLst/>
              <a:ahLst/>
              <a:cxnLst/>
              <a:rect l="0" t="0" r="0" b="0"/>
              <a:pathLst>
                <a:path h="985114">
                  <a:moveTo>
                    <a:pt x="0" y="0"/>
                  </a:moveTo>
                  <a:lnTo>
                    <a:pt x="0" y="985114"/>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0" name="Shape 28243"/>
            <p:cNvSpPr/>
            <p:nvPr/>
          </p:nvSpPr>
          <p:spPr>
            <a:xfrm>
              <a:off x="542109" y="25"/>
              <a:ext cx="11303" cy="985101"/>
            </a:xfrm>
            <a:custGeom>
              <a:avLst/>
              <a:gdLst/>
              <a:ahLst/>
              <a:cxnLst/>
              <a:rect l="0" t="0" r="0" b="0"/>
              <a:pathLst>
                <a:path w="11303" h="985101">
                  <a:moveTo>
                    <a:pt x="0" y="0"/>
                  </a:moveTo>
                  <a:lnTo>
                    <a:pt x="11303" y="0"/>
                  </a:lnTo>
                  <a:lnTo>
                    <a:pt x="11303" y="985101"/>
                  </a:lnTo>
                  <a:lnTo>
                    <a:pt x="0" y="985101"/>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71" name="Shape 5619"/>
            <p:cNvSpPr/>
            <p:nvPr/>
          </p:nvSpPr>
          <p:spPr>
            <a:xfrm>
              <a:off x="756753"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2" name="Shape 28244"/>
            <p:cNvSpPr/>
            <p:nvPr/>
          </p:nvSpPr>
          <p:spPr>
            <a:xfrm>
              <a:off x="756752"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73" name="Shape 5621"/>
            <p:cNvSpPr/>
            <p:nvPr/>
          </p:nvSpPr>
          <p:spPr>
            <a:xfrm>
              <a:off x="971399" y="83826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4" name="Shape 28245"/>
            <p:cNvSpPr/>
            <p:nvPr/>
          </p:nvSpPr>
          <p:spPr>
            <a:xfrm>
              <a:off x="971407" y="838263"/>
              <a:ext cx="11303" cy="146863"/>
            </a:xfrm>
            <a:custGeom>
              <a:avLst/>
              <a:gdLst/>
              <a:ahLst/>
              <a:cxnLst/>
              <a:rect l="0" t="0" r="0" b="0"/>
              <a:pathLst>
                <a:path w="11303" h="146863">
                  <a:moveTo>
                    <a:pt x="0" y="0"/>
                  </a:moveTo>
                  <a:lnTo>
                    <a:pt x="11303" y="0"/>
                  </a:lnTo>
                  <a:lnTo>
                    <a:pt x="11303" y="146863"/>
                  </a:lnTo>
                  <a:lnTo>
                    <a:pt x="0" y="14686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75" name="Shape 5623"/>
            <p:cNvSpPr/>
            <p:nvPr/>
          </p:nvSpPr>
          <p:spPr>
            <a:xfrm>
              <a:off x="1185290" y="19"/>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6" name="Shape 28246"/>
            <p:cNvSpPr/>
            <p:nvPr/>
          </p:nvSpPr>
          <p:spPr>
            <a:xfrm>
              <a:off x="1185301" y="0"/>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77" name="Shape 5625"/>
            <p:cNvSpPr/>
            <p:nvPr/>
          </p:nvSpPr>
          <p:spPr>
            <a:xfrm>
              <a:off x="1399935" y="83826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78" name="Shape 28247"/>
            <p:cNvSpPr/>
            <p:nvPr/>
          </p:nvSpPr>
          <p:spPr>
            <a:xfrm>
              <a:off x="1399944" y="838263"/>
              <a:ext cx="11303" cy="146863"/>
            </a:xfrm>
            <a:custGeom>
              <a:avLst/>
              <a:gdLst/>
              <a:ahLst/>
              <a:cxnLst/>
              <a:rect l="0" t="0" r="0" b="0"/>
              <a:pathLst>
                <a:path w="11303" h="146863">
                  <a:moveTo>
                    <a:pt x="0" y="0"/>
                  </a:moveTo>
                  <a:lnTo>
                    <a:pt x="11303" y="0"/>
                  </a:lnTo>
                  <a:lnTo>
                    <a:pt x="11303" y="146863"/>
                  </a:lnTo>
                  <a:lnTo>
                    <a:pt x="0" y="14686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79" name="Shape 5627"/>
            <p:cNvSpPr/>
            <p:nvPr/>
          </p:nvSpPr>
          <p:spPr>
            <a:xfrm>
              <a:off x="1614579" y="19"/>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80" name="Shape 28248"/>
            <p:cNvSpPr/>
            <p:nvPr/>
          </p:nvSpPr>
          <p:spPr>
            <a:xfrm>
              <a:off x="1614586" y="0"/>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1" name="Shape 5629"/>
            <p:cNvSpPr/>
            <p:nvPr/>
          </p:nvSpPr>
          <p:spPr>
            <a:xfrm>
              <a:off x="1828471" y="83826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82" name="Shape 28249"/>
            <p:cNvSpPr/>
            <p:nvPr/>
          </p:nvSpPr>
          <p:spPr>
            <a:xfrm>
              <a:off x="1828454" y="838263"/>
              <a:ext cx="11303" cy="146863"/>
            </a:xfrm>
            <a:custGeom>
              <a:avLst/>
              <a:gdLst/>
              <a:ahLst/>
              <a:cxnLst/>
              <a:rect l="0" t="0" r="0" b="0"/>
              <a:pathLst>
                <a:path w="11303" h="146863">
                  <a:moveTo>
                    <a:pt x="0" y="0"/>
                  </a:moveTo>
                  <a:lnTo>
                    <a:pt x="11303" y="0"/>
                  </a:lnTo>
                  <a:lnTo>
                    <a:pt x="11303" y="146863"/>
                  </a:lnTo>
                  <a:lnTo>
                    <a:pt x="0" y="14686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3" name="Shape 5631"/>
            <p:cNvSpPr/>
            <p:nvPr/>
          </p:nvSpPr>
          <p:spPr>
            <a:xfrm>
              <a:off x="2043116" y="19"/>
              <a:ext cx="0" cy="11303"/>
            </a:xfrm>
            <a:custGeom>
              <a:avLst/>
              <a:gdLst/>
              <a:ahLst/>
              <a:cxnLst/>
              <a:rect l="0" t="0" r="0" b="0"/>
              <a:pathLst>
                <a:path h="11303">
                  <a:moveTo>
                    <a:pt x="0" y="0"/>
                  </a:moveTo>
                  <a:lnTo>
                    <a:pt x="0" y="1130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84" name="Shape 28250"/>
            <p:cNvSpPr/>
            <p:nvPr/>
          </p:nvSpPr>
          <p:spPr>
            <a:xfrm>
              <a:off x="2043110" y="0"/>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5" name="Shape 5633"/>
            <p:cNvSpPr/>
            <p:nvPr/>
          </p:nvSpPr>
          <p:spPr>
            <a:xfrm>
              <a:off x="2257760" y="838264"/>
              <a:ext cx="0" cy="146863"/>
            </a:xfrm>
            <a:custGeom>
              <a:avLst/>
              <a:gdLst/>
              <a:ahLst/>
              <a:cxnLst/>
              <a:rect l="0" t="0" r="0" b="0"/>
              <a:pathLst>
                <a:path h="146863">
                  <a:moveTo>
                    <a:pt x="0" y="0"/>
                  </a:moveTo>
                  <a:lnTo>
                    <a:pt x="0" y="146863"/>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86" name="Shape 28251"/>
            <p:cNvSpPr/>
            <p:nvPr/>
          </p:nvSpPr>
          <p:spPr>
            <a:xfrm>
              <a:off x="2257765" y="838263"/>
              <a:ext cx="11303" cy="146863"/>
            </a:xfrm>
            <a:custGeom>
              <a:avLst/>
              <a:gdLst/>
              <a:ahLst/>
              <a:cxnLst/>
              <a:rect l="0" t="0" r="0" b="0"/>
              <a:pathLst>
                <a:path w="11303" h="146863">
                  <a:moveTo>
                    <a:pt x="0" y="0"/>
                  </a:moveTo>
                  <a:lnTo>
                    <a:pt x="11303" y="0"/>
                  </a:lnTo>
                  <a:lnTo>
                    <a:pt x="11303" y="146863"/>
                  </a:lnTo>
                  <a:lnTo>
                    <a:pt x="0" y="14686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7" name="Shape 5635"/>
            <p:cNvSpPr/>
            <p:nvPr/>
          </p:nvSpPr>
          <p:spPr>
            <a:xfrm>
              <a:off x="2471652" y="19"/>
              <a:ext cx="0" cy="158915"/>
            </a:xfrm>
            <a:custGeom>
              <a:avLst/>
              <a:gdLst/>
              <a:ahLst/>
              <a:cxnLst/>
              <a:rect l="0" t="0" r="0" b="0"/>
              <a:pathLst>
                <a:path h="158915">
                  <a:moveTo>
                    <a:pt x="0" y="0"/>
                  </a:moveTo>
                  <a:lnTo>
                    <a:pt x="0" y="15891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88" name="Shape 28252"/>
            <p:cNvSpPr/>
            <p:nvPr/>
          </p:nvSpPr>
          <p:spPr>
            <a:xfrm>
              <a:off x="2471646" y="0"/>
              <a:ext cx="11303" cy="158928"/>
            </a:xfrm>
            <a:custGeom>
              <a:avLst/>
              <a:gdLst/>
              <a:ahLst/>
              <a:cxnLst/>
              <a:rect l="0" t="0" r="0" b="0"/>
              <a:pathLst>
                <a:path w="11303" h="158928">
                  <a:moveTo>
                    <a:pt x="0" y="0"/>
                  </a:moveTo>
                  <a:lnTo>
                    <a:pt x="11303" y="0"/>
                  </a:lnTo>
                  <a:lnTo>
                    <a:pt x="11303" y="158928"/>
                  </a:lnTo>
                  <a:lnTo>
                    <a:pt x="0" y="158928"/>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89" name="Shape 5637"/>
            <p:cNvSpPr/>
            <p:nvPr/>
          </p:nvSpPr>
          <p:spPr>
            <a:xfrm>
              <a:off x="34493" y="19"/>
              <a:ext cx="749" cy="1132726"/>
            </a:xfrm>
            <a:custGeom>
              <a:avLst/>
              <a:gdLst/>
              <a:ahLst/>
              <a:cxnLst/>
              <a:rect l="0" t="0" r="0" b="0"/>
              <a:pathLst>
                <a:path w="749" h="1132726">
                  <a:moveTo>
                    <a:pt x="0" y="0"/>
                  </a:moveTo>
                  <a:lnTo>
                    <a:pt x="749" y="1132726"/>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0" name="Shape 28253"/>
            <p:cNvSpPr/>
            <p:nvPr/>
          </p:nvSpPr>
          <p:spPr>
            <a:xfrm>
              <a:off x="34503" y="25"/>
              <a:ext cx="11290" cy="1144016"/>
            </a:xfrm>
            <a:custGeom>
              <a:avLst/>
              <a:gdLst/>
              <a:ahLst/>
              <a:cxnLst/>
              <a:rect l="0" t="0" r="0" b="0"/>
              <a:pathLst>
                <a:path w="11290" h="1144016">
                  <a:moveTo>
                    <a:pt x="0" y="0"/>
                  </a:moveTo>
                  <a:lnTo>
                    <a:pt x="11290" y="0"/>
                  </a:lnTo>
                  <a:lnTo>
                    <a:pt x="11290"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91" name="Shape 5639"/>
            <p:cNvSpPr/>
            <p:nvPr/>
          </p:nvSpPr>
          <p:spPr>
            <a:xfrm>
              <a:off x="328217" y="838264"/>
              <a:ext cx="749" cy="294475"/>
            </a:xfrm>
            <a:custGeom>
              <a:avLst/>
              <a:gdLst/>
              <a:ahLst/>
              <a:cxnLst/>
              <a:rect l="0" t="0" r="0" b="0"/>
              <a:pathLst>
                <a:path w="749" h="294475">
                  <a:moveTo>
                    <a:pt x="0" y="0"/>
                  </a:moveTo>
                  <a:lnTo>
                    <a:pt x="749" y="294475"/>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2" name="Shape 28254"/>
            <p:cNvSpPr/>
            <p:nvPr/>
          </p:nvSpPr>
          <p:spPr>
            <a:xfrm>
              <a:off x="328216" y="838276"/>
              <a:ext cx="11303" cy="305765"/>
            </a:xfrm>
            <a:custGeom>
              <a:avLst/>
              <a:gdLst/>
              <a:ahLst/>
              <a:cxnLst/>
              <a:rect l="0" t="0" r="0" b="0"/>
              <a:pathLst>
                <a:path w="11303" h="305765">
                  <a:moveTo>
                    <a:pt x="0" y="0"/>
                  </a:moveTo>
                  <a:lnTo>
                    <a:pt x="11303" y="0"/>
                  </a:lnTo>
                  <a:lnTo>
                    <a:pt x="11303" y="305765"/>
                  </a:lnTo>
                  <a:lnTo>
                    <a:pt x="0" y="305765"/>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93" name="Shape 5641"/>
            <p:cNvSpPr/>
            <p:nvPr/>
          </p:nvSpPr>
          <p:spPr>
            <a:xfrm>
              <a:off x="542108"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4" name="Shape 28255"/>
            <p:cNvSpPr/>
            <p:nvPr/>
          </p:nvSpPr>
          <p:spPr>
            <a:xfrm>
              <a:off x="542109"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95" name="Shape 5643"/>
            <p:cNvSpPr/>
            <p:nvPr/>
          </p:nvSpPr>
          <p:spPr>
            <a:xfrm>
              <a:off x="756753"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6" name="Shape 28256"/>
            <p:cNvSpPr/>
            <p:nvPr/>
          </p:nvSpPr>
          <p:spPr>
            <a:xfrm>
              <a:off x="756752"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97" name="Shape 5645"/>
            <p:cNvSpPr/>
            <p:nvPr/>
          </p:nvSpPr>
          <p:spPr>
            <a:xfrm>
              <a:off x="971399"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298" name="Shape 28257"/>
            <p:cNvSpPr/>
            <p:nvPr/>
          </p:nvSpPr>
          <p:spPr>
            <a:xfrm>
              <a:off x="971407"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299" name="Shape 5647"/>
            <p:cNvSpPr/>
            <p:nvPr/>
          </p:nvSpPr>
          <p:spPr>
            <a:xfrm>
              <a:off x="1185290"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00" name="Shape 28258"/>
            <p:cNvSpPr/>
            <p:nvPr/>
          </p:nvSpPr>
          <p:spPr>
            <a:xfrm>
              <a:off x="1185301" y="1132738"/>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1" name="Shape 5649"/>
            <p:cNvSpPr/>
            <p:nvPr/>
          </p:nvSpPr>
          <p:spPr>
            <a:xfrm>
              <a:off x="1399935"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02" name="Shape 28259"/>
            <p:cNvSpPr/>
            <p:nvPr/>
          </p:nvSpPr>
          <p:spPr>
            <a:xfrm>
              <a:off x="1399944"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3" name="Shape 5651"/>
            <p:cNvSpPr/>
            <p:nvPr/>
          </p:nvSpPr>
          <p:spPr>
            <a:xfrm>
              <a:off x="1614579"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04" name="Shape 28260"/>
            <p:cNvSpPr/>
            <p:nvPr/>
          </p:nvSpPr>
          <p:spPr>
            <a:xfrm>
              <a:off x="1614586" y="1132738"/>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5" name="Shape 5653"/>
            <p:cNvSpPr/>
            <p:nvPr/>
          </p:nvSpPr>
          <p:spPr>
            <a:xfrm>
              <a:off x="1828471"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06" name="Shape 28261"/>
            <p:cNvSpPr/>
            <p:nvPr/>
          </p:nvSpPr>
          <p:spPr>
            <a:xfrm>
              <a:off x="1828454"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7" name="Shape 5655"/>
            <p:cNvSpPr/>
            <p:nvPr/>
          </p:nvSpPr>
          <p:spPr>
            <a:xfrm>
              <a:off x="2043116"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08" name="Shape 28262"/>
            <p:cNvSpPr/>
            <p:nvPr/>
          </p:nvSpPr>
          <p:spPr>
            <a:xfrm>
              <a:off x="2043110" y="1132738"/>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09" name="Shape 5657"/>
            <p:cNvSpPr/>
            <p:nvPr/>
          </p:nvSpPr>
          <p:spPr>
            <a:xfrm>
              <a:off x="2257760"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0" name="Shape 28263"/>
            <p:cNvSpPr/>
            <p:nvPr/>
          </p:nvSpPr>
          <p:spPr>
            <a:xfrm>
              <a:off x="2257765"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11" name="Shape 5659"/>
            <p:cNvSpPr/>
            <p:nvPr/>
          </p:nvSpPr>
          <p:spPr>
            <a:xfrm>
              <a:off x="2471652" y="113273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2" name="Shape 28264"/>
            <p:cNvSpPr/>
            <p:nvPr/>
          </p:nvSpPr>
          <p:spPr>
            <a:xfrm>
              <a:off x="2471646" y="1132738"/>
              <a:ext cx="11303" cy="11303"/>
            </a:xfrm>
            <a:custGeom>
              <a:avLst/>
              <a:gdLst/>
              <a:ahLst/>
              <a:cxnLst/>
              <a:rect l="0" t="0" r="0" b="0"/>
              <a:pathLst>
                <a:path w="11303" h="11303">
                  <a:moveTo>
                    <a:pt x="0" y="0"/>
                  </a:moveTo>
                  <a:lnTo>
                    <a:pt x="11303" y="0"/>
                  </a:lnTo>
                  <a:lnTo>
                    <a:pt x="11303"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13" name="Shape 5661"/>
            <p:cNvSpPr/>
            <p:nvPr/>
          </p:nvSpPr>
          <p:spPr>
            <a:xfrm>
              <a:off x="2686296" y="19"/>
              <a:ext cx="749" cy="1132726"/>
            </a:xfrm>
            <a:custGeom>
              <a:avLst/>
              <a:gdLst/>
              <a:ahLst/>
              <a:cxnLst/>
              <a:rect l="0" t="0" r="0" b="0"/>
              <a:pathLst>
                <a:path w="749" h="1132726">
                  <a:moveTo>
                    <a:pt x="0" y="0"/>
                  </a:moveTo>
                  <a:lnTo>
                    <a:pt x="749" y="1132726"/>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4" name="Shape 28265"/>
            <p:cNvSpPr/>
            <p:nvPr/>
          </p:nvSpPr>
          <p:spPr>
            <a:xfrm>
              <a:off x="2686288" y="25"/>
              <a:ext cx="11316" cy="1144016"/>
            </a:xfrm>
            <a:custGeom>
              <a:avLst/>
              <a:gdLst/>
              <a:ahLst/>
              <a:cxnLst/>
              <a:rect l="0" t="0" r="0" b="0"/>
              <a:pathLst>
                <a:path w="11316" h="1144016">
                  <a:moveTo>
                    <a:pt x="0" y="0"/>
                  </a:moveTo>
                  <a:lnTo>
                    <a:pt x="11316" y="0"/>
                  </a:lnTo>
                  <a:lnTo>
                    <a:pt x="11316" y="1144016"/>
                  </a:lnTo>
                  <a:lnTo>
                    <a:pt x="0" y="11440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15" name="Shape 5663"/>
            <p:cNvSpPr/>
            <p:nvPr/>
          </p:nvSpPr>
          <p:spPr>
            <a:xfrm>
              <a:off x="34493" y="19"/>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6" name="Shape 28266"/>
            <p:cNvSpPr/>
            <p:nvPr/>
          </p:nvSpPr>
          <p:spPr>
            <a:xfrm>
              <a:off x="34503" y="0"/>
              <a:ext cx="2674392" cy="11316"/>
            </a:xfrm>
            <a:custGeom>
              <a:avLst/>
              <a:gdLst/>
              <a:ahLst/>
              <a:cxnLst/>
              <a:rect l="0" t="0" r="0" b="0"/>
              <a:pathLst>
                <a:path w="2674392" h="11316">
                  <a:moveTo>
                    <a:pt x="0" y="0"/>
                  </a:moveTo>
                  <a:lnTo>
                    <a:pt x="2674392" y="0"/>
                  </a:lnTo>
                  <a:lnTo>
                    <a:pt x="2674392"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17" name="Shape 5665"/>
            <p:cNvSpPr/>
            <p:nvPr/>
          </p:nvSpPr>
          <p:spPr>
            <a:xfrm>
              <a:off x="553405" y="147635"/>
              <a:ext cx="2144192" cy="749"/>
            </a:xfrm>
            <a:custGeom>
              <a:avLst/>
              <a:gdLst/>
              <a:ahLst/>
              <a:cxnLst/>
              <a:rect l="0" t="0" r="0" b="0"/>
              <a:pathLst>
                <a:path w="2144192" h="749">
                  <a:moveTo>
                    <a:pt x="0" y="0"/>
                  </a:moveTo>
                  <a:lnTo>
                    <a:pt x="2144192"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18" name="Shape 28267"/>
            <p:cNvSpPr/>
            <p:nvPr/>
          </p:nvSpPr>
          <p:spPr>
            <a:xfrm>
              <a:off x="553412" y="147612"/>
              <a:ext cx="2155482" cy="11316"/>
            </a:xfrm>
            <a:custGeom>
              <a:avLst/>
              <a:gdLst/>
              <a:ahLst/>
              <a:cxnLst/>
              <a:rect l="0" t="0" r="0" b="0"/>
              <a:pathLst>
                <a:path w="2155482" h="11316">
                  <a:moveTo>
                    <a:pt x="0" y="0"/>
                  </a:moveTo>
                  <a:lnTo>
                    <a:pt x="2155482" y="0"/>
                  </a:lnTo>
                  <a:lnTo>
                    <a:pt x="2155482"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19" name="Shape 5667"/>
            <p:cNvSpPr/>
            <p:nvPr/>
          </p:nvSpPr>
          <p:spPr>
            <a:xfrm>
              <a:off x="2697594" y="260604"/>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20" name="Shape 28268"/>
            <p:cNvSpPr/>
            <p:nvPr/>
          </p:nvSpPr>
          <p:spPr>
            <a:xfrm>
              <a:off x="2697592" y="260603"/>
              <a:ext cx="11290" cy="11303"/>
            </a:xfrm>
            <a:custGeom>
              <a:avLst/>
              <a:gdLst/>
              <a:ahLst/>
              <a:cxnLst/>
              <a:rect l="0" t="0" r="0" b="0"/>
              <a:pathLst>
                <a:path w="11290" h="11303">
                  <a:moveTo>
                    <a:pt x="0" y="0"/>
                  </a:moveTo>
                  <a:lnTo>
                    <a:pt x="11290" y="0"/>
                  </a:lnTo>
                  <a:lnTo>
                    <a:pt x="11290"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1" name="Shape 5669"/>
            <p:cNvSpPr/>
            <p:nvPr/>
          </p:nvSpPr>
          <p:spPr>
            <a:xfrm>
              <a:off x="2697594" y="373576"/>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22" name="Shape 28269"/>
            <p:cNvSpPr/>
            <p:nvPr/>
          </p:nvSpPr>
          <p:spPr>
            <a:xfrm>
              <a:off x="2697592" y="373583"/>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3" name="Shape 5671"/>
            <p:cNvSpPr/>
            <p:nvPr/>
          </p:nvSpPr>
          <p:spPr>
            <a:xfrm>
              <a:off x="2697594" y="487299"/>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24" name="Shape 28270"/>
            <p:cNvSpPr/>
            <p:nvPr/>
          </p:nvSpPr>
          <p:spPr>
            <a:xfrm>
              <a:off x="2697592" y="487312"/>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5" name="Shape 5673"/>
            <p:cNvSpPr/>
            <p:nvPr/>
          </p:nvSpPr>
          <p:spPr>
            <a:xfrm>
              <a:off x="2697594" y="600270"/>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26" name="Shape 28271"/>
            <p:cNvSpPr/>
            <p:nvPr/>
          </p:nvSpPr>
          <p:spPr>
            <a:xfrm>
              <a:off x="2697592" y="600266"/>
              <a:ext cx="11290" cy="11316"/>
            </a:xfrm>
            <a:custGeom>
              <a:avLst/>
              <a:gdLst/>
              <a:ahLst/>
              <a:cxnLst/>
              <a:rect l="0" t="0" r="0" b="0"/>
              <a:pathLst>
                <a:path w="11290" h="11316">
                  <a:moveTo>
                    <a:pt x="0" y="0"/>
                  </a:moveTo>
                  <a:lnTo>
                    <a:pt x="11290" y="0"/>
                  </a:lnTo>
                  <a:lnTo>
                    <a:pt x="11290"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7" name="Shape 5675"/>
            <p:cNvSpPr/>
            <p:nvPr/>
          </p:nvSpPr>
          <p:spPr>
            <a:xfrm>
              <a:off x="2697594" y="713242"/>
              <a:ext cx="749" cy="749"/>
            </a:xfrm>
            <a:custGeom>
              <a:avLst/>
              <a:gdLst/>
              <a:ahLst/>
              <a:cxnLst/>
              <a:rect l="0" t="0" r="0" b="0"/>
              <a:pathLst>
                <a:path w="749" h="749">
                  <a:moveTo>
                    <a:pt x="0" y="0"/>
                  </a:moveTo>
                  <a:lnTo>
                    <a:pt x="749"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28" name="Shape 28272"/>
            <p:cNvSpPr/>
            <p:nvPr/>
          </p:nvSpPr>
          <p:spPr>
            <a:xfrm>
              <a:off x="2697592" y="713245"/>
              <a:ext cx="11290" cy="11290"/>
            </a:xfrm>
            <a:custGeom>
              <a:avLst/>
              <a:gdLst/>
              <a:ahLst/>
              <a:cxnLst/>
              <a:rect l="0" t="0" r="0" b="0"/>
              <a:pathLst>
                <a:path w="11290" h="11290">
                  <a:moveTo>
                    <a:pt x="0" y="0"/>
                  </a:moveTo>
                  <a:lnTo>
                    <a:pt x="11290" y="0"/>
                  </a:lnTo>
                  <a:lnTo>
                    <a:pt x="11290"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29" name="Shape 5677"/>
            <p:cNvSpPr/>
            <p:nvPr/>
          </p:nvSpPr>
          <p:spPr>
            <a:xfrm>
              <a:off x="34493" y="826967"/>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30" name="Shape 28273"/>
            <p:cNvSpPr/>
            <p:nvPr/>
          </p:nvSpPr>
          <p:spPr>
            <a:xfrm>
              <a:off x="34503" y="826948"/>
              <a:ext cx="2674392" cy="11316"/>
            </a:xfrm>
            <a:custGeom>
              <a:avLst/>
              <a:gdLst/>
              <a:ahLst/>
              <a:cxnLst/>
              <a:rect l="0" t="0" r="0" b="0"/>
              <a:pathLst>
                <a:path w="2674392" h="11316">
                  <a:moveTo>
                    <a:pt x="0" y="0"/>
                  </a:moveTo>
                  <a:lnTo>
                    <a:pt x="2674392" y="0"/>
                  </a:lnTo>
                  <a:lnTo>
                    <a:pt x="2674392" y="11316"/>
                  </a:lnTo>
                  <a:lnTo>
                    <a:pt x="0" y="11316"/>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31" name="Shape 5679"/>
            <p:cNvSpPr/>
            <p:nvPr/>
          </p:nvSpPr>
          <p:spPr>
            <a:xfrm>
              <a:off x="34493" y="973830"/>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32" name="Shape 28274"/>
            <p:cNvSpPr/>
            <p:nvPr/>
          </p:nvSpPr>
          <p:spPr>
            <a:xfrm>
              <a:off x="34503" y="973823"/>
              <a:ext cx="2674392" cy="11303"/>
            </a:xfrm>
            <a:custGeom>
              <a:avLst/>
              <a:gdLst/>
              <a:ahLst/>
              <a:cxnLst/>
              <a:rect l="0" t="0" r="0" b="0"/>
              <a:pathLst>
                <a:path w="2674392" h="11303">
                  <a:moveTo>
                    <a:pt x="0" y="0"/>
                  </a:moveTo>
                  <a:lnTo>
                    <a:pt x="2674392" y="0"/>
                  </a:lnTo>
                  <a:lnTo>
                    <a:pt x="2674392" y="11303"/>
                  </a:lnTo>
                  <a:lnTo>
                    <a:pt x="0" y="11303"/>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33" name="Shape 5681"/>
            <p:cNvSpPr/>
            <p:nvPr/>
          </p:nvSpPr>
          <p:spPr>
            <a:xfrm>
              <a:off x="34493" y="1121443"/>
              <a:ext cx="2663101" cy="749"/>
            </a:xfrm>
            <a:custGeom>
              <a:avLst/>
              <a:gdLst/>
              <a:ahLst/>
              <a:cxnLst/>
              <a:rect l="0" t="0" r="0" b="0"/>
              <a:pathLst>
                <a:path w="2663101" h="749">
                  <a:moveTo>
                    <a:pt x="0" y="0"/>
                  </a:moveTo>
                  <a:lnTo>
                    <a:pt x="2663101" y="749"/>
                  </a:lnTo>
                </a:path>
              </a:pathLst>
            </a:custGeom>
            <a:ln w="1803" cap="flat">
              <a:round/>
            </a:ln>
          </p:spPr>
          <p:style>
            <a:lnRef idx="1">
              <a:srgbClr val="DADCDD"/>
            </a:lnRef>
            <a:fillRef idx="0">
              <a:srgbClr val="000000">
                <a:alpha val="0"/>
              </a:srgbClr>
            </a:fillRef>
            <a:effectRef idx="0">
              <a:scrgbClr r="0" g="0" b="0"/>
            </a:effectRef>
            <a:fontRef idx="none"/>
          </p:style>
          <p:txBody>
            <a:bodyPr/>
            <a:lstStyle/>
            <a:p>
              <a:endParaRPr lang="en-US"/>
            </a:p>
          </p:txBody>
        </p:sp>
        <p:sp>
          <p:nvSpPr>
            <p:cNvPr id="334" name="Shape 28275"/>
            <p:cNvSpPr/>
            <p:nvPr/>
          </p:nvSpPr>
          <p:spPr>
            <a:xfrm>
              <a:off x="34503" y="1121449"/>
              <a:ext cx="2674392" cy="11290"/>
            </a:xfrm>
            <a:custGeom>
              <a:avLst/>
              <a:gdLst/>
              <a:ahLst/>
              <a:cxnLst/>
              <a:rect l="0" t="0" r="0" b="0"/>
              <a:pathLst>
                <a:path w="2674392" h="11290">
                  <a:moveTo>
                    <a:pt x="0" y="0"/>
                  </a:moveTo>
                  <a:lnTo>
                    <a:pt x="2674392" y="0"/>
                  </a:lnTo>
                  <a:lnTo>
                    <a:pt x="2674392" y="11290"/>
                  </a:lnTo>
                  <a:lnTo>
                    <a:pt x="0" y="11290"/>
                  </a:lnTo>
                  <a:lnTo>
                    <a:pt x="0" y="0"/>
                  </a:lnTo>
                </a:path>
              </a:pathLst>
            </a:custGeom>
            <a:ln w="0" cap="flat">
              <a:round/>
            </a:ln>
          </p:spPr>
          <p:style>
            <a:lnRef idx="0">
              <a:srgbClr val="000000"/>
            </a:lnRef>
            <a:fillRef idx="1">
              <a:srgbClr val="DADCDD"/>
            </a:fillRef>
            <a:effectRef idx="0">
              <a:scrgbClr r="0" g="0" b="0"/>
            </a:effectRef>
            <a:fontRef idx="none"/>
          </p:style>
          <p:txBody>
            <a:bodyPr/>
            <a:lstStyle/>
            <a:p>
              <a:endParaRPr lang="en-US"/>
            </a:p>
          </p:txBody>
        </p:sp>
        <p:sp>
          <p:nvSpPr>
            <p:cNvPr id="335" name="Shape 5683"/>
            <p:cNvSpPr/>
            <p:nvPr/>
          </p:nvSpPr>
          <p:spPr>
            <a:xfrm>
              <a:off x="525281" y="22658"/>
              <a:ext cx="13404" cy="973765"/>
            </a:xfrm>
            <a:custGeom>
              <a:avLst/>
              <a:gdLst/>
              <a:ahLst/>
              <a:cxnLst/>
              <a:rect l="0" t="0" r="0" b="0"/>
              <a:pathLst>
                <a:path w="13404" h="973765">
                  <a:moveTo>
                    <a:pt x="7767" y="0"/>
                  </a:moveTo>
                  <a:lnTo>
                    <a:pt x="13404" y="9685"/>
                  </a:lnTo>
                  <a:lnTo>
                    <a:pt x="11328" y="973765"/>
                  </a:lnTo>
                  <a:lnTo>
                    <a:pt x="0" y="973765"/>
                  </a:lnTo>
                  <a:lnTo>
                    <a:pt x="2076" y="9705"/>
                  </a:lnTo>
                  <a:lnTo>
                    <a:pt x="7767"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36" name="Shape 5684"/>
            <p:cNvSpPr/>
            <p:nvPr/>
          </p:nvSpPr>
          <p:spPr>
            <a:xfrm>
              <a:off x="528113" y="14180"/>
              <a:ext cx="9906" cy="8479"/>
            </a:xfrm>
            <a:custGeom>
              <a:avLst/>
              <a:gdLst/>
              <a:ahLst/>
              <a:cxnLst/>
              <a:rect l="0" t="0" r="0" b="0"/>
              <a:pathLst>
                <a:path w="9906" h="8479">
                  <a:moveTo>
                    <a:pt x="0" y="0"/>
                  </a:moveTo>
                  <a:lnTo>
                    <a:pt x="9906" y="0"/>
                  </a:lnTo>
                  <a:lnTo>
                    <a:pt x="4935" y="8479"/>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37" name="Shape 5685"/>
            <p:cNvSpPr/>
            <p:nvPr/>
          </p:nvSpPr>
          <p:spPr>
            <a:xfrm>
              <a:off x="473566" y="19"/>
              <a:ext cx="118999" cy="108979"/>
            </a:xfrm>
            <a:custGeom>
              <a:avLst/>
              <a:gdLst/>
              <a:ahLst/>
              <a:cxnLst/>
              <a:rect l="0" t="0" r="0" b="0"/>
              <a:pathLst>
                <a:path w="118999" h="108979">
                  <a:moveTo>
                    <a:pt x="59499" y="0"/>
                  </a:moveTo>
                  <a:lnTo>
                    <a:pt x="117589" y="99771"/>
                  </a:lnTo>
                  <a:cubicBezTo>
                    <a:pt x="118999" y="101905"/>
                    <a:pt x="117589" y="105435"/>
                    <a:pt x="115456" y="107569"/>
                  </a:cubicBezTo>
                  <a:cubicBezTo>
                    <a:pt x="112624" y="108979"/>
                    <a:pt x="109093" y="107569"/>
                    <a:pt x="107671" y="105435"/>
                  </a:cubicBezTo>
                  <a:lnTo>
                    <a:pt x="65118" y="32325"/>
                  </a:lnTo>
                  <a:lnTo>
                    <a:pt x="65164" y="11329"/>
                  </a:lnTo>
                  <a:lnTo>
                    <a:pt x="53835" y="11329"/>
                  </a:lnTo>
                  <a:lnTo>
                    <a:pt x="53790" y="32345"/>
                  </a:lnTo>
                  <a:lnTo>
                    <a:pt x="11341" y="104737"/>
                  </a:lnTo>
                  <a:cubicBezTo>
                    <a:pt x="9931" y="107569"/>
                    <a:pt x="6375" y="108268"/>
                    <a:pt x="3543" y="106859"/>
                  </a:cubicBezTo>
                  <a:cubicBezTo>
                    <a:pt x="711" y="105435"/>
                    <a:pt x="0" y="101905"/>
                    <a:pt x="1422" y="99073"/>
                  </a:cubicBezTo>
                  <a:lnTo>
                    <a:pt x="59499"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38" name="Shape 5686"/>
            <p:cNvSpPr/>
            <p:nvPr/>
          </p:nvSpPr>
          <p:spPr>
            <a:xfrm>
              <a:off x="525281" y="11347"/>
              <a:ext cx="13449" cy="985076"/>
            </a:xfrm>
            <a:custGeom>
              <a:avLst/>
              <a:gdLst/>
              <a:ahLst/>
              <a:cxnLst/>
              <a:rect l="0" t="0" r="0" b="0"/>
              <a:pathLst>
                <a:path w="13449" h="985076">
                  <a:moveTo>
                    <a:pt x="0" y="985076"/>
                  </a:moveTo>
                  <a:lnTo>
                    <a:pt x="2121" y="0"/>
                  </a:lnTo>
                  <a:lnTo>
                    <a:pt x="13449" y="0"/>
                  </a:lnTo>
                  <a:lnTo>
                    <a:pt x="11328" y="985076"/>
                  </a:lnTo>
                  <a:lnTo>
                    <a:pt x="0" y="985076"/>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339" name="Shape 5687"/>
            <p:cNvSpPr/>
            <p:nvPr/>
          </p:nvSpPr>
          <p:spPr>
            <a:xfrm>
              <a:off x="473566" y="19"/>
              <a:ext cx="118999" cy="108979"/>
            </a:xfrm>
            <a:custGeom>
              <a:avLst/>
              <a:gdLst/>
              <a:ahLst/>
              <a:cxnLst/>
              <a:rect l="0" t="0" r="0" b="0"/>
              <a:pathLst>
                <a:path w="118999" h="108979">
                  <a:moveTo>
                    <a:pt x="1422" y="99073"/>
                  </a:moveTo>
                  <a:lnTo>
                    <a:pt x="59499" y="0"/>
                  </a:lnTo>
                  <a:lnTo>
                    <a:pt x="117589" y="99771"/>
                  </a:lnTo>
                  <a:cubicBezTo>
                    <a:pt x="118999" y="101905"/>
                    <a:pt x="117589" y="105435"/>
                    <a:pt x="115456" y="107569"/>
                  </a:cubicBezTo>
                  <a:cubicBezTo>
                    <a:pt x="112624" y="108979"/>
                    <a:pt x="109093" y="107569"/>
                    <a:pt x="107671" y="105435"/>
                  </a:cubicBezTo>
                  <a:lnTo>
                    <a:pt x="54546" y="14160"/>
                  </a:lnTo>
                  <a:lnTo>
                    <a:pt x="64452" y="14160"/>
                  </a:lnTo>
                  <a:lnTo>
                    <a:pt x="11341" y="104737"/>
                  </a:lnTo>
                  <a:cubicBezTo>
                    <a:pt x="9931" y="107569"/>
                    <a:pt x="6375" y="108268"/>
                    <a:pt x="3543" y="106858"/>
                  </a:cubicBezTo>
                  <a:cubicBezTo>
                    <a:pt x="711" y="105435"/>
                    <a:pt x="0" y="101905"/>
                    <a:pt x="1422" y="99073"/>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340" name="Shape 5688"/>
            <p:cNvSpPr/>
            <p:nvPr/>
          </p:nvSpPr>
          <p:spPr>
            <a:xfrm>
              <a:off x="2682280" y="834047"/>
              <a:ext cx="7984" cy="9195"/>
            </a:xfrm>
            <a:custGeom>
              <a:avLst/>
              <a:gdLst/>
              <a:ahLst/>
              <a:cxnLst/>
              <a:rect l="0" t="0" r="0" b="0"/>
              <a:pathLst>
                <a:path w="7984" h="9195">
                  <a:moveTo>
                    <a:pt x="7984" y="0"/>
                  </a:moveTo>
                  <a:lnTo>
                    <a:pt x="7984" y="9195"/>
                  </a:lnTo>
                  <a:lnTo>
                    <a:pt x="0" y="4597"/>
                  </a:lnTo>
                  <a:lnTo>
                    <a:pt x="7984"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41" name="Shape 5689"/>
            <p:cNvSpPr/>
            <p:nvPr/>
          </p:nvSpPr>
          <p:spPr>
            <a:xfrm>
              <a:off x="373403" y="832624"/>
              <a:ext cx="2308878" cy="11329"/>
            </a:xfrm>
            <a:custGeom>
              <a:avLst/>
              <a:gdLst/>
              <a:ahLst/>
              <a:cxnLst/>
              <a:rect l="0" t="0" r="0" b="0"/>
              <a:pathLst>
                <a:path w="2308878" h="11329">
                  <a:moveTo>
                    <a:pt x="0" y="0"/>
                  </a:moveTo>
                  <a:lnTo>
                    <a:pt x="2298426" y="0"/>
                  </a:lnTo>
                  <a:lnTo>
                    <a:pt x="2308878" y="6019"/>
                  </a:lnTo>
                  <a:lnTo>
                    <a:pt x="2299656" y="11329"/>
                  </a:lnTo>
                  <a:lnTo>
                    <a:pt x="0" y="11329"/>
                  </a:lnTo>
                  <a:lnTo>
                    <a:pt x="0" y="0"/>
                  </a:ln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42" name="Shape 5690"/>
            <p:cNvSpPr/>
            <p:nvPr/>
          </p:nvSpPr>
          <p:spPr>
            <a:xfrm>
              <a:off x="2595750" y="779513"/>
              <a:ext cx="108623" cy="118250"/>
            </a:xfrm>
            <a:custGeom>
              <a:avLst/>
              <a:gdLst/>
              <a:ahLst/>
              <a:cxnLst/>
              <a:rect l="0" t="0" r="0" b="0"/>
              <a:pathLst>
                <a:path w="108623" h="118250">
                  <a:moveTo>
                    <a:pt x="9881" y="1422"/>
                  </a:moveTo>
                  <a:lnTo>
                    <a:pt x="108623" y="58776"/>
                  </a:lnTo>
                  <a:lnTo>
                    <a:pt x="9881" y="116828"/>
                  </a:lnTo>
                  <a:cubicBezTo>
                    <a:pt x="7061" y="118250"/>
                    <a:pt x="3531" y="117539"/>
                    <a:pt x="2134" y="114707"/>
                  </a:cubicBezTo>
                  <a:cubicBezTo>
                    <a:pt x="0" y="111875"/>
                    <a:pt x="1422" y="109042"/>
                    <a:pt x="3531" y="106921"/>
                  </a:cubicBezTo>
                  <a:lnTo>
                    <a:pt x="77309" y="64440"/>
                  </a:lnTo>
                  <a:lnTo>
                    <a:pt x="97333" y="64440"/>
                  </a:lnTo>
                  <a:lnTo>
                    <a:pt x="97333" y="53111"/>
                  </a:lnTo>
                  <a:lnTo>
                    <a:pt x="76079" y="53111"/>
                  </a:lnTo>
                  <a:lnTo>
                    <a:pt x="3531" y="11329"/>
                  </a:lnTo>
                  <a:cubicBezTo>
                    <a:pt x="1422" y="9208"/>
                    <a:pt x="0" y="6376"/>
                    <a:pt x="2134" y="3544"/>
                  </a:cubicBezTo>
                  <a:cubicBezTo>
                    <a:pt x="3531" y="712"/>
                    <a:pt x="7061" y="0"/>
                    <a:pt x="9881" y="1422"/>
                  </a:cubicBezTo>
                  <a:close/>
                </a:path>
              </a:pathLst>
            </a:custGeom>
            <a:ln w="0" cap="flat">
              <a:round/>
            </a:ln>
          </p:spPr>
          <p:style>
            <a:lnRef idx="0">
              <a:srgbClr val="000000"/>
            </a:lnRef>
            <a:fillRef idx="1">
              <a:srgbClr val="181717"/>
            </a:fillRef>
            <a:effectRef idx="0">
              <a:scrgbClr r="0" g="0" b="0"/>
            </a:effectRef>
            <a:fontRef idx="none"/>
          </p:style>
          <p:txBody>
            <a:bodyPr/>
            <a:lstStyle/>
            <a:p>
              <a:endParaRPr lang="en-US"/>
            </a:p>
          </p:txBody>
        </p:sp>
        <p:sp>
          <p:nvSpPr>
            <p:cNvPr id="343" name="Shape 5691"/>
            <p:cNvSpPr/>
            <p:nvPr/>
          </p:nvSpPr>
          <p:spPr>
            <a:xfrm>
              <a:off x="373406" y="832628"/>
              <a:ext cx="2319681" cy="11328"/>
            </a:xfrm>
            <a:custGeom>
              <a:avLst/>
              <a:gdLst/>
              <a:ahLst/>
              <a:cxnLst/>
              <a:rect l="0" t="0" r="0" b="0"/>
              <a:pathLst>
                <a:path w="2319681" h="11328">
                  <a:moveTo>
                    <a:pt x="0" y="0"/>
                  </a:moveTo>
                  <a:lnTo>
                    <a:pt x="2319681" y="0"/>
                  </a:lnTo>
                  <a:lnTo>
                    <a:pt x="2319681" y="11328"/>
                  </a:lnTo>
                  <a:lnTo>
                    <a:pt x="0" y="11328"/>
                  </a:ln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344" name="Shape 5692"/>
            <p:cNvSpPr/>
            <p:nvPr/>
          </p:nvSpPr>
          <p:spPr>
            <a:xfrm>
              <a:off x="2595754" y="779517"/>
              <a:ext cx="108623" cy="118237"/>
            </a:xfrm>
            <a:custGeom>
              <a:avLst/>
              <a:gdLst/>
              <a:ahLst/>
              <a:cxnLst/>
              <a:rect l="0" t="0" r="0" b="0"/>
              <a:pathLst>
                <a:path w="108623" h="118237">
                  <a:moveTo>
                    <a:pt x="9881" y="1410"/>
                  </a:moveTo>
                  <a:lnTo>
                    <a:pt x="108623" y="58776"/>
                  </a:lnTo>
                  <a:lnTo>
                    <a:pt x="9881" y="116827"/>
                  </a:lnTo>
                  <a:cubicBezTo>
                    <a:pt x="7048" y="118237"/>
                    <a:pt x="3531" y="117539"/>
                    <a:pt x="2121" y="114707"/>
                  </a:cubicBezTo>
                  <a:cubicBezTo>
                    <a:pt x="0" y="111874"/>
                    <a:pt x="1422" y="109042"/>
                    <a:pt x="3531" y="106921"/>
                  </a:cubicBezTo>
                  <a:lnTo>
                    <a:pt x="94501" y="54521"/>
                  </a:lnTo>
                  <a:lnTo>
                    <a:pt x="94501" y="63729"/>
                  </a:lnTo>
                  <a:lnTo>
                    <a:pt x="3531" y="11329"/>
                  </a:lnTo>
                  <a:cubicBezTo>
                    <a:pt x="1422" y="9208"/>
                    <a:pt x="0" y="6376"/>
                    <a:pt x="2121" y="3543"/>
                  </a:cubicBezTo>
                  <a:cubicBezTo>
                    <a:pt x="3531" y="711"/>
                    <a:pt x="7048" y="0"/>
                    <a:pt x="9881" y="1410"/>
                  </a:cubicBezTo>
                  <a:close/>
                </a:path>
              </a:pathLst>
            </a:custGeom>
            <a:ln w="1803" cap="flat">
              <a:round/>
            </a:ln>
          </p:spPr>
          <p:style>
            <a:lnRef idx="1">
              <a:srgbClr val="181717"/>
            </a:lnRef>
            <a:fillRef idx="0">
              <a:srgbClr val="000000">
                <a:alpha val="0"/>
              </a:srgbClr>
            </a:fillRef>
            <a:effectRef idx="0">
              <a:scrgbClr r="0" g="0" b="0"/>
            </a:effectRef>
            <a:fontRef idx="none"/>
          </p:style>
          <p:txBody>
            <a:bodyPr/>
            <a:lstStyle/>
            <a:p>
              <a:endParaRPr lang="en-US"/>
            </a:p>
          </p:txBody>
        </p:sp>
        <p:sp>
          <p:nvSpPr>
            <p:cNvPr id="345" name="Rectangle 344"/>
            <p:cNvSpPr/>
            <p:nvPr/>
          </p:nvSpPr>
          <p:spPr>
            <a:xfrm>
              <a:off x="223532" y="472485"/>
              <a:ext cx="304470" cy="107406"/>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µ[SC] </a:t>
              </a:r>
              <a:endParaRPr lang="en-US" sz="1100">
                <a:solidFill>
                  <a:srgbClr val="181717"/>
                </a:solidFill>
                <a:effectLst/>
                <a:latin typeface="Times New Roman" panose="02020603050405020304" pitchFamily="18" charset="0"/>
                <a:ea typeface="Times New Roman" panose="02020603050405020304" pitchFamily="18" charset="0"/>
              </a:endParaRPr>
            </a:p>
          </p:txBody>
        </p:sp>
        <p:pic>
          <p:nvPicPr>
            <p:cNvPr id="346" name="Picture 345"/>
            <p:cNvPicPr/>
            <p:nvPr/>
          </p:nvPicPr>
          <p:blipFill>
            <a:blip r:embed="rId7"/>
            <a:stretch>
              <a:fillRect/>
            </a:stretch>
          </p:blipFill>
          <p:spPr>
            <a:xfrm rot="-5399999">
              <a:off x="-457309" y="512161"/>
              <a:ext cx="1041140" cy="126528"/>
            </a:xfrm>
            <a:prstGeom prst="rect">
              <a:avLst/>
            </a:prstGeom>
          </p:spPr>
        </p:pic>
        <p:sp>
          <p:nvSpPr>
            <p:cNvPr id="347" name="Rectangle 346"/>
            <p:cNvSpPr/>
            <p:nvPr/>
          </p:nvSpPr>
          <p:spPr>
            <a:xfrm rot="-5399999">
              <a:off x="-450589" y="403981"/>
              <a:ext cx="1059696" cy="107407"/>
            </a:xfrm>
            <a:prstGeom prst="rect">
              <a:avLst/>
            </a:prstGeom>
            <a:ln>
              <a:noFill/>
            </a:ln>
          </p:spPr>
          <p:txBody>
            <a:bodyPr lIns="0" tIns="0" rIns="0" bIns="0" rtlCol="0">
              <a:noAutofit/>
            </a:bodyPr>
            <a:lstStyle/>
            <a:p>
              <a:pPr indent="-6350" algn="l">
                <a:lnSpc>
                  <a:spcPct val="115000"/>
                </a:lnSpc>
                <a:spcAft>
                  <a:spcPts val="0"/>
                </a:spcAft>
              </a:pPr>
              <a:r>
                <a:rPr lang="en-US" sz="700" b="1">
                  <a:solidFill>
                    <a:srgbClr val="181717"/>
                  </a:solidFill>
                  <a:effectLst/>
                  <a:latin typeface="Times New Roman" panose="02020603050405020304" pitchFamily="18" charset="0"/>
                  <a:ea typeface="Times New Roman" panose="02020603050405020304" pitchFamily="18" charset="0"/>
                </a:rPr>
                <a:t>Fungsi Keanggotaan</a:t>
              </a:r>
              <a:endParaRPr lang="en-US" sz="1100">
                <a:solidFill>
                  <a:srgbClr val="181717"/>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955528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fontAlgn="base"/>
            <a:r>
              <a:rPr lang="id-ID" dirty="0" smtClean="0"/>
              <a:t>2) </a:t>
            </a:r>
            <a:r>
              <a:rPr lang="en-US" dirty="0" err="1" smtClean="0"/>
              <a:t>Pembentukan</a:t>
            </a:r>
            <a:r>
              <a:rPr lang="en-US" dirty="0" smtClean="0"/>
              <a:t> </a:t>
            </a:r>
            <a:r>
              <a:rPr lang="en-US" i="1" dirty="0"/>
              <a:t>Rules</a:t>
            </a:r>
            <a:endParaRPr lang="en-US" dirty="0"/>
          </a:p>
          <a:p>
            <a:r>
              <a:rPr lang="en-US" i="1" dirty="0"/>
              <a:t>Rules</a:t>
            </a:r>
            <a:r>
              <a:rPr lang="en-US" dirty="0"/>
              <a:t> </a:t>
            </a:r>
            <a:r>
              <a:rPr lang="en-US" dirty="0" err="1"/>
              <a:t>berupa</a:t>
            </a:r>
            <a:r>
              <a:rPr lang="en-US" dirty="0"/>
              <a:t> </a:t>
            </a:r>
            <a:r>
              <a:rPr lang="en-US" dirty="0" err="1"/>
              <a:t>pernyataan</a:t>
            </a:r>
            <a:r>
              <a:rPr lang="en-US" dirty="0"/>
              <a:t> </a:t>
            </a:r>
            <a:r>
              <a:rPr lang="en-US" dirty="0" err="1"/>
              <a:t>kualitatif</a:t>
            </a:r>
            <a:r>
              <a:rPr lang="en-US" dirty="0"/>
              <a:t> yang </a:t>
            </a:r>
            <a:r>
              <a:rPr lang="en-US" dirty="0" err="1"/>
              <a:t>ditulis</a:t>
            </a:r>
            <a:r>
              <a:rPr lang="en-US" dirty="0"/>
              <a:t> </a:t>
            </a:r>
            <a:r>
              <a:rPr lang="en-US" dirty="0" err="1"/>
              <a:t>dalam</a:t>
            </a:r>
            <a:r>
              <a:rPr lang="en-US" dirty="0"/>
              <a:t> </a:t>
            </a:r>
            <a:r>
              <a:rPr lang="en-US" dirty="0" err="1"/>
              <a:t>bentuk</a:t>
            </a:r>
            <a:r>
              <a:rPr lang="en-US" dirty="0"/>
              <a:t> IF-THEN, </a:t>
            </a:r>
            <a:r>
              <a:rPr lang="en-US" dirty="0" err="1"/>
              <a:t>sehingga</a:t>
            </a:r>
            <a:r>
              <a:rPr lang="en-US" dirty="0"/>
              <a:t> </a:t>
            </a:r>
            <a:r>
              <a:rPr lang="en-US" dirty="0" err="1"/>
              <a:t>mudah</a:t>
            </a:r>
            <a:r>
              <a:rPr lang="en-US" dirty="0"/>
              <a:t> </a:t>
            </a:r>
            <a:r>
              <a:rPr lang="en-US" dirty="0" err="1"/>
              <a:t>dimengerti</a:t>
            </a:r>
            <a:r>
              <a:rPr lang="en-US" dirty="0"/>
              <a:t>. </a:t>
            </a:r>
            <a:r>
              <a:rPr lang="en-US" i="1" dirty="0"/>
              <a:t>Rules</a:t>
            </a:r>
            <a:r>
              <a:rPr lang="en-US" dirty="0"/>
              <a:t> </a:t>
            </a:r>
            <a:r>
              <a:rPr lang="en-US" dirty="0" err="1"/>
              <a:t>pada</a:t>
            </a:r>
            <a:r>
              <a:rPr lang="en-US" dirty="0"/>
              <a:t> </a:t>
            </a:r>
            <a:r>
              <a:rPr lang="en-US" i="1" dirty="0"/>
              <a:t>Fuzzy Inference System (FIS)</a:t>
            </a:r>
            <a:r>
              <a:rPr lang="en-US" dirty="0"/>
              <a:t> </a:t>
            </a:r>
            <a:r>
              <a:rPr lang="en-US" dirty="0" err="1"/>
              <a:t>dalam</a:t>
            </a:r>
            <a:r>
              <a:rPr lang="en-US" dirty="0"/>
              <a:t> </a:t>
            </a:r>
            <a:r>
              <a:rPr lang="en-US" dirty="0" err="1"/>
              <a:t>memanajeman</a:t>
            </a:r>
            <a:r>
              <a:rPr lang="en-US" dirty="0"/>
              <a:t> </a:t>
            </a:r>
            <a:r>
              <a:rPr lang="en-US" i="1" dirty="0"/>
              <a:t>bandwidth </a:t>
            </a:r>
            <a:r>
              <a:rPr lang="en-US" dirty="0"/>
              <a:t>internet </a:t>
            </a:r>
            <a:r>
              <a:rPr lang="en-US" dirty="0" err="1"/>
              <a:t>didasari</a:t>
            </a:r>
            <a:r>
              <a:rPr lang="en-US" dirty="0"/>
              <a:t> </a:t>
            </a:r>
            <a:r>
              <a:rPr lang="en-US" dirty="0" err="1"/>
              <a:t>pada</a:t>
            </a:r>
            <a:r>
              <a:rPr lang="en-US" dirty="0"/>
              <a:t> </a:t>
            </a:r>
            <a:r>
              <a:rPr lang="en-US" dirty="0" err="1"/>
              <a:t>jumlah</a:t>
            </a:r>
            <a:r>
              <a:rPr lang="en-US" dirty="0"/>
              <a:t> </a:t>
            </a:r>
            <a:r>
              <a:rPr lang="en-US" dirty="0" err="1"/>
              <a:t>inputan</a:t>
            </a:r>
            <a:r>
              <a:rPr lang="en-US" dirty="0"/>
              <a:t> </a:t>
            </a:r>
            <a:r>
              <a:rPr lang="en-US" dirty="0" err="1"/>
              <a:t>dan</a:t>
            </a:r>
            <a:r>
              <a:rPr lang="en-US" dirty="0"/>
              <a:t> </a:t>
            </a:r>
            <a:r>
              <a:rPr lang="en-US" dirty="0" err="1"/>
              <a:t>jumlah</a:t>
            </a:r>
            <a:r>
              <a:rPr lang="en-US" dirty="0"/>
              <a:t> </a:t>
            </a:r>
            <a:r>
              <a:rPr lang="en-US" dirty="0" err="1"/>
              <a:t>himpunan</a:t>
            </a:r>
            <a:r>
              <a:rPr lang="en-US" dirty="0"/>
              <a:t> </a:t>
            </a:r>
            <a:r>
              <a:rPr lang="en-US" i="1" dirty="0" smtClean="0"/>
              <a:t>fuzzy</a:t>
            </a:r>
            <a:r>
              <a:rPr lang="id-ID" i="1" dirty="0" smtClean="0"/>
              <a:t>.</a:t>
            </a:r>
            <a:r>
              <a:rPr lang="en-US" i="1" dirty="0"/>
              <a:t> Rules </a:t>
            </a:r>
            <a:r>
              <a:rPr lang="en-US" dirty="0"/>
              <a:t>yang </a:t>
            </a:r>
            <a:r>
              <a:rPr lang="en-US" dirty="0" err="1"/>
              <a:t>terbentuk</a:t>
            </a:r>
            <a:r>
              <a:rPr lang="en-US" dirty="0"/>
              <a:t> </a:t>
            </a:r>
            <a:r>
              <a:rPr lang="en-US" dirty="0" err="1"/>
              <a:t>adalah</a:t>
            </a:r>
            <a:r>
              <a:rPr lang="en-US" dirty="0"/>
              <a:t> 81 </a:t>
            </a:r>
            <a:r>
              <a:rPr lang="en-US" i="1" dirty="0"/>
              <a:t>rule</a:t>
            </a:r>
            <a:r>
              <a:rPr lang="en-US" dirty="0" smtClean="0"/>
              <a:t>.</a:t>
            </a:r>
            <a:endParaRPr lang="id-ID" dirty="0" smtClean="0"/>
          </a:p>
          <a:p>
            <a:pPr lvl="0" fontAlgn="base"/>
            <a:r>
              <a:rPr lang="id-ID" dirty="0" smtClean="0"/>
              <a:t>3) </a:t>
            </a:r>
            <a:r>
              <a:rPr lang="en-US" dirty="0" err="1"/>
              <a:t>Penentuan</a:t>
            </a:r>
            <a:r>
              <a:rPr lang="en-US" dirty="0"/>
              <a:t> </a:t>
            </a:r>
            <a:r>
              <a:rPr lang="en-US" dirty="0" err="1"/>
              <a:t>Mesin</a:t>
            </a:r>
            <a:r>
              <a:rPr lang="en-US" dirty="0"/>
              <a:t> </a:t>
            </a:r>
            <a:r>
              <a:rPr lang="en-US" dirty="0" err="1"/>
              <a:t>Inferensi</a:t>
            </a:r>
            <a:endParaRPr lang="en-US" dirty="0"/>
          </a:p>
          <a:p>
            <a:r>
              <a:rPr lang="en-US" dirty="0" err="1"/>
              <a:t>Penentuan</a:t>
            </a:r>
            <a:r>
              <a:rPr lang="en-US" dirty="0"/>
              <a:t> </a:t>
            </a:r>
            <a:r>
              <a:rPr lang="en-US" dirty="0" err="1"/>
              <a:t>mesin</a:t>
            </a:r>
            <a:r>
              <a:rPr lang="en-US" dirty="0"/>
              <a:t> </a:t>
            </a:r>
            <a:r>
              <a:rPr lang="en-US" dirty="0" err="1"/>
              <a:t>inferesi</a:t>
            </a:r>
            <a:r>
              <a:rPr lang="en-US" dirty="0"/>
              <a:t> yang </a:t>
            </a:r>
            <a:r>
              <a:rPr lang="en-US" dirty="0" err="1"/>
              <a:t>digunakan</a:t>
            </a:r>
            <a:r>
              <a:rPr lang="en-US" dirty="0"/>
              <a:t> </a:t>
            </a:r>
            <a:r>
              <a:rPr lang="en-US" dirty="0" err="1"/>
              <a:t>adalah</a:t>
            </a:r>
            <a:r>
              <a:rPr lang="en-US" dirty="0"/>
              <a:t> </a:t>
            </a:r>
            <a:r>
              <a:rPr lang="en-US" dirty="0" err="1"/>
              <a:t>funggsi</a:t>
            </a:r>
            <a:r>
              <a:rPr lang="en-US" dirty="0"/>
              <a:t> MIN (</a:t>
            </a:r>
            <a:r>
              <a:rPr lang="en-US" dirty="0" err="1"/>
              <a:t>nilai</a:t>
            </a:r>
            <a:r>
              <a:rPr lang="en-US" dirty="0"/>
              <a:t> </a:t>
            </a:r>
            <a:r>
              <a:rPr lang="en-US" dirty="0" err="1"/>
              <a:t>terendah</a:t>
            </a:r>
            <a:r>
              <a:rPr lang="en-US" dirty="0"/>
              <a:t>) </a:t>
            </a:r>
            <a:r>
              <a:rPr lang="en-US" dirty="0" err="1"/>
              <a:t>dari</a:t>
            </a:r>
            <a:r>
              <a:rPr lang="en-US" dirty="0"/>
              <a:t> </a:t>
            </a:r>
            <a:r>
              <a:rPr lang="en-US" i="1" dirty="0"/>
              <a:t>rule-rule </a:t>
            </a:r>
            <a:r>
              <a:rPr lang="en-US" dirty="0"/>
              <a:t>yang </a:t>
            </a:r>
            <a:r>
              <a:rPr lang="en-US" dirty="0" err="1"/>
              <a:t>diperoleh</a:t>
            </a:r>
            <a:r>
              <a:rPr lang="en-US" dirty="0"/>
              <a:t>.</a:t>
            </a:r>
          </a:p>
          <a:p>
            <a:pPr lvl="0" fontAlgn="base"/>
            <a:r>
              <a:rPr lang="id-ID" dirty="0" smtClean="0"/>
              <a:t>4) </a:t>
            </a:r>
            <a:r>
              <a:rPr lang="en-US" dirty="0" err="1" smtClean="0"/>
              <a:t>Defuzzifikasi</a:t>
            </a:r>
            <a:endParaRPr lang="en-US" dirty="0"/>
          </a:p>
          <a:p>
            <a:r>
              <a:rPr lang="en-US" dirty="0" err="1"/>
              <a:t>Defuzzifikasi</a:t>
            </a:r>
            <a:r>
              <a:rPr lang="en-US" dirty="0"/>
              <a:t> yang </a:t>
            </a:r>
            <a:r>
              <a:rPr lang="en-US" dirty="0" err="1"/>
              <a:t>digunakan</a:t>
            </a:r>
            <a:r>
              <a:rPr lang="en-US" dirty="0"/>
              <a:t> </a:t>
            </a:r>
            <a:r>
              <a:rPr lang="en-US" dirty="0" err="1"/>
              <a:t>adalah</a:t>
            </a:r>
            <a:r>
              <a:rPr lang="en-US" dirty="0"/>
              <a:t> </a:t>
            </a:r>
            <a:r>
              <a:rPr lang="en-US" dirty="0" err="1"/>
              <a:t>metode</a:t>
            </a:r>
            <a:r>
              <a:rPr lang="en-US" dirty="0"/>
              <a:t> </a:t>
            </a:r>
            <a:r>
              <a:rPr lang="en-US" i="1" dirty="0"/>
              <a:t>weighted </a:t>
            </a:r>
            <a:r>
              <a:rPr lang="en-US" i="1" dirty="0" err="1"/>
              <a:t>avarege</a:t>
            </a:r>
            <a:r>
              <a:rPr lang="en-US" i="1" dirty="0"/>
              <a:t> </a:t>
            </a:r>
            <a:r>
              <a:rPr lang="en-US" dirty="0"/>
              <a:t>( </a:t>
            </a:r>
            <a:r>
              <a:rPr lang="en-US" dirty="0" err="1"/>
              <a:t>nilai</a:t>
            </a:r>
            <a:r>
              <a:rPr lang="en-US" dirty="0"/>
              <a:t> rata-rata )</a:t>
            </a:r>
            <a:endParaRPr lang="en-US" dirty="0"/>
          </a:p>
        </p:txBody>
      </p:sp>
    </p:spTree>
    <p:extLst>
      <p:ext uri="{BB962C8B-B14F-4D97-AF65-F5344CB8AC3E}">
        <p14:creationId xmlns:p14="http://schemas.microsoft.com/office/powerpoint/2010/main" val="20295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Evaluation</a:t>
            </a: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
            </a:pPr>
            <a:r>
              <a:rPr lang="id-ID" dirty="0" smtClean="0"/>
              <a:t> </a:t>
            </a:r>
            <a:r>
              <a:rPr lang="en-US" dirty="0" err="1" smtClean="0"/>
              <a:t>Variabel</a:t>
            </a:r>
            <a:r>
              <a:rPr lang="en-US" dirty="0" smtClean="0"/>
              <a:t> input</a:t>
            </a:r>
            <a:r>
              <a:rPr lang="id-ID" dirty="0" smtClean="0"/>
              <a:t> 	</a:t>
            </a:r>
            <a:r>
              <a:rPr lang="en-US" dirty="0" smtClean="0"/>
              <a:t>:</a:t>
            </a:r>
            <a:r>
              <a:rPr lang="id-ID" dirty="0" smtClean="0"/>
              <a:t> </a:t>
            </a:r>
            <a:r>
              <a:rPr lang="en-US" dirty="0" err="1" smtClean="0"/>
              <a:t>Permintaan</a:t>
            </a:r>
            <a:r>
              <a:rPr lang="en-US" dirty="0"/>
              <a:t>, </a:t>
            </a:r>
            <a:r>
              <a:rPr lang="en-US" dirty="0" err="1"/>
              <a:t>Persediaan</a:t>
            </a:r>
            <a:r>
              <a:rPr lang="en-US" dirty="0"/>
              <a:t>.</a:t>
            </a:r>
          </a:p>
          <a:p>
            <a:pPr>
              <a:buClr>
                <a:schemeClr val="tx1"/>
              </a:buClr>
              <a:buFont typeface="Wingdings" panose="05000000000000000000" pitchFamily="2" charset="2"/>
              <a:buChar char="§"/>
            </a:pPr>
            <a:r>
              <a:rPr lang="id-ID" dirty="0" smtClean="0"/>
              <a:t> </a:t>
            </a:r>
            <a:r>
              <a:rPr lang="en-US" dirty="0" err="1" smtClean="0"/>
              <a:t>Variabel</a:t>
            </a:r>
            <a:r>
              <a:rPr lang="en-US" dirty="0" smtClean="0"/>
              <a:t> </a:t>
            </a:r>
            <a:r>
              <a:rPr lang="en-US" dirty="0"/>
              <a:t>output : </a:t>
            </a:r>
            <a:r>
              <a:rPr lang="en-US" dirty="0" err="1"/>
              <a:t>Produksi</a:t>
            </a:r>
            <a:r>
              <a:rPr lang="en-US" dirty="0"/>
              <a:t> </a:t>
            </a:r>
            <a:r>
              <a:rPr lang="en-US" dirty="0" err="1"/>
              <a:t>Barang</a:t>
            </a:r>
            <a:r>
              <a:rPr lang="en-US" dirty="0"/>
              <a:t>.</a:t>
            </a:r>
          </a:p>
          <a:p>
            <a:pPr>
              <a:buClr>
                <a:schemeClr val="tx1"/>
              </a:buClr>
              <a:buFont typeface="Wingdings" panose="05000000000000000000" pitchFamily="2" charset="2"/>
              <a:buChar char="§"/>
            </a:pPr>
            <a:r>
              <a:rPr lang="id-ID" dirty="0" smtClean="0"/>
              <a:t> </a:t>
            </a:r>
            <a:r>
              <a:rPr lang="sv-SE" dirty="0" smtClean="0"/>
              <a:t>Untuk </a:t>
            </a:r>
            <a:r>
              <a:rPr lang="sv-SE" dirty="0"/>
              <a:t>dua masukan, satu sistem keluaran aturan tersebut dapat ditulis dalam bentuk matriks.</a:t>
            </a:r>
            <a:endParaRPr lang="en-US" dirty="0"/>
          </a:p>
          <a:p>
            <a:endParaRPr lang="en-US" dirty="0"/>
          </a:p>
        </p:txBody>
      </p:sp>
      <p:sp>
        <p:nvSpPr>
          <p:cNvPr id="6" name="TextBox 5"/>
          <p:cNvSpPr txBox="1"/>
          <p:nvPr/>
        </p:nvSpPr>
        <p:spPr>
          <a:xfrm>
            <a:off x="7128281" y="3593205"/>
            <a:ext cx="1295483" cy="369332"/>
          </a:xfrm>
          <a:prstGeom prst="rect">
            <a:avLst/>
          </a:prstGeom>
          <a:noFill/>
        </p:spPr>
        <p:txBody>
          <a:bodyPr wrap="none" rtlCol="0">
            <a:spAutoFit/>
          </a:bodyPr>
          <a:lstStyle/>
          <a:p>
            <a:r>
              <a:rPr lang="id-ID" b="1" dirty="0" smtClean="0"/>
              <a:t>Permintaan</a:t>
            </a:r>
            <a:endParaRPr lang="en-US" b="1" dirty="0"/>
          </a:p>
        </p:txBody>
      </p:sp>
      <p:sp>
        <p:nvSpPr>
          <p:cNvPr id="7" name="TextBox 6"/>
          <p:cNvSpPr txBox="1"/>
          <p:nvPr/>
        </p:nvSpPr>
        <p:spPr>
          <a:xfrm>
            <a:off x="4645541" y="4621369"/>
            <a:ext cx="1236108" cy="369332"/>
          </a:xfrm>
          <a:prstGeom prst="rect">
            <a:avLst/>
          </a:prstGeom>
          <a:noFill/>
        </p:spPr>
        <p:txBody>
          <a:bodyPr wrap="none" rtlCol="0">
            <a:spAutoFit/>
          </a:bodyPr>
          <a:lstStyle/>
          <a:p>
            <a:r>
              <a:rPr lang="id-ID" b="1" dirty="0" smtClean="0"/>
              <a:t>Persediaan</a:t>
            </a:r>
          </a:p>
        </p:txBody>
      </p:sp>
      <p:graphicFrame>
        <p:nvGraphicFramePr>
          <p:cNvPr id="8" name="Table 7"/>
          <p:cNvGraphicFramePr>
            <a:graphicFrameLocks noGrp="1"/>
          </p:cNvGraphicFramePr>
          <p:nvPr>
            <p:extLst>
              <p:ext uri="{D42A27DB-BD31-4B8C-83A1-F6EECF244321}">
                <p14:modId xmlns:p14="http://schemas.microsoft.com/office/powerpoint/2010/main" val="3688828157"/>
              </p:ext>
            </p:extLst>
          </p:nvPr>
        </p:nvGraphicFramePr>
        <p:xfrm>
          <a:off x="5927096" y="4073994"/>
          <a:ext cx="3669945" cy="1112520"/>
        </p:xfrm>
        <a:graphic>
          <a:graphicData uri="http://schemas.openxmlformats.org/drawingml/2006/table">
            <a:tbl>
              <a:tblPr firstRow="1" bandRow="1">
                <a:tableStyleId>{5940675A-B579-460E-94D1-54222C63F5DA}</a:tableStyleId>
              </a:tblPr>
              <a:tblGrid>
                <a:gridCol w="1223315"/>
                <a:gridCol w="1223315"/>
                <a:gridCol w="1223315"/>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d-ID" dirty="0" smtClean="0"/>
                        <a:t>Turun</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id-ID" dirty="0" smtClean="0"/>
                        <a:t>Naik</a:t>
                      </a:r>
                      <a:endParaRPr lang="en-US" dirty="0"/>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id-ID" dirty="0" smtClean="0"/>
                        <a:t>Banyak</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id-ID" dirty="0" smtClean="0"/>
                        <a:t>Berkurang</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id-ID" dirty="0" smtClean="0"/>
                        <a:t>Bertambah</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id-ID" dirty="0" smtClean="0"/>
                        <a:t>Sedikit</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id-ID" dirty="0" smtClean="0"/>
                        <a:t>Berkurang</a:t>
                      </a:r>
                      <a:endParaRPr lang="en-US" dirty="0"/>
                    </a:p>
                  </a:txBody>
                  <a:tcPr>
                    <a:lnL w="12700" cap="flat" cmpd="sng" algn="ctr">
                      <a:solidFill>
                        <a:schemeClr val="tx1"/>
                      </a:solidFill>
                      <a:prstDash val="solid"/>
                      <a:round/>
                      <a:headEnd type="none" w="med" len="med"/>
                      <a:tailEnd type="none" w="med" len="med"/>
                    </a:lnL>
                  </a:tcPr>
                </a:tc>
                <a:tc>
                  <a:txBody>
                    <a:bodyPr/>
                    <a:lstStyle/>
                    <a:p>
                      <a:r>
                        <a:rPr lang="id-ID" dirty="0" smtClean="0"/>
                        <a:t>Bertambah</a:t>
                      </a:r>
                      <a:endParaRPr lang="en-US" dirty="0"/>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80223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675247" y="464233"/>
                <a:ext cx="10747717" cy="5693866"/>
              </a:xfrm>
              <a:prstGeom prst="rect">
                <a:avLst/>
              </a:prstGeom>
              <a:noFill/>
            </p:spPr>
            <p:txBody>
              <a:bodyPr wrap="square" rtlCol="0">
                <a:spAutoFit/>
              </a:bodyPr>
              <a:lstStyle/>
              <a:p>
                <a:r>
                  <a:rPr lang="id-ID" sz="2000" dirty="0" smtClean="0"/>
                  <a:t>Variabel linguistik: Permintaan, Persediaan, Produksi barang</a:t>
                </a:r>
              </a:p>
              <a:p>
                <a:pPr marL="285750" indent="-285750">
                  <a:buFont typeface="Arial" panose="020B0604020202020204" pitchFamily="34" charset="0"/>
                  <a:buChar char="•"/>
                </a:pPr>
                <a:r>
                  <a:rPr lang="id-ID" sz="2000" dirty="0" smtClean="0"/>
                  <a:t>Permintaan </a:t>
                </a:r>
                <a:r>
                  <a:rPr lang="id-ID" sz="2000" b="1" dirty="0" smtClean="0"/>
                  <a:t>: {TURUN, </a:t>
                </a:r>
                <a:r>
                  <a:rPr lang="id-ID" sz="2000" b="1" dirty="0"/>
                  <a:t>NAIK</a:t>
                </a:r>
                <a:r>
                  <a:rPr lang="id-ID" sz="2000" b="1" dirty="0" smtClean="0"/>
                  <a:t>}</a:t>
                </a:r>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endParaRPr lang="id-ID" b="1" dirty="0" smtClean="0"/>
              </a:p>
              <a:p>
                <a:endParaRPr lang="id-ID" b="1" dirty="0"/>
              </a:p>
              <a:p>
                <a:endParaRPr lang="id-ID" b="1" dirty="0" smtClean="0"/>
              </a:p>
              <a:p>
                <a:endParaRPr lang="id-ID" b="1" dirty="0"/>
              </a:p>
              <a:p>
                <a:endParaRPr lang="id-ID" b="1" dirty="0" smtClean="0"/>
              </a:p>
              <a:p>
                <a:endParaRPr lang="id-ID" b="1" dirty="0"/>
              </a:p>
              <a:p>
                <a:r>
                  <a:rPr lang="en-US" dirty="0" err="1"/>
                  <a:t>Fungsi</a:t>
                </a:r>
                <a:r>
                  <a:rPr lang="en-US" dirty="0"/>
                  <a:t> </a:t>
                </a:r>
                <a:r>
                  <a:rPr lang="en-US" dirty="0" err="1"/>
                  <a:t>keanggotaan</a:t>
                </a:r>
                <a:r>
                  <a:rPr lang="en-US" dirty="0"/>
                  <a:t> </a:t>
                </a:r>
                <a:r>
                  <a:rPr lang="en-US" dirty="0" err="1"/>
                  <a:t>variabel</a:t>
                </a:r>
                <a:r>
                  <a:rPr lang="en-US" dirty="0"/>
                  <a:t> (x) </a:t>
                </a:r>
                <a:r>
                  <a:rPr lang="en-US" dirty="0" err="1"/>
                  <a:t>permintaan</a:t>
                </a:r>
                <a:r>
                  <a:rPr lang="en-US" dirty="0"/>
                  <a:t>  </a:t>
                </a:r>
                <a:endParaRPr lang="id-ID" b="1" dirty="0" smtClean="0"/>
              </a:p>
              <a:p>
                <a:endParaRPr lang="id-ID" dirty="0" smtClean="0"/>
              </a:p>
              <a:p>
                <a:endParaRPr lang="en-US" dirty="0"/>
              </a:p>
              <a:p>
                <a:r>
                  <a:rPr lang="en-US" dirty="0" smtClean="0"/>
                  <a:t>µ</a:t>
                </a:r>
                <a:r>
                  <a:rPr lang="en-US" dirty="0" err="1" smtClean="0"/>
                  <a:t>pmtTurun</a:t>
                </a:r>
                <a:r>
                  <a:rPr lang="id-ID" dirty="0" smtClean="0"/>
                  <a:t>[</a:t>
                </a:r>
                <a14:m>
                  <m:oMath xmlns:m="http://schemas.openxmlformats.org/officeDocument/2006/math">
                    <m:r>
                      <a:rPr lang="id-ID" i="1" smtClean="0">
                        <a:latin typeface="Cambria Math" panose="02040503050406030204" pitchFamily="18" charset="0"/>
                        <a:ea typeface="Cambria Math" panose="02040503050406030204" pitchFamily="18" charset="0"/>
                      </a:rPr>
                      <m:t>𝜒</m:t>
                    </m:r>
                  </m:oMath>
                </a14:m>
                <a:r>
                  <a:rPr lang="id-ID" dirty="0" smtClean="0"/>
                  <a:t>]</a:t>
                </a:r>
                <a:r>
                  <a:rPr lang="en-US" dirty="0" smtClean="0"/>
                  <a:t> </a:t>
                </a:r>
                <a:endParaRPr lang="id-ID" b="1" dirty="0"/>
              </a:p>
              <a:p>
                <a:endParaRPr lang="id-ID" b="1" dirty="0" smtClean="0"/>
              </a:p>
              <a:p>
                <a:endParaRPr lang="id-ID" b="1" dirty="0"/>
              </a:p>
              <a:p>
                <a:endParaRPr lang="id-ID" b="1" dirty="0" smtClean="0"/>
              </a:p>
              <a:p>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75247" y="464233"/>
                <a:ext cx="10747717" cy="5693866"/>
              </a:xfrm>
              <a:prstGeom prst="rect">
                <a:avLst/>
              </a:prstGeom>
              <a:blipFill rotWithShape="0">
                <a:blip r:embed="rId3"/>
                <a:stretch>
                  <a:fillRect l="-624" t="-535"/>
                </a:stretch>
              </a:blipFill>
            </p:spPr>
            <p:txBody>
              <a:bodyPr/>
              <a:lstStyle/>
              <a:p>
                <a:r>
                  <a:rPr lang="en-US">
                    <a:noFill/>
                  </a:rPr>
                  <a:t> </a:t>
                </a:r>
              </a:p>
            </p:txBody>
          </p:sp>
        </mc:Fallback>
      </mc:AlternateContent>
      <p:pic>
        <p:nvPicPr>
          <p:cNvPr id="10" name="Picture 9"/>
          <p:cNvPicPr/>
          <p:nvPr/>
        </p:nvPicPr>
        <p:blipFill>
          <a:blip r:embed="rId4"/>
          <a:stretch>
            <a:fillRect/>
          </a:stretch>
        </p:blipFill>
        <p:spPr>
          <a:xfrm>
            <a:off x="3826936" y="1156337"/>
            <a:ext cx="4444341" cy="2444991"/>
          </a:xfrm>
          <a:prstGeom prst="rect">
            <a:avLst/>
          </a:prstGeom>
        </p:spPr>
      </p:pic>
      <p:pic>
        <p:nvPicPr>
          <p:cNvPr id="11" name="Picture 10"/>
          <p:cNvPicPr/>
          <p:nvPr/>
        </p:nvPicPr>
        <p:blipFill>
          <a:blip r:embed="rId5"/>
          <a:stretch>
            <a:fillRect/>
          </a:stretch>
        </p:blipFill>
        <p:spPr>
          <a:xfrm>
            <a:off x="2171497" y="4385590"/>
            <a:ext cx="3151896" cy="872203"/>
          </a:xfrm>
          <a:prstGeom prst="rect">
            <a:avLst/>
          </a:prstGeom>
        </p:spPr>
      </p:pic>
      <p:pic>
        <p:nvPicPr>
          <p:cNvPr id="12" name="Picture 11"/>
          <p:cNvPicPr/>
          <p:nvPr/>
        </p:nvPicPr>
        <p:blipFill>
          <a:blip r:embed="rId6"/>
          <a:stretch>
            <a:fillRect/>
          </a:stretch>
        </p:blipFill>
        <p:spPr>
          <a:xfrm>
            <a:off x="7775457" y="4357577"/>
            <a:ext cx="2940674" cy="928227"/>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6442269" y="4607997"/>
                <a:ext cx="1492845" cy="369332"/>
              </a:xfrm>
              <a:prstGeom prst="rect">
                <a:avLst/>
              </a:prstGeom>
              <a:noFill/>
            </p:spPr>
            <p:txBody>
              <a:bodyPr wrap="none" rtlCol="0">
                <a:spAutoFit/>
              </a:bodyPr>
              <a:lstStyle/>
              <a:p>
                <a:r>
                  <a:rPr lang="en-US" dirty="0" smtClean="0"/>
                  <a:t>µ</a:t>
                </a:r>
                <a:r>
                  <a:rPr lang="en-US" dirty="0" err="1" smtClean="0"/>
                  <a:t>pmt</a:t>
                </a:r>
                <a:r>
                  <a:rPr lang="id-ID" dirty="0" smtClean="0"/>
                  <a:t>Naik[</a:t>
                </a:r>
                <a14:m>
                  <m:oMath xmlns:m="http://schemas.openxmlformats.org/officeDocument/2006/math">
                    <m:r>
                      <a:rPr lang="id-ID" i="1">
                        <a:latin typeface="Cambria Math" panose="02040503050406030204" pitchFamily="18" charset="0"/>
                        <a:ea typeface="Cambria Math" panose="02040503050406030204" pitchFamily="18" charset="0"/>
                      </a:rPr>
                      <m:t>𝜒</m:t>
                    </m:r>
                  </m:oMath>
                </a14:m>
                <a:r>
                  <a:rPr lang="id-ID" dirty="0"/>
                  <a:t>]</a:t>
                </a:r>
                <a:r>
                  <a:rPr lang="en-US"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6442269" y="4607997"/>
                <a:ext cx="1492845" cy="369332"/>
              </a:xfrm>
              <a:prstGeom prst="rect">
                <a:avLst/>
              </a:prstGeom>
              <a:blipFill rotWithShape="0">
                <a:blip r:embed="rId7"/>
                <a:stretch>
                  <a:fillRect l="-3673"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986463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675247" y="479621"/>
                <a:ext cx="10747717" cy="5663089"/>
              </a:xfrm>
              <a:prstGeom prst="rect">
                <a:avLst/>
              </a:prstGeom>
              <a:noFill/>
            </p:spPr>
            <p:txBody>
              <a:bodyPr wrap="square" rtlCol="0">
                <a:spAutoFit/>
              </a:bodyPr>
              <a:lstStyle/>
              <a:p>
                <a:pPr marL="285750" indent="-285750">
                  <a:buFont typeface="Arial" panose="020B0604020202020204" pitchFamily="34" charset="0"/>
                  <a:buChar char="•"/>
                </a:pPr>
                <a:r>
                  <a:rPr lang="id-ID" sz="2000" dirty="0" smtClean="0"/>
                  <a:t>Persediaan </a:t>
                </a:r>
                <a:r>
                  <a:rPr lang="id-ID" sz="2000" b="1" dirty="0" smtClean="0"/>
                  <a:t>: {SEDIKIT, BANYAK}</a:t>
                </a:r>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endParaRPr lang="id-ID" b="1" dirty="0" smtClean="0"/>
              </a:p>
              <a:p>
                <a:endParaRPr lang="id-ID" b="1" dirty="0"/>
              </a:p>
              <a:p>
                <a:endParaRPr lang="id-ID" b="1" dirty="0" smtClean="0"/>
              </a:p>
              <a:p>
                <a:endParaRPr lang="id-ID" b="1" dirty="0"/>
              </a:p>
              <a:p>
                <a:endParaRPr lang="id-ID" b="1" dirty="0" smtClean="0"/>
              </a:p>
              <a:p>
                <a:endParaRPr lang="id-ID" b="1" dirty="0" smtClean="0"/>
              </a:p>
              <a:p>
                <a:endParaRPr lang="id-ID" b="1" dirty="0"/>
              </a:p>
              <a:p>
                <a:r>
                  <a:rPr lang="en-US" dirty="0" err="1"/>
                  <a:t>Fungsi</a:t>
                </a:r>
                <a:r>
                  <a:rPr lang="en-US" dirty="0"/>
                  <a:t> </a:t>
                </a:r>
                <a:r>
                  <a:rPr lang="en-US" dirty="0" err="1"/>
                  <a:t>keanggotaan</a:t>
                </a:r>
                <a:r>
                  <a:rPr lang="en-US" dirty="0"/>
                  <a:t> </a:t>
                </a:r>
                <a:r>
                  <a:rPr lang="en-US" dirty="0" err="1"/>
                  <a:t>variabel</a:t>
                </a:r>
                <a:r>
                  <a:rPr lang="en-US" dirty="0"/>
                  <a:t> </a:t>
                </a:r>
                <a:r>
                  <a:rPr lang="en-US" dirty="0" smtClean="0"/>
                  <a:t>(</a:t>
                </a:r>
                <a:r>
                  <a:rPr lang="id-ID" dirty="0" smtClean="0"/>
                  <a:t>y</a:t>
                </a:r>
                <a:r>
                  <a:rPr lang="en-US" dirty="0" smtClean="0"/>
                  <a:t>) </a:t>
                </a:r>
                <a:r>
                  <a:rPr lang="id-ID" dirty="0" smtClean="0"/>
                  <a:t>persediaan</a:t>
                </a:r>
                <a:endParaRPr lang="id-ID" b="1" dirty="0"/>
              </a:p>
              <a:p>
                <a:endParaRPr lang="id-ID" dirty="0" smtClean="0"/>
              </a:p>
              <a:p>
                <a:endParaRPr lang="en-US" dirty="0"/>
              </a:p>
              <a:p>
                <a:r>
                  <a:rPr lang="en-US" dirty="0" smtClean="0"/>
                  <a:t>µp</a:t>
                </a:r>
                <a:r>
                  <a:rPr lang="id-ID" dirty="0" smtClean="0"/>
                  <a:t>sdSedikit[</a:t>
                </a:r>
                <a14:m>
                  <m:oMath xmlns:m="http://schemas.openxmlformats.org/officeDocument/2006/math">
                    <m:r>
                      <a:rPr lang="id-ID" i="1" smtClean="0">
                        <a:latin typeface="Cambria Math" panose="02040503050406030204" pitchFamily="18" charset="0"/>
                        <a:ea typeface="Cambria Math" panose="02040503050406030204" pitchFamily="18" charset="0"/>
                      </a:rPr>
                      <m:t>𝛾</m:t>
                    </m:r>
                  </m:oMath>
                </a14:m>
                <a:r>
                  <a:rPr lang="id-ID" dirty="0" smtClean="0"/>
                  <a:t>]</a:t>
                </a:r>
                <a:r>
                  <a:rPr lang="en-US" dirty="0" smtClean="0"/>
                  <a:t> </a:t>
                </a:r>
                <a:endParaRPr lang="id-ID" b="1" dirty="0"/>
              </a:p>
              <a:p>
                <a:endParaRPr lang="id-ID" b="1" dirty="0" smtClean="0"/>
              </a:p>
              <a:p>
                <a:endParaRPr lang="id-ID" b="1" dirty="0"/>
              </a:p>
              <a:p>
                <a:endParaRPr lang="id-ID" b="1" dirty="0" smtClean="0"/>
              </a:p>
              <a:p>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75247" y="479621"/>
                <a:ext cx="10747717" cy="5663089"/>
              </a:xfrm>
              <a:prstGeom prst="rect">
                <a:avLst/>
              </a:prstGeom>
              <a:blipFill rotWithShape="0">
                <a:blip r:embed="rId3"/>
                <a:stretch>
                  <a:fillRect l="-510" t="-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442269" y="4607997"/>
                <a:ext cx="1687193" cy="369332"/>
              </a:xfrm>
              <a:prstGeom prst="rect">
                <a:avLst/>
              </a:prstGeom>
              <a:noFill/>
            </p:spPr>
            <p:txBody>
              <a:bodyPr wrap="none" rtlCol="0">
                <a:spAutoFit/>
              </a:bodyPr>
              <a:lstStyle/>
              <a:p>
                <a:r>
                  <a:rPr lang="en-US" dirty="0" smtClean="0"/>
                  <a:t>µ</a:t>
                </a:r>
                <a:r>
                  <a:rPr lang="id-ID" dirty="0" smtClean="0"/>
                  <a:t>psdBanyak[</a:t>
                </a:r>
                <a14:m>
                  <m:oMath xmlns:m="http://schemas.openxmlformats.org/officeDocument/2006/math">
                    <m:r>
                      <a:rPr lang="id-ID" i="1">
                        <a:latin typeface="Cambria Math" panose="02040503050406030204" pitchFamily="18" charset="0"/>
                        <a:ea typeface="Cambria Math" panose="02040503050406030204" pitchFamily="18" charset="0"/>
                      </a:rPr>
                      <m:t>𝛾</m:t>
                    </m:r>
                  </m:oMath>
                </a14:m>
                <a:r>
                  <a:rPr lang="id-ID" dirty="0"/>
                  <a:t>]</a:t>
                </a:r>
                <a:r>
                  <a:rPr lang="en-US"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6442269" y="4607997"/>
                <a:ext cx="1687193" cy="369332"/>
              </a:xfrm>
              <a:prstGeom prst="rect">
                <a:avLst/>
              </a:prstGeom>
              <a:blipFill rotWithShape="0">
                <a:blip r:embed="rId4"/>
                <a:stretch>
                  <a:fillRect l="-3249" t="-10000" b="-26667"/>
                </a:stretch>
              </a:blipFill>
            </p:spPr>
            <p:txBody>
              <a:bodyPr/>
              <a:lstStyle/>
              <a:p>
                <a:r>
                  <a:rPr lang="en-US">
                    <a:noFill/>
                  </a:rPr>
                  <a:t> </a:t>
                </a:r>
              </a:p>
            </p:txBody>
          </p:sp>
        </mc:Fallback>
      </mc:AlternateContent>
      <p:pic>
        <p:nvPicPr>
          <p:cNvPr id="7" name="Picture 6"/>
          <p:cNvPicPr/>
          <p:nvPr/>
        </p:nvPicPr>
        <p:blipFill>
          <a:blip r:embed="rId5"/>
          <a:stretch>
            <a:fillRect/>
          </a:stretch>
        </p:blipFill>
        <p:spPr>
          <a:xfrm>
            <a:off x="4212607" y="1261841"/>
            <a:ext cx="3453129" cy="2297113"/>
          </a:xfrm>
          <a:prstGeom prst="rect">
            <a:avLst/>
          </a:prstGeom>
        </p:spPr>
      </p:pic>
      <p:pic>
        <p:nvPicPr>
          <p:cNvPr id="8" name="Picture 7"/>
          <p:cNvPicPr/>
          <p:nvPr/>
        </p:nvPicPr>
        <p:blipFill>
          <a:blip r:embed="rId6"/>
          <a:stretch>
            <a:fillRect/>
          </a:stretch>
        </p:blipFill>
        <p:spPr>
          <a:xfrm>
            <a:off x="2260751" y="4299521"/>
            <a:ext cx="2645078" cy="1020692"/>
          </a:xfrm>
          <a:prstGeom prst="rect">
            <a:avLst/>
          </a:prstGeom>
        </p:spPr>
      </p:pic>
      <p:pic>
        <p:nvPicPr>
          <p:cNvPr id="13" name="Picture 12"/>
          <p:cNvPicPr/>
          <p:nvPr/>
        </p:nvPicPr>
        <p:blipFill>
          <a:blip r:embed="rId7"/>
          <a:stretch>
            <a:fillRect/>
          </a:stretch>
        </p:blipFill>
        <p:spPr>
          <a:xfrm>
            <a:off x="8006700" y="4271342"/>
            <a:ext cx="2414026" cy="1090725"/>
          </a:xfrm>
          <a:prstGeom prst="rect">
            <a:avLst/>
          </a:prstGeom>
        </p:spPr>
      </p:pic>
      <p:sp>
        <p:nvSpPr>
          <p:cNvPr id="2" name="Rectangle 1"/>
          <p:cNvSpPr/>
          <p:nvPr/>
        </p:nvSpPr>
        <p:spPr>
          <a:xfrm>
            <a:off x="4572000" y="3311166"/>
            <a:ext cx="580571" cy="27577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4" name="TextBox 3"/>
          <p:cNvSpPr txBox="1"/>
          <p:nvPr/>
        </p:nvSpPr>
        <p:spPr>
          <a:xfrm>
            <a:off x="4572000" y="3264385"/>
            <a:ext cx="458780" cy="307777"/>
          </a:xfrm>
          <a:prstGeom prst="rect">
            <a:avLst/>
          </a:prstGeom>
          <a:noFill/>
        </p:spPr>
        <p:txBody>
          <a:bodyPr wrap="none" rtlCol="0">
            <a:spAutoFit/>
          </a:bodyPr>
          <a:lstStyle/>
          <a:p>
            <a:r>
              <a:rPr lang="id-ID" sz="1400" dirty="0" smtClean="0"/>
              <a:t>150</a:t>
            </a:r>
            <a:endParaRPr lang="en-US" sz="1400" dirty="0"/>
          </a:p>
        </p:txBody>
      </p:sp>
      <p:sp>
        <p:nvSpPr>
          <p:cNvPr id="15" name="Rectangle 14"/>
          <p:cNvSpPr/>
          <p:nvPr/>
        </p:nvSpPr>
        <p:spPr>
          <a:xfrm>
            <a:off x="3867698" y="4327485"/>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16" name="Rectangle 15"/>
          <p:cNvSpPr/>
          <p:nvPr/>
        </p:nvSpPr>
        <p:spPr>
          <a:xfrm>
            <a:off x="9406046" y="4682070"/>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5" name="TextBox 4"/>
              <p:cNvSpPr txBox="1"/>
              <p:nvPr/>
            </p:nvSpPr>
            <p:spPr>
              <a:xfrm>
                <a:off x="3950390" y="4192725"/>
                <a:ext cx="428131" cy="369332"/>
              </a:xfrm>
              <a:prstGeom prst="rect">
                <a:avLst/>
              </a:prstGeom>
              <a:noFill/>
            </p:spPr>
            <p:txBody>
              <a:bodyPr wrap="none" rtlCol="0">
                <a:spAutoFit/>
              </a:bodyPr>
              <a:lstStyle/>
              <a:p>
                <a:r>
                  <a:rPr lang="id-ID" dirty="0" smtClean="0"/>
                  <a:t>; </a:t>
                </a:r>
                <a14:m>
                  <m:oMath xmlns:m="http://schemas.openxmlformats.org/officeDocument/2006/math">
                    <m:r>
                      <a:rPr lang="id-ID" i="1" smtClean="0">
                        <a:latin typeface="Cambria Math" panose="02040503050406030204" pitchFamily="18" charset="0"/>
                        <a:ea typeface="Cambria Math" panose="02040503050406030204" pitchFamily="18" charset="0"/>
                      </a:rPr>
                      <m:t>𝛾</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950390" y="4192725"/>
                <a:ext cx="428131" cy="369332"/>
              </a:xfrm>
              <a:prstGeom prst="rect">
                <a:avLst/>
              </a:prstGeom>
              <a:blipFill rotWithShape="0">
                <a:blip r:embed="rId8"/>
                <a:stretch>
                  <a:fillRect l="-11429" t="-10000" b="-26667"/>
                </a:stretch>
              </a:blipFill>
            </p:spPr>
            <p:txBody>
              <a:bodyPr/>
              <a:lstStyle/>
              <a:p>
                <a:r>
                  <a:rPr lang="en-US">
                    <a:noFill/>
                  </a:rPr>
                  <a:t> </a:t>
                </a:r>
              </a:p>
            </p:txBody>
          </p:sp>
        </mc:Fallback>
      </mc:AlternateContent>
      <p:sp>
        <p:nvSpPr>
          <p:cNvPr id="18" name="Rectangle 17"/>
          <p:cNvSpPr/>
          <p:nvPr/>
        </p:nvSpPr>
        <p:spPr>
          <a:xfrm>
            <a:off x="4065225" y="4681046"/>
            <a:ext cx="311355" cy="25274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17" name="TextBox 16"/>
              <p:cNvSpPr txBox="1"/>
              <p:nvPr/>
            </p:nvSpPr>
            <p:spPr>
              <a:xfrm>
                <a:off x="3933992" y="4603276"/>
                <a:ext cx="602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ea typeface="Cambria Math" panose="02040503050406030204" pitchFamily="18" charset="0"/>
                        </a:rPr>
                        <m:t>𝛾</m:t>
                      </m:r>
                      <m:r>
                        <a:rPr lang="id-ID"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933992" y="4603276"/>
                <a:ext cx="602857" cy="369332"/>
              </a:xfrm>
              <a:prstGeom prst="rect">
                <a:avLst/>
              </a:prstGeom>
              <a:blipFill rotWithShape="0">
                <a:blip r:embed="rId9"/>
                <a:stretch>
                  <a:fillRect b="-3279"/>
                </a:stretch>
              </a:blipFill>
            </p:spPr>
            <p:txBody>
              <a:bodyPr/>
              <a:lstStyle/>
              <a:p>
                <a:r>
                  <a:rPr lang="en-US">
                    <a:noFill/>
                  </a:rPr>
                  <a:t> </a:t>
                </a:r>
              </a:p>
            </p:txBody>
          </p:sp>
        </mc:Fallback>
      </mc:AlternateContent>
      <p:sp>
        <p:nvSpPr>
          <p:cNvPr id="21" name="Rectangle 20"/>
          <p:cNvSpPr/>
          <p:nvPr/>
        </p:nvSpPr>
        <p:spPr>
          <a:xfrm>
            <a:off x="3750649" y="5140045"/>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20" name="TextBox 19"/>
              <p:cNvSpPr txBox="1"/>
              <p:nvPr/>
            </p:nvSpPr>
            <p:spPr>
              <a:xfrm>
                <a:off x="3880873" y="4990172"/>
                <a:ext cx="428131" cy="369332"/>
              </a:xfrm>
              <a:prstGeom prst="rect">
                <a:avLst/>
              </a:prstGeom>
              <a:noFill/>
            </p:spPr>
            <p:txBody>
              <a:bodyPr wrap="none" rtlCol="0">
                <a:spAutoFit/>
              </a:bodyPr>
              <a:lstStyle/>
              <a:p>
                <a:r>
                  <a:rPr lang="id-ID" dirty="0" smtClean="0"/>
                  <a:t>; </a:t>
                </a:r>
                <a14:m>
                  <m:oMath xmlns:m="http://schemas.openxmlformats.org/officeDocument/2006/math">
                    <m:r>
                      <a:rPr lang="id-ID" i="1" smtClean="0">
                        <a:latin typeface="Cambria Math" panose="02040503050406030204" pitchFamily="18" charset="0"/>
                        <a:ea typeface="Cambria Math" panose="02040503050406030204" pitchFamily="18" charset="0"/>
                      </a:rPr>
                      <m:t>𝛾</m:t>
                    </m:r>
                  </m:oMath>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80873" y="4990172"/>
                <a:ext cx="428131" cy="369332"/>
              </a:xfrm>
              <a:prstGeom prst="rect">
                <a:avLst/>
              </a:prstGeom>
              <a:blipFill rotWithShape="0">
                <a:blip r:embed="rId10"/>
                <a:stretch>
                  <a:fillRect l="-1285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266363" y="4611558"/>
                <a:ext cx="76585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d-ID" sz="1600" b="0" i="1" smtClean="0">
                          <a:latin typeface="Cambria Math" panose="02040503050406030204" pitchFamily="18" charset="0"/>
                          <a:ea typeface="Cambria Math" panose="02040503050406030204" pitchFamily="18" charset="0"/>
                        </a:rPr>
                        <m:t>≤</m:t>
                      </m:r>
                      <m:r>
                        <a:rPr lang="id-ID" sz="1600" b="0" i="1" smtClean="0">
                          <a:latin typeface="Cambria Math" panose="02040503050406030204" pitchFamily="18" charset="0"/>
                          <a:ea typeface="Cambria Math" panose="02040503050406030204" pitchFamily="18" charset="0"/>
                        </a:rPr>
                        <m:t>𝛾</m:t>
                      </m:r>
                      <m:r>
                        <a:rPr lang="id-ID"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9266363" y="4611558"/>
                <a:ext cx="765851" cy="338554"/>
              </a:xfrm>
              <a:prstGeom prst="rect">
                <a:avLst/>
              </a:prstGeom>
              <a:blipFill rotWithShape="0">
                <a:blip r:embed="rId11"/>
                <a:stretch>
                  <a:fillRect/>
                </a:stretch>
              </a:blipFill>
            </p:spPr>
            <p:txBody>
              <a:bodyPr/>
              <a:lstStyle/>
              <a:p>
                <a:r>
                  <a:rPr lang="en-US">
                    <a:noFill/>
                  </a:rPr>
                  <a:t> </a:t>
                </a:r>
              </a:p>
            </p:txBody>
          </p:sp>
        </mc:Fallback>
      </mc:AlternateContent>
      <p:sp>
        <p:nvSpPr>
          <p:cNvPr id="23" name="Rectangle 22"/>
          <p:cNvSpPr/>
          <p:nvPr/>
        </p:nvSpPr>
        <p:spPr>
          <a:xfrm>
            <a:off x="9350501" y="5120929"/>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19" name="TextBox 18"/>
              <p:cNvSpPr txBox="1"/>
              <p:nvPr/>
            </p:nvSpPr>
            <p:spPr>
              <a:xfrm>
                <a:off x="9437675" y="4984512"/>
                <a:ext cx="428131" cy="369332"/>
              </a:xfrm>
              <a:prstGeom prst="rect">
                <a:avLst/>
              </a:prstGeom>
              <a:noFill/>
            </p:spPr>
            <p:txBody>
              <a:bodyPr wrap="none" rtlCol="0">
                <a:spAutoFit/>
              </a:bodyPr>
              <a:lstStyle/>
              <a:p>
                <a:r>
                  <a:rPr lang="id-ID" dirty="0" smtClean="0"/>
                  <a:t>; </a:t>
                </a:r>
                <a14:m>
                  <m:oMath xmlns:m="http://schemas.openxmlformats.org/officeDocument/2006/math">
                    <m:r>
                      <a:rPr lang="id-ID" i="1" smtClean="0">
                        <a:latin typeface="Cambria Math" panose="02040503050406030204" pitchFamily="18" charset="0"/>
                        <a:ea typeface="Cambria Math" panose="02040503050406030204" pitchFamily="18" charset="0"/>
                      </a:rPr>
                      <m:t>𝛾</m:t>
                    </m:r>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9437675" y="4984512"/>
                <a:ext cx="428131" cy="369332"/>
              </a:xfrm>
              <a:prstGeom prst="rect">
                <a:avLst/>
              </a:prstGeom>
              <a:blipFill rotWithShape="0">
                <a:blip r:embed="rId12"/>
                <a:stretch>
                  <a:fillRect l="-11429" t="-10000" b="-26667"/>
                </a:stretch>
              </a:blipFill>
            </p:spPr>
            <p:txBody>
              <a:bodyPr/>
              <a:lstStyle/>
              <a:p>
                <a:r>
                  <a:rPr lang="en-US">
                    <a:noFill/>
                  </a:rPr>
                  <a:t> </a:t>
                </a:r>
              </a:p>
            </p:txBody>
          </p:sp>
        </mc:Fallback>
      </mc:AlternateContent>
      <p:sp>
        <p:nvSpPr>
          <p:cNvPr id="24" name="Rectangle 23"/>
          <p:cNvSpPr/>
          <p:nvPr/>
        </p:nvSpPr>
        <p:spPr>
          <a:xfrm>
            <a:off x="9316476" y="4302058"/>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25" name="TextBox 24"/>
              <p:cNvSpPr txBox="1"/>
              <p:nvPr/>
            </p:nvSpPr>
            <p:spPr>
              <a:xfrm>
                <a:off x="9403241" y="4155620"/>
                <a:ext cx="428131" cy="369332"/>
              </a:xfrm>
              <a:prstGeom prst="rect">
                <a:avLst/>
              </a:prstGeom>
              <a:noFill/>
            </p:spPr>
            <p:txBody>
              <a:bodyPr wrap="none" rtlCol="0">
                <a:spAutoFit/>
              </a:bodyPr>
              <a:lstStyle/>
              <a:p>
                <a:r>
                  <a:rPr lang="id-ID" dirty="0" smtClean="0"/>
                  <a:t>; </a:t>
                </a:r>
                <a14:m>
                  <m:oMath xmlns:m="http://schemas.openxmlformats.org/officeDocument/2006/math">
                    <m:r>
                      <a:rPr lang="id-ID" i="1" smtClean="0">
                        <a:latin typeface="Cambria Math" panose="02040503050406030204" pitchFamily="18" charset="0"/>
                        <a:ea typeface="Cambria Math" panose="02040503050406030204" pitchFamily="18" charset="0"/>
                      </a:rPr>
                      <m:t>𝛾</m:t>
                    </m:r>
                  </m:oMath>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9403241" y="4155620"/>
                <a:ext cx="428131" cy="369332"/>
              </a:xfrm>
              <a:prstGeom prst="rect">
                <a:avLst/>
              </a:prstGeom>
              <a:blipFill rotWithShape="0">
                <a:blip r:embed="rId13"/>
                <a:stretch>
                  <a:fillRect l="-12857"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37618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675247" y="493261"/>
                <a:ext cx="10747717" cy="5663089"/>
              </a:xfrm>
              <a:prstGeom prst="rect">
                <a:avLst/>
              </a:prstGeom>
              <a:noFill/>
            </p:spPr>
            <p:txBody>
              <a:bodyPr wrap="square" rtlCol="0">
                <a:spAutoFit/>
              </a:bodyPr>
              <a:lstStyle/>
              <a:p>
                <a:pPr marL="285750" indent="-285750">
                  <a:buFont typeface="Arial" panose="020B0604020202020204" pitchFamily="34" charset="0"/>
                  <a:buChar char="•"/>
                </a:pPr>
                <a:r>
                  <a:rPr lang="id-ID" sz="2000" dirty="0" smtClean="0"/>
                  <a:t>Produksi barang</a:t>
                </a:r>
                <a:r>
                  <a:rPr lang="id-ID" sz="2000" b="1" dirty="0" smtClean="0"/>
                  <a:t>: {BERKURANG, BERTAMBAH}</a:t>
                </a:r>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pPr marL="285750" indent="-285750">
                  <a:buFont typeface="Arial" panose="020B0604020202020204" pitchFamily="34" charset="0"/>
                  <a:buChar char="•"/>
                </a:pPr>
                <a:endParaRPr lang="id-ID" b="1" dirty="0"/>
              </a:p>
              <a:p>
                <a:pPr marL="285750" indent="-285750">
                  <a:buFont typeface="Arial" panose="020B0604020202020204" pitchFamily="34" charset="0"/>
                  <a:buChar char="•"/>
                </a:pPr>
                <a:endParaRPr lang="id-ID" b="1" dirty="0" smtClean="0"/>
              </a:p>
              <a:p>
                <a:endParaRPr lang="id-ID" b="1" dirty="0" smtClean="0"/>
              </a:p>
              <a:p>
                <a:endParaRPr lang="id-ID" b="1" dirty="0"/>
              </a:p>
              <a:p>
                <a:endParaRPr lang="id-ID" b="1" dirty="0" smtClean="0"/>
              </a:p>
              <a:p>
                <a:endParaRPr lang="id-ID" b="1" dirty="0"/>
              </a:p>
              <a:p>
                <a:endParaRPr lang="id-ID" b="1" dirty="0" smtClean="0"/>
              </a:p>
              <a:p>
                <a:endParaRPr lang="id-ID" b="1" dirty="0"/>
              </a:p>
              <a:p>
                <a:r>
                  <a:rPr lang="en-US" dirty="0" err="1"/>
                  <a:t>Fungsi</a:t>
                </a:r>
                <a:r>
                  <a:rPr lang="en-US" dirty="0"/>
                  <a:t> </a:t>
                </a:r>
                <a:r>
                  <a:rPr lang="en-US" dirty="0" err="1"/>
                  <a:t>keanggotaan</a:t>
                </a:r>
                <a:r>
                  <a:rPr lang="en-US" dirty="0"/>
                  <a:t> </a:t>
                </a:r>
                <a:r>
                  <a:rPr lang="en-US" dirty="0" err="1"/>
                  <a:t>variabel</a:t>
                </a:r>
                <a:r>
                  <a:rPr lang="en-US" dirty="0"/>
                  <a:t> </a:t>
                </a:r>
                <a:r>
                  <a:rPr lang="en-US" dirty="0" smtClean="0"/>
                  <a:t>(</a:t>
                </a:r>
                <a:r>
                  <a:rPr lang="id-ID" dirty="0"/>
                  <a:t>z</a:t>
                </a:r>
                <a:r>
                  <a:rPr lang="en-US" dirty="0" smtClean="0"/>
                  <a:t>) </a:t>
                </a:r>
                <a:r>
                  <a:rPr lang="id-ID" dirty="0" smtClean="0"/>
                  <a:t>produksi barang</a:t>
                </a:r>
                <a:r>
                  <a:rPr lang="en-US" dirty="0" smtClean="0"/>
                  <a:t>  </a:t>
                </a:r>
                <a:endParaRPr lang="id-ID" b="1" dirty="0" smtClean="0"/>
              </a:p>
              <a:p>
                <a:endParaRPr lang="id-ID" dirty="0" smtClean="0"/>
              </a:p>
              <a:p>
                <a:endParaRPr lang="id-ID" dirty="0" smtClean="0"/>
              </a:p>
              <a:p>
                <a:endParaRPr lang="en-US" dirty="0"/>
              </a:p>
              <a:p>
                <a:r>
                  <a:rPr lang="en-US" dirty="0" smtClean="0"/>
                  <a:t>µp</a:t>
                </a:r>
                <a:r>
                  <a:rPr lang="id-ID" dirty="0" smtClean="0"/>
                  <a:t>rodBrgBERKURANG[</a:t>
                </a:r>
                <a14:m>
                  <m:oMath xmlns:m="http://schemas.openxmlformats.org/officeDocument/2006/math">
                    <m:r>
                      <a:rPr lang="id-ID" b="0" i="1" smtClean="0">
                        <a:latin typeface="Cambria Math" panose="02040503050406030204" pitchFamily="18" charset="0"/>
                      </a:rPr>
                      <m:t>𝑧</m:t>
                    </m:r>
                  </m:oMath>
                </a14:m>
                <a:r>
                  <a:rPr lang="id-ID" dirty="0" smtClean="0"/>
                  <a:t>]</a:t>
                </a:r>
                <a:r>
                  <a:rPr lang="en-US" dirty="0" smtClean="0"/>
                  <a:t> </a:t>
                </a:r>
                <a:endParaRPr lang="id-ID" b="1" dirty="0"/>
              </a:p>
              <a:p>
                <a:endParaRPr lang="id-ID" b="1" dirty="0" smtClean="0"/>
              </a:p>
              <a:p>
                <a:endParaRPr lang="id-ID" b="1" dirty="0"/>
              </a:p>
              <a:p>
                <a:endParaRPr lang="id-ID" b="1" dirty="0" smtClean="0"/>
              </a:p>
              <a:p>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675247" y="493261"/>
                <a:ext cx="10747717" cy="5663089"/>
              </a:xfrm>
              <a:prstGeom prst="rect">
                <a:avLst/>
              </a:prstGeom>
              <a:blipFill rotWithShape="0">
                <a:blip r:embed="rId3"/>
                <a:stretch>
                  <a:fillRect l="-510" t="-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502704" y="4571884"/>
                <a:ext cx="2384242" cy="369332"/>
              </a:xfrm>
              <a:prstGeom prst="rect">
                <a:avLst/>
              </a:prstGeom>
              <a:noFill/>
            </p:spPr>
            <p:txBody>
              <a:bodyPr wrap="none" rtlCol="0">
                <a:spAutoFit/>
              </a:bodyPr>
              <a:lstStyle/>
              <a:p>
                <a:r>
                  <a:rPr lang="en-US" dirty="0" smtClean="0"/>
                  <a:t>µ</a:t>
                </a:r>
                <a:r>
                  <a:rPr lang="id-ID" dirty="0" smtClean="0"/>
                  <a:t>proBrgBERTAMBAH[</a:t>
                </a:r>
                <a14:m>
                  <m:oMath xmlns:m="http://schemas.openxmlformats.org/officeDocument/2006/math">
                    <m:r>
                      <a:rPr lang="id-ID" b="0" i="1" smtClean="0">
                        <a:latin typeface="Cambria Math" panose="02040503050406030204" pitchFamily="18" charset="0"/>
                      </a:rPr>
                      <m:t>𝑧</m:t>
                    </m:r>
                  </m:oMath>
                </a14:m>
                <a:r>
                  <a:rPr lang="id-ID" dirty="0" smtClean="0"/>
                  <a:t>]</a:t>
                </a: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502704" y="4571884"/>
                <a:ext cx="2384242" cy="369332"/>
              </a:xfrm>
              <a:prstGeom prst="rect">
                <a:avLst/>
              </a:prstGeom>
              <a:blipFill rotWithShape="0">
                <a:blip r:embed="rId4"/>
                <a:stretch>
                  <a:fillRect l="-2302" t="-9836" r="-1790" b="-24590"/>
                </a:stretch>
              </a:blipFill>
            </p:spPr>
            <p:txBody>
              <a:bodyPr/>
              <a:lstStyle/>
              <a:p>
                <a:r>
                  <a:rPr lang="en-US">
                    <a:noFill/>
                  </a:rPr>
                  <a:t> </a:t>
                </a:r>
              </a:p>
            </p:txBody>
          </p:sp>
        </mc:Fallback>
      </mc:AlternateContent>
      <p:pic>
        <p:nvPicPr>
          <p:cNvPr id="26" name="Picture 25"/>
          <p:cNvPicPr/>
          <p:nvPr/>
        </p:nvPicPr>
        <p:blipFill>
          <a:blip r:embed="rId5"/>
          <a:stretch>
            <a:fillRect/>
          </a:stretch>
        </p:blipFill>
        <p:spPr>
          <a:xfrm>
            <a:off x="4283223" y="987490"/>
            <a:ext cx="3531763" cy="2398288"/>
          </a:xfrm>
          <a:prstGeom prst="rect">
            <a:avLst/>
          </a:prstGeom>
        </p:spPr>
      </p:pic>
      <p:pic>
        <p:nvPicPr>
          <p:cNvPr id="27" name="Picture 26"/>
          <p:cNvPicPr/>
          <p:nvPr/>
        </p:nvPicPr>
        <p:blipFill>
          <a:blip r:embed="rId6"/>
          <a:stretch>
            <a:fillRect/>
          </a:stretch>
        </p:blipFill>
        <p:spPr>
          <a:xfrm>
            <a:off x="3122209" y="4303317"/>
            <a:ext cx="2854325" cy="993549"/>
          </a:xfrm>
          <a:prstGeom prst="rect">
            <a:avLst/>
          </a:prstGeom>
        </p:spPr>
      </p:pic>
      <p:pic>
        <p:nvPicPr>
          <p:cNvPr id="28" name="Picture 27"/>
          <p:cNvPicPr/>
          <p:nvPr/>
        </p:nvPicPr>
        <p:blipFill>
          <a:blip r:embed="rId7"/>
          <a:stretch>
            <a:fillRect/>
          </a:stretch>
        </p:blipFill>
        <p:spPr>
          <a:xfrm>
            <a:off x="8828890" y="4266239"/>
            <a:ext cx="2578554" cy="1009650"/>
          </a:xfrm>
          <a:prstGeom prst="rect">
            <a:avLst/>
          </a:prstGeom>
        </p:spPr>
      </p:pic>
      <p:sp>
        <p:nvSpPr>
          <p:cNvPr id="30" name="Rectangle 29"/>
          <p:cNvSpPr/>
          <p:nvPr/>
        </p:nvSpPr>
        <p:spPr>
          <a:xfrm>
            <a:off x="4911779" y="4666740"/>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31" name="Rectangle 30"/>
          <p:cNvSpPr/>
          <p:nvPr/>
        </p:nvSpPr>
        <p:spPr>
          <a:xfrm>
            <a:off x="4858836" y="4303317"/>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32" name="Rectangle 31"/>
          <p:cNvSpPr/>
          <p:nvPr/>
        </p:nvSpPr>
        <p:spPr>
          <a:xfrm>
            <a:off x="4747828" y="5047577"/>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33" name="Rectangle 32"/>
          <p:cNvSpPr/>
          <p:nvPr/>
        </p:nvSpPr>
        <p:spPr>
          <a:xfrm>
            <a:off x="10236502" y="4303317"/>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34" name="Rectangle 33"/>
          <p:cNvSpPr/>
          <p:nvPr/>
        </p:nvSpPr>
        <p:spPr>
          <a:xfrm>
            <a:off x="10236502" y="5085227"/>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35" name="TextBox 34"/>
              <p:cNvSpPr txBox="1"/>
              <p:nvPr/>
            </p:nvSpPr>
            <p:spPr>
              <a:xfrm>
                <a:off x="4989257" y="4181796"/>
                <a:ext cx="416268" cy="369332"/>
              </a:xfrm>
              <a:prstGeom prst="rect">
                <a:avLst/>
              </a:prstGeom>
              <a:noFill/>
            </p:spPr>
            <p:txBody>
              <a:bodyPr wrap="none" rtlCol="0">
                <a:spAutoFit/>
              </a:bodyPr>
              <a:lstStyle/>
              <a:p>
                <a:r>
                  <a:rPr lang="id-ID" dirty="0" smtClean="0"/>
                  <a:t>; </a:t>
                </a:r>
                <a14:m>
                  <m:oMath xmlns:m="http://schemas.openxmlformats.org/officeDocument/2006/math">
                    <m:r>
                      <a:rPr lang="id-ID" b="0" i="1" smtClean="0">
                        <a:latin typeface="Cambria Math" panose="02040503050406030204" pitchFamily="18" charset="0"/>
                      </a:rPr>
                      <m:t>𝑧</m:t>
                    </m:r>
                  </m:oMath>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989257" y="4181796"/>
                <a:ext cx="416268" cy="369332"/>
              </a:xfrm>
              <a:prstGeom prst="rect">
                <a:avLst/>
              </a:prstGeom>
              <a:blipFill rotWithShape="0">
                <a:blip r:embed="rId8"/>
                <a:stretch>
                  <a:fillRect l="-11594"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410760" y="4964841"/>
                <a:ext cx="416268" cy="369332"/>
              </a:xfrm>
              <a:prstGeom prst="rect">
                <a:avLst/>
              </a:prstGeom>
              <a:noFill/>
            </p:spPr>
            <p:txBody>
              <a:bodyPr wrap="none" rtlCol="0">
                <a:spAutoFit/>
              </a:bodyPr>
              <a:lstStyle/>
              <a:p>
                <a:r>
                  <a:rPr lang="id-ID" dirty="0" smtClean="0"/>
                  <a:t>; </a:t>
                </a:r>
                <a14:m>
                  <m:oMath xmlns:m="http://schemas.openxmlformats.org/officeDocument/2006/math">
                    <m:r>
                      <a:rPr lang="id-ID" b="0" i="1" smtClean="0">
                        <a:latin typeface="Cambria Math" panose="02040503050406030204" pitchFamily="18" charset="0"/>
                      </a:rPr>
                      <m:t>𝑧</m:t>
                    </m:r>
                  </m:oMath>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0410760" y="4964841"/>
                <a:ext cx="416268" cy="369332"/>
              </a:xfrm>
              <a:prstGeom prst="rect">
                <a:avLst/>
              </a:prstGeom>
              <a:blipFill rotWithShape="0">
                <a:blip r:embed="rId9"/>
                <a:stretch>
                  <a:fillRect l="-1323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0410760" y="4181796"/>
                <a:ext cx="416268" cy="369332"/>
              </a:xfrm>
              <a:prstGeom prst="rect">
                <a:avLst/>
              </a:prstGeom>
              <a:noFill/>
            </p:spPr>
            <p:txBody>
              <a:bodyPr wrap="none" rtlCol="0">
                <a:spAutoFit/>
              </a:bodyPr>
              <a:lstStyle/>
              <a:p>
                <a:r>
                  <a:rPr lang="id-ID" dirty="0" smtClean="0"/>
                  <a:t>; </a:t>
                </a:r>
                <a14:m>
                  <m:oMath xmlns:m="http://schemas.openxmlformats.org/officeDocument/2006/math">
                    <m:r>
                      <a:rPr lang="id-ID" b="0" i="1" smtClean="0">
                        <a:latin typeface="Cambria Math" panose="02040503050406030204" pitchFamily="18" charset="0"/>
                      </a:rPr>
                      <m:t>𝑧</m:t>
                    </m:r>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10410760" y="4181796"/>
                <a:ext cx="416268" cy="369332"/>
              </a:xfrm>
              <a:prstGeom prst="rect">
                <a:avLst/>
              </a:prstGeom>
              <a:blipFill rotWithShape="0">
                <a:blip r:embed="rId10"/>
                <a:stretch>
                  <a:fillRect l="-1323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25427" y="4959765"/>
                <a:ext cx="416268" cy="369332"/>
              </a:xfrm>
              <a:prstGeom prst="rect">
                <a:avLst/>
              </a:prstGeom>
              <a:noFill/>
            </p:spPr>
            <p:txBody>
              <a:bodyPr wrap="none" rtlCol="0">
                <a:spAutoFit/>
              </a:bodyPr>
              <a:lstStyle/>
              <a:p>
                <a:r>
                  <a:rPr lang="id-ID" dirty="0" smtClean="0"/>
                  <a:t>; </a:t>
                </a:r>
                <a14:m>
                  <m:oMath xmlns:m="http://schemas.openxmlformats.org/officeDocument/2006/math">
                    <m:r>
                      <a:rPr lang="id-ID" b="0" i="1" smtClean="0">
                        <a:latin typeface="Cambria Math" panose="02040503050406030204" pitchFamily="18" charset="0"/>
                      </a:rPr>
                      <m:t>𝑧</m:t>
                    </m:r>
                  </m:oMath>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25427" y="4959765"/>
                <a:ext cx="416268" cy="369332"/>
              </a:xfrm>
              <a:prstGeom prst="rect">
                <a:avLst/>
              </a:prstGeom>
              <a:blipFill rotWithShape="0">
                <a:blip r:embed="rId11"/>
                <a:stretch>
                  <a:fillRect l="-1323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747828" y="4591289"/>
                <a:ext cx="8282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ea typeface="Cambria Math" panose="02040503050406030204" pitchFamily="18" charset="0"/>
                        </a:rPr>
                        <m:t>≤</m:t>
                      </m:r>
                      <m:r>
                        <a:rPr lang="id-ID" b="0" i="1" smtClean="0">
                          <a:latin typeface="Cambria Math" panose="02040503050406030204" pitchFamily="18" charset="0"/>
                          <a:ea typeface="Cambria Math" panose="02040503050406030204" pitchFamily="18" charset="0"/>
                        </a:rPr>
                        <m:t>𝑧</m:t>
                      </m:r>
                      <m:r>
                        <a:rPr lang="id-ID"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747828" y="4591289"/>
                <a:ext cx="828240" cy="369332"/>
              </a:xfrm>
              <a:prstGeom prst="rect">
                <a:avLst/>
              </a:prstGeom>
              <a:blipFill rotWithShape="0">
                <a:blip r:embed="rId12"/>
                <a:stretch>
                  <a:fillRect/>
                </a:stretch>
              </a:blipFill>
            </p:spPr>
            <p:txBody>
              <a:bodyPr/>
              <a:lstStyle/>
              <a:p>
                <a:r>
                  <a:rPr lang="en-US">
                    <a:noFill/>
                  </a:rPr>
                  <a:t> </a:t>
                </a:r>
              </a:p>
            </p:txBody>
          </p:sp>
        </mc:Fallback>
      </mc:AlternateContent>
      <p:sp>
        <p:nvSpPr>
          <p:cNvPr id="40" name="Rectangle 39"/>
          <p:cNvSpPr/>
          <p:nvPr/>
        </p:nvSpPr>
        <p:spPr>
          <a:xfrm>
            <a:off x="10430651" y="4656042"/>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mc:AlternateContent xmlns:mc="http://schemas.openxmlformats.org/markup-compatibility/2006" xmlns:a14="http://schemas.microsoft.com/office/drawing/2010/main">
        <mc:Choice Requires="a14">
          <p:sp>
            <p:nvSpPr>
              <p:cNvPr id="41" name="TextBox 40"/>
              <p:cNvSpPr txBox="1"/>
              <p:nvPr/>
            </p:nvSpPr>
            <p:spPr>
              <a:xfrm>
                <a:off x="10292973" y="4596716"/>
                <a:ext cx="75584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ea typeface="Cambria Math" panose="02040503050406030204" pitchFamily="18" charset="0"/>
                        </a:rPr>
                        <m:t>≤</m:t>
                      </m:r>
                      <m:r>
                        <a:rPr lang="id-ID" sz="1600" b="0" i="1" smtClean="0">
                          <a:latin typeface="Cambria Math" panose="02040503050406030204" pitchFamily="18" charset="0"/>
                          <a:ea typeface="Cambria Math" panose="02040503050406030204" pitchFamily="18" charset="0"/>
                        </a:rPr>
                        <m:t>𝑧</m:t>
                      </m:r>
                      <m:r>
                        <a:rPr lang="id-ID"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0292973" y="4596716"/>
                <a:ext cx="755848" cy="338554"/>
              </a:xfrm>
              <a:prstGeom prst="rect">
                <a:avLst/>
              </a:prstGeom>
              <a:blipFill rotWithShape="0">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395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54743"/>
            <a:ext cx="10827657" cy="5632311"/>
          </a:xfrm>
          <a:prstGeom prst="rect">
            <a:avLst/>
          </a:prstGeom>
          <a:noFill/>
        </p:spPr>
        <p:txBody>
          <a:bodyPr wrap="square" rtlCol="0">
            <a:spAutoFit/>
          </a:bodyPr>
          <a:lstStyle/>
          <a:p>
            <a:r>
              <a:rPr lang="en-US" dirty="0" err="1"/>
              <a:t>Ditanya</a:t>
            </a:r>
            <a:r>
              <a:rPr lang="en-US" dirty="0"/>
              <a:t>: </a:t>
            </a:r>
            <a:r>
              <a:rPr lang="en-US" dirty="0" err="1"/>
              <a:t>berapa</a:t>
            </a:r>
            <a:r>
              <a:rPr lang="en-US" dirty="0"/>
              <a:t> </a:t>
            </a:r>
            <a:r>
              <a:rPr lang="en-US" dirty="0" err="1"/>
              <a:t>jumlah</a:t>
            </a:r>
            <a:r>
              <a:rPr lang="en-US" dirty="0"/>
              <a:t> </a:t>
            </a:r>
            <a:r>
              <a:rPr lang="en-US" dirty="0" err="1"/>
              <a:t>produksi</a:t>
            </a:r>
            <a:r>
              <a:rPr lang="en-US" dirty="0"/>
              <a:t> </a:t>
            </a:r>
            <a:r>
              <a:rPr lang="en-US" dirty="0" err="1"/>
              <a:t>jika</a:t>
            </a:r>
            <a:r>
              <a:rPr lang="en-US" dirty="0"/>
              <a:t> </a:t>
            </a:r>
            <a:r>
              <a:rPr lang="en-US" dirty="0" err="1"/>
              <a:t>permintaan</a:t>
            </a:r>
            <a:r>
              <a:rPr lang="en-US" dirty="0"/>
              <a:t> </a:t>
            </a:r>
            <a:r>
              <a:rPr lang="id-ID" dirty="0" smtClean="0"/>
              <a:t>sebanyak </a:t>
            </a:r>
            <a:r>
              <a:rPr lang="en-US" dirty="0" smtClean="0"/>
              <a:t>8678 </a:t>
            </a:r>
            <a:r>
              <a:rPr lang="id-ID" dirty="0" smtClean="0"/>
              <a:t>kotak </a:t>
            </a:r>
            <a:r>
              <a:rPr lang="en-US" dirty="0" err="1" smtClean="0"/>
              <a:t>dan</a:t>
            </a:r>
            <a:r>
              <a:rPr lang="en-US" dirty="0" smtClean="0"/>
              <a:t> </a:t>
            </a:r>
            <a:r>
              <a:rPr lang="en-US" dirty="0" err="1"/>
              <a:t>persediaan</a:t>
            </a:r>
            <a:r>
              <a:rPr lang="en-US" dirty="0"/>
              <a:t> </a:t>
            </a:r>
            <a:r>
              <a:rPr lang="id-ID" dirty="0" smtClean="0"/>
              <a:t>sebanyak </a:t>
            </a:r>
            <a:r>
              <a:rPr lang="en-US" dirty="0" smtClean="0"/>
              <a:t>190</a:t>
            </a:r>
            <a:r>
              <a:rPr lang="id-ID" dirty="0" smtClean="0"/>
              <a:t> kotak</a:t>
            </a:r>
            <a:r>
              <a:rPr lang="en-US" dirty="0" smtClean="0"/>
              <a:t>?</a:t>
            </a:r>
            <a:endParaRPr lang="en-US" dirty="0"/>
          </a:p>
          <a:p>
            <a:endParaRPr lang="id-ID" dirty="0" smtClean="0"/>
          </a:p>
          <a:p>
            <a:pPr marL="285750" indent="-285750">
              <a:buFont typeface="Arial" panose="020B0604020202020204" pitchFamily="34" charset="0"/>
              <a:buChar char="•"/>
            </a:pPr>
            <a:r>
              <a:rPr lang="en-US" b="1" dirty="0" err="1"/>
              <a:t>Penyelesaian</a:t>
            </a:r>
            <a:r>
              <a:rPr lang="en-US" dirty="0" smtClean="0"/>
              <a:t>:</a:t>
            </a:r>
            <a:endParaRPr lang="id-ID" dirty="0" smtClean="0"/>
          </a:p>
          <a:p>
            <a:pPr marL="285750" indent="-285750">
              <a:buFont typeface="Arial" panose="020B0604020202020204" pitchFamily="34" charset="0"/>
              <a:buChar char="•"/>
            </a:pPr>
            <a:endParaRPr lang="en-US" dirty="0"/>
          </a:p>
          <a:p>
            <a:pPr marL="342900" indent="-342900">
              <a:buFont typeface="+mj-lt"/>
              <a:buAutoNum type="arabicPeriod"/>
            </a:pPr>
            <a:r>
              <a:rPr lang="en-US" b="1" dirty="0" err="1" smtClean="0"/>
              <a:t>Fuzzifikasi</a:t>
            </a:r>
            <a:endParaRPr lang="id-ID" b="1" dirty="0" smtClean="0"/>
          </a:p>
          <a:p>
            <a:pPr marL="342900" indent="-342900">
              <a:buFont typeface="+mj-lt"/>
              <a:buAutoNum type="arabicPeriod"/>
            </a:pPr>
            <a:endParaRPr lang="en-US" b="1"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en-US" dirty="0"/>
          </a:p>
        </p:txBody>
      </p:sp>
      <p:sp>
        <p:nvSpPr>
          <p:cNvPr id="7" name="TextBox 6"/>
          <p:cNvSpPr txBox="1"/>
          <p:nvPr/>
        </p:nvSpPr>
        <p:spPr>
          <a:xfrm>
            <a:off x="1132114" y="2554515"/>
            <a:ext cx="2119106" cy="369332"/>
          </a:xfrm>
          <a:prstGeom prst="rect">
            <a:avLst/>
          </a:prstGeom>
          <a:noFill/>
        </p:spPr>
        <p:txBody>
          <a:bodyPr wrap="none" rtlCol="0">
            <a:spAutoFit/>
          </a:bodyPr>
          <a:lstStyle/>
          <a:p>
            <a:r>
              <a:rPr lang="en-US" dirty="0"/>
              <a:t>µ</a:t>
            </a:r>
            <a:r>
              <a:rPr lang="en-US" dirty="0" err="1"/>
              <a:t>pmtTurun</a:t>
            </a:r>
            <a:r>
              <a:rPr lang="en-US" dirty="0"/>
              <a:t> </a:t>
            </a:r>
            <a:r>
              <a:rPr lang="id-ID" dirty="0" smtClean="0"/>
              <a:t>[</a:t>
            </a:r>
            <a:r>
              <a:rPr lang="en-US" dirty="0" smtClean="0"/>
              <a:t>8678</a:t>
            </a:r>
            <a:r>
              <a:rPr lang="id-ID" dirty="0"/>
              <a:t>]</a:t>
            </a:r>
            <a:r>
              <a:rPr lang="en-US" dirty="0" smtClean="0"/>
              <a:t> </a:t>
            </a:r>
            <a:r>
              <a:rPr lang="en-US" dirty="0"/>
              <a:t>= </a:t>
            </a:r>
          </a:p>
        </p:txBody>
      </p:sp>
      <p:sp>
        <p:nvSpPr>
          <p:cNvPr id="10" name="TextBox 9"/>
          <p:cNvSpPr txBox="1"/>
          <p:nvPr/>
        </p:nvSpPr>
        <p:spPr>
          <a:xfrm>
            <a:off x="1136006" y="3494994"/>
            <a:ext cx="1992340" cy="369332"/>
          </a:xfrm>
          <a:prstGeom prst="rect">
            <a:avLst/>
          </a:prstGeom>
          <a:noFill/>
        </p:spPr>
        <p:txBody>
          <a:bodyPr wrap="none" rtlCol="0">
            <a:spAutoFit/>
          </a:bodyPr>
          <a:lstStyle/>
          <a:p>
            <a:r>
              <a:rPr lang="en-US" dirty="0" smtClean="0"/>
              <a:t>µ</a:t>
            </a:r>
            <a:r>
              <a:rPr lang="en-US" dirty="0" err="1" smtClean="0"/>
              <a:t>pmt</a:t>
            </a:r>
            <a:r>
              <a:rPr lang="id-ID" dirty="0" smtClean="0"/>
              <a:t>Naik [</a:t>
            </a:r>
            <a:r>
              <a:rPr lang="en-US" dirty="0" smtClean="0"/>
              <a:t>8678</a:t>
            </a:r>
            <a:r>
              <a:rPr lang="id-ID" dirty="0"/>
              <a:t>]</a:t>
            </a:r>
            <a:r>
              <a:rPr lang="en-US" dirty="0" smtClean="0"/>
              <a:t> </a:t>
            </a:r>
            <a:r>
              <a:rPr lang="en-US" dirty="0"/>
              <a:t>= </a:t>
            </a:r>
          </a:p>
        </p:txBody>
      </p:sp>
      <p:sp>
        <p:nvSpPr>
          <p:cNvPr id="11" name="TextBox 10"/>
          <p:cNvSpPr txBox="1"/>
          <p:nvPr/>
        </p:nvSpPr>
        <p:spPr>
          <a:xfrm>
            <a:off x="1165025" y="4435473"/>
            <a:ext cx="2039789" cy="369332"/>
          </a:xfrm>
          <a:prstGeom prst="rect">
            <a:avLst/>
          </a:prstGeom>
          <a:noFill/>
        </p:spPr>
        <p:txBody>
          <a:bodyPr wrap="none" rtlCol="0">
            <a:spAutoFit/>
          </a:bodyPr>
          <a:lstStyle/>
          <a:p>
            <a:r>
              <a:rPr lang="en-US" dirty="0" smtClean="0"/>
              <a:t>µ</a:t>
            </a:r>
            <a:r>
              <a:rPr lang="id-ID" dirty="0" smtClean="0"/>
              <a:t>psdSedikit</a:t>
            </a:r>
            <a:r>
              <a:rPr lang="en-US" dirty="0" smtClean="0"/>
              <a:t> </a:t>
            </a:r>
            <a:r>
              <a:rPr lang="id-ID" dirty="0" smtClean="0"/>
              <a:t>[190]</a:t>
            </a:r>
            <a:r>
              <a:rPr lang="en-US" dirty="0" smtClean="0"/>
              <a:t> </a:t>
            </a:r>
            <a:r>
              <a:rPr lang="en-US" dirty="0"/>
              <a:t>= </a:t>
            </a:r>
          </a:p>
        </p:txBody>
      </p:sp>
      <p:sp>
        <p:nvSpPr>
          <p:cNvPr id="12" name="TextBox 11"/>
          <p:cNvSpPr txBox="1"/>
          <p:nvPr/>
        </p:nvSpPr>
        <p:spPr>
          <a:xfrm>
            <a:off x="1132114" y="5411263"/>
            <a:ext cx="2078518" cy="369332"/>
          </a:xfrm>
          <a:prstGeom prst="rect">
            <a:avLst/>
          </a:prstGeom>
          <a:noFill/>
        </p:spPr>
        <p:txBody>
          <a:bodyPr wrap="none" rtlCol="0">
            <a:spAutoFit/>
          </a:bodyPr>
          <a:lstStyle/>
          <a:p>
            <a:r>
              <a:rPr lang="en-US" dirty="0" smtClean="0"/>
              <a:t>µp</a:t>
            </a:r>
            <a:r>
              <a:rPr lang="id-ID" dirty="0" smtClean="0"/>
              <a:t>sdBanyak [190]</a:t>
            </a:r>
            <a:r>
              <a:rPr lang="en-US" dirty="0" smtClean="0"/>
              <a:t> </a:t>
            </a:r>
            <a:r>
              <a:rPr lang="en-US" dirty="0"/>
              <a:t>= </a:t>
            </a:r>
          </a:p>
        </p:txBody>
      </p:sp>
      <p:pic>
        <p:nvPicPr>
          <p:cNvPr id="13" name="Picture 12"/>
          <p:cNvPicPr/>
          <p:nvPr/>
        </p:nvPicPr>
        <p:blipFill>
          <a:blip r:embed="rId2"/>
          <a:stretch>
            <a:fillRect/>
          </a:stretch>
        </p:blipFill>
        <p:spPr>
          <a:xfrm>
            <a:off x="3251220" y="2465161"/>
            <a:ext cx="1959409" cy="548039"/>
          </a:xfrm>
          <a:prstGeom prst="rect">
            <a:avLst/>
          </a:prstGeom>
        </p:spPr>
      </p:pic>
      <p:pic>
        <p:nvPicPr>
          <p:cNvPr id="14" name="Picture 13"/>
          <p:cNvPicPr/>
          <p:nvPr/>
        </p:nvPicPr>
        <p:blipFill>
          <a:blip r:embed="rId3"/>
          <a:stretch>
            <a:fillRect/>
          </a:stretch>
        </p:blipFill>
        <p:spPr>
          <a:xfrm>
            <a:off x="3251220" y="3404847"/>
            <a:ext cx="1970088" cy="549626"/>
          </a:xfrm>
          <a:prstGeom prst="rect">
            <a:avLst/>
          </a:prstGeom>
        </p:spPr>
      </p:pic>
      <p:pic>
        <p:nvPicPr>
          <p:cNvPr id="15" name="Picture 14"/>
          <p:cNvPicPr/>
          <p:nvPr/>
        </p:nvPicPr>
        <p:blipFill>
          <a:blip r:embed="rId4"/>
          <a:stretch>
            <a:fillRect/>
          </a:stretch>
        </p:blipFill>
        <p:spPr>
          <a:xfrm>
            <a:off x="3251220" y="4260837"/>
            <a:ext cx="1669123" cy="552135"/>
          </a:xfrm>
          <a:prstGeom prst="rect">
            <a:avLst/>
          </a:prstGeom>
        </p:spPr>
      </p:pic>
      <p:pic>
        <p:nvPicPr>
          <p:cNvPr id="16" name="Picture 15"/>
          <p:cNvPicPr/>
          <p:nvPr/>
        </p:nvPicPr>
        <p:blipFill>
          <a:blip r:embed="rId5"/>
          <a:stretch>
            <a:fillRect/>
          </a:stretch>
        </p:blipFill>
        <p:spPr>
          <a:xfrm>
            <a:off x="3251220" y="5276836"/>
            <a:ext cx="1494951" cy="615964"/>
          </a:xfrm>
          <a:prstGeom prst="rect">
            <a:avLst/>
          </a:prstGeom>
        </p:spPr>
      </p:pic>
    </p:spTree>
    <p:extLst>
      <p:ext uri="{BB962C8B-B14F-4D97-AF65-F5344CB8AC3E}">
        <p14:creationId xmlns:p14="http://schemas.microsoft.com/office/powerpoint/2010/main" val="3633481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54743"/>
            <a:ext cx="10827657" cy="5386090"/>
          </a:xfrm>
          <a:prstGeom prst="rect">
            <a:avLst/>
          </a:prstGeom>
          <a:noFill/>
        </p:spPr>
        <p:txBody>
          <a:bodyPr wrap="square" rtlCol="0">
            <a:spAutoFit/>
          </a:bodyPr>
          <a:lstStyle/>
          <a:p>
            <a:pPr marL="514350" indent="-514350">
              <a:buFont typeface="+mj-lt"/>
              <a:buAutoNum type="arabicPeriod" startAt="2"/>
            </a:pPr>
            <a:r>
              <a:rPr lang="en-US" sz="2000" b="1" dirty="0" err="1"/>
              <a:t>Operasi</a:t>
            </a:r>
            <a:r>
              <a:rPr lang="en-US" sz="2000" b="1" dirty="0"/>
              <a:t> </a:t>
            </a:r>
            <a:r>
              <a:rPr lang="en-US" sz="2000" b="1" dirty="0" err="1"/>
              <a:t>logika</a:t>
            </a:r>
            <a:r>
              <a:rPr lang="en-US" sz="2000" b="1" dirty="0"/>
              <a:t> fuzzy  </a:t>
            </a:r>
            <a:r>
              <a:rPr lang="en-US" sz="2000" b="1" dirty="0" err="1"/>
              <a:t>dan</a:t>
            </a:r>
            <a:r>
              <a:rPr lang="en-US" sz="2000" b="1" dirty="0"/>
              <a:t>   3. </a:t>
            </a:r>
            <a:r>
              <a:rPr lang="en-US" sz="2000" b="1" dirty="0" err="1" smtClean="0"/>
              <a:t>Implikasi</a:t>
            </a:r>
            <a:r>
              <a:rPr lang="id-ID" sz="2000" b="1" dirty="0" smtClean="0"/>
              <a:t> </a:t>
            </a:r>
            <a:r>
              <a:rPr lang="en-US" sz="2000" b="1" dirty="0" err="1" smtClean="0"/>
              <a:t>Kaidah</a:t>
            </a:r>
            <a:r>
              <a:rPr lang="en-US" sz="2000" b="1" dirty="0" smtClean="0"/>
              <a:t> </a:t>
            </a:r>
            <a:r>
              <a:rPr lang="en-US" sz="2000" b="1" dirty="0"/>
              <a:t>fuzzy (Rule) 1</a:t>
            </a:r>
            <a:r>
              <a:rPr lang="en-US" sz="2400" b="1" dirty="0" smtClean="0"/>
              <a:t>:</a:t>
            </a:r>
            <a:endParaRPr lang="id-ID" b="1" dirty="0" smtClean="0"/>
          </a:p>
          <a:p>
            <a:endParaRPr lang="id-ID" b="1" dirty="0" smtClean="0"/>
          </a:p>
          <a:p>
            <a:r>
              <a:rPr lang="id-ID" b="1" dirty="0"/>
              <a:t>	</a:t>
            </a:r>
            <a:endParaRPr lang="id-ID" dirty="0" smtClean="0"/>
          </a:p>
          <a:p>
            <a:endParaRPr lang="id-ID" dirty="0"/>
          </a:p>
          <a:p>
            <a:endParaRPr lang="id-ID" dirty="0" smtClean="0"/>
          </a:p>
          <a:p>
            <a:endParaRPr lang="id-ID" dirty="0"/>
          </a:p>
          <a:p>
            <a:pPr marL="742950" lvl="1" indent="-285750">
              <a:buFont typeface="Arial" panose="020B0604020202020204" pitchFamily="34" charset="0"/>
              <a:buChar char="•"/>
            </a:pPr>
            <a:r>
              <a:rPr lang="en-US" sz="2000" dirty="0" err="1"/>
              <a:t>Operasi</a:t>
            </a:r>
            <a:r>
              <a:rPr lang="en-US" sz="2000" dirty="0"/>
              <a:t> </a:t>
            </a:r>
            <a:r>
              <a:rPr lang="en-US" sz="2000" dirty="0" err="1"/>
              <a:t>logika</a:t>
            </a:r>
            <a:r>
              <a:rPr lang="en-US" sz="2000" dirty="0"/>
              <a:t> </a:t>
            </a:r>
            <a:r>
              <a:rPr lang="en-US" sz="2000" dirty="0">
                <a:sym typeface="Wingdings" pitchFamily="2" charset="2"/>
              </a:rPr>
              <a:t> </a:t>
            </a:r>
            <a:r>
              <a:rPr lang="en-US" sz="2000" dirty="0" smtClean="0"/>
              <a:t>min(0.</a:t>
            </a:r>
            <a:r>
              <a:rPr lang="id-ID" sz="2000" dirty="0" smtClean="0"/>
              <a:t>7</a:t>
            </a:r>
            <a:r>
              <a:rPr lang="en-US" sz="2000" dirty="0" smtClean="0"/>
              <a:t>, 0.0</a:t>
            </a:r>
            <a:r>
              <a:rPr lang="id-ID" sz="2000" dirty="0" smtClean="0"/>
              <a:t>3</a:t>
            </a:r>
            <a:r>
              <a:rPr lang="en-US" sz="2000" dirty="0" smtClean="0"/>
              <a:t>) </a:t>
            </a:r>
            <a:r>
              <a:rPr lang="en-US" sz="2000" dirty="0"/>
              <a:t>= </a:t>
            </a:r>
            <a:r>
              <a:rPr lang="en-US" sz="2000" dirty="0" smtClean="0"/>
              <a:t>0</a:t>
            </a:r>
            <a:r>
              <a:rPr lang="id-ID" sz="2000" dirty="0" smtClean="0"/>
              <a:t>.03</a:t>
            </a:r>
          </a:p>
          <a:p>
            <a:pPr marL="742950" lvl="1" indent="-285750">
              <a:buFont typeface="Arial" panose="020B0604020202020204" pitchFamily="34" charset="0"/>
              <a:buChar char="•"/>
            </a:pPr>
            <a:endParaRPr lang="id-ID" sz="2000" dirty="0"/>
          </a:p>
          <a:p>
            <a:pPr marL="742950" lvl="1" indent="-285750">
              <a:buFont typeface="Arial" panose="020B0604020202020204" pitchFamily="34" charset="0"/>
              <a:buChar char="•"/>
            </a:pPr>
            <a:r>
              <a:rPr lang="en-US" sz="2000" dirty="0" err="1" smtClean="0"/>
              <a:t>Implikasi</a:t>
            </a:r>
            <a:r>
              <a:rPr lang="en-US" sz="2000" dirty="0" smtClean="0"/>
              <a:t> </a:t>
            </a:r>
            <a:r>
              <a:rPr lang="en-US" sz="2000" dirty="0">
                <a:sym typeface="Wingdings" pitchFamily="2" charset="2"/>
              </a:rPr>
              <a:t> </a:t>
            </a:r>
            <a:r>
              <a:rPr lang="en-US" sz="2000" dirty="0" err="1">
                <a:sym typeface="Wingdings" pitchFamily="2" charset="2"/>
              </a:rPr>
              <a:t>fungsi</a:t>
            </a:r>
            <a:r>
              <a:rPr lang="en-US" sz="2000" dirty="0">
                <a:sym typeface="Wingdings" pitchFamily="2" charset="2"/>
              </a:rPr>
              <a:t> min</a:t>
            </a:r>
            <a:endParaRPr lang="id-ID" sz="2000"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en-US" dirty="0"/>
          </a:p>
        </p:txBody>
      </p:sp>
      <p:pic>
        <p:nvPicPr>
          <p:cNvPr id="17" name="Picture 2"/>
          <p:cNvPicPr>
            <a:picLocks noChangeAspect="1" noChangeArrowheads="1"/>
          </p:cNvPicPr>
          <p:nvPr/>
        </p:nvPicPr>
        <p:blipFill>
          <a:blip r:embed="rId2" cstate="print"/>
          <a:srcRect/>
          <a:stretch>
            <a:fillRect/>
          </a:stretch>
        </p:blipFill>
        <p:spPr bwMode="auto">
          <a:xfrm>
            <a:off x="1143867" y="1474012"/>
            <a:ext cx="7772401" cy="711372"/>
          </a:xfrm>
          <a:prstGeom prst="rect">
            <a:avLst/>
          </a:prstGeom>
          <a:noFill/>
          <a:ln w="9525">
            <a:noFill/>
            <a:miter lim="800000"/>
            <a:headEnd/>
            <a:tailEnd/>
          </a:ln>
          <a:effectLst/>
        </p:spPr>
      </p:pic>
      <p:pic>
        <p:nvPicPr>
          <p:cNvPr id="18" name="Picture 17"/>
          <p:cNvPicPr/>
          <p:nvPr/>
        </p:nvPicPr>
        <p:blipFill>
          <a:blip r:embed="rId3"/>
          <a:stretch>
            <a:fillRect/>
          </a:stretch>
        </p:blipFill>
        <p:spPr>
          <a:xfrm>
            <a:off x="2020616" y="3575714"/>
            <a:ext cx="7409987" cy="2261571"/>
          </a:xfrm>
          <a:prstGeom prst="rect">
            <a:avLst/>
          </a:prstGeom>
        </p:spPr>
      </p:pic>
    </p:spTree>
    <p:extLst>
      <p:ext uri="{BB962C8B-B14F-4D97-AF65-F5344CB8AC3E}">
        <p14:creationId xmlns:p14="http://schemas.microsoft.com/office/powerpoint/2010/main" val="3014216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754743"/>
            <a:ext cx="10827657" cy="5386090"/>
          </a:xfrm>
          <a:prstGeom prst="rect">
            <a:avLst/>
          </a:prstGeom>
          <a:noFill/>
        </p:spPr>
        <p:txBody>
          <a:bodyPr wrap="square" rtlCol="0">
            <a:spAutoFit/>
          </a:bodyPr>
          <a:lstStyle/>
          <a:p>
            <a:r>
              <a:rPr lang="en-US" sz="2000" b="1" dirty="0" err="1" smtClean="0"/>
              <a:t>Kaidah</a:t>
            </a:r>
            <a:r>
              <a:rPr lang="en-US" sz="2000" b="1" dirty="0" smtClean="0"/>
              <a:t> </a:t>
            </a:r>
            <a:r>
              <a:rPr lang="en-US" sz="2000" b="1" dirty="0"/>
              <a:t>fuzzy (Rule) </a:t>
            </a:r>
            <a:r>
              <a:rPr lang="id-ID" sz="2000" b="1" dirty="0" smtClean="0"/>
              <a:t>2</a:t>
            </a:r>
            <a:r>
              <a:rPr lang="en-US" sz="2400" b="1" dirty="0" smtClean="0"/>
              <a:t>:</a:t>
            </a:r>
            <a:endParaRPr lang="id-ID" b="1" dirty="0" smtClean="0"/>
          </a:p>
          <a:p>
            <a:endParaRPr lang="id-ID" b="1" dirty="0" smtClean="0"/>
          </a:p>
          <a:p>
            <a:r>
              <a:rPr lang="id-ID" b="1" dirty="0"/>
              <a:t>	</a:t>
            </a:r>
            <a:endParaRPr lang="id-ID" dirty="0" smtClean="0"/>
          </a:p>
          <a:p>
            <a:endParaRPr lang="id-ID" dirty="0"/>
          </a:p>
          <a:p>
            <a:endParaRPr lang="id-ID" dirty="0" smtClean="0"/>
          </a:p>
          <a:p>
            <a:endParaRPr lang="id-ID" dirty="0"/>
          </a:p>
          <a:p>
            <a:pPr marL="742950" lvl="1" indent="-285750">
              <a:buFont typeface="Arial" panose="020B0604020202020204" pitchFamily="34" charset="0"/>
              <a:buChar char="•"/>
            </a:pPr>
            <a:r>
              <a:rPr lang="en-US" sz="2000" dirty="0" err="1"/>
              <a:t>Operasi</a:t>
            </a:r>
            <a:r>
              <a:rPr lang="en-US" sz="2000" dirty="0"/>
              <a:t> </a:t>
            </a:r>
            <a:r>
              <a:rPr lang="en-US" sz="2000" dirty="0" err="1"/>
              <a:t>logika</a:t>
            </a:r>
            <a:r>
              <a:rPr lang="en-US" sz="2000" dirty="0"/>
              <a:t> </a:t>
            </a:r>
            <a:r>
              <a:rPr lang="en-US" sz="2000" dirty="0">
                <a:sym typeface="Wingdings" pitchFamily="2" charset="2"/>
              </a:rPr>
              <a:t> </a:t>
            </a:r>
            <a:r>
              <a:rPr lang="en-US" sz="2000" dirty="0" smtClean="0"/>
              <a:t>min(0.</a:t>
            </a:r>
            <a:r>
              <a:rPr lang="id-ID" sz="2000" dirty="0" smtClean="0"/>
              <a:t>7</a:t>
            </a:r>
            <a:r>
              <a:rPr lang="en-US" sz="2000" dirty="0" smtClean="0"/>
              <a:t>, 0.</a:t>
            </a:r>
            <a:r>
              <a:rPr lang="id-ID" sz="2000" dirty="0" smtClean="0"/>
              <a:t>96</a:t>
            </a:r>
            <a:r>
              <a:rPr lang="en-US" sz="2000" dirty="0" smtClean="0"/>
              <a:t>) </a:t>
            </a:r>
            <a:r>
              <a:rPr lang="en-US" sz="2000" dirty="0"/>
              <a:t>= </a:t>
            </a:r>
            <a:r>
              <a:rPr lang="en-US" sz="2000" dirty="0" smtClean="0"/>
              <a:t>0</a:t>
            </a:r>
            <a:r>
              <a:rPr lang="id-ID" sz="2000" dirty="0" smtClean="0"/>
              <a:t>.7</a:t>
            </a:r>
          </a:p>
          <a:p>
            <a:pPr marL="742950" lvl="1" indent="-285750">
              <a:buFont typeface="Arial" panose="020B0604020202020204" pitchFamily="34" charset="0"/>
              <a:buChar char="•"/>
            </a:pPr>
            <a:endParaRPr lang="id-ID" sz="2000" dirty="0"/>
          </a:p>
          <a:p>
            <a:pPr marL="742950" lvl="1" indent="-285750">
              <a:buFont typeface="Arial" panose="020B0604020202020204" pitchFamily="34" charset="0"/>
              <a:buChar char="•"/>
            </a:pPr>
            <a:r>
              <a:rPr lang="en-US" sz="2000" dirty="0" err="1" smtClean="0"/>
              <a:t>Implikasi</a:t>
            </a:r>
            <a:r>
              <a:rPr lang="en-US" sz="2000" dirty="0" smtClean="0"/>
              <a:t> </a:t>
            </a:r>
            <a:r>
              <a:rPr lang="en-US" sz="2000" dirty="0">
                <a:sym typeface="Wingdings" pitchFamily="2" charset="2"/>
              </a:rPr>
              <a:t> </a:t>
            </a:r>
            <a:r>
              <a:rPr lang="en-US" sz="2000" dirty="0" err="1">
                <a:sym typeface="Wingdings" pitchFamily="2" charset="2"/>
              </a:rPr>
              <a:t>fungsi</a:t>
            </a:r>
            <a:r>
              <a:rPr lang="en-US" sz="2000" dirty="0">
                <a:sym typeface="Wingdings" pitchFamily="2" charset="2"/>
              </a:rPr>
              <a:t> min</a:t>
            </a:r>
            <a:endParaRPr lang="id-ID" sz="2000" dirty="0" smtClean="0"/>
          </a:p>
          <a:p>
            <a:endParaRPr lang="id-ID" dirty="0"/>
          </a:p>
          <a:p>
            <a:endParaRPr lang="id-ID" dirty="0" smtClean="0"/>
          </a:p>
          <a:p>
            <a:endParaRPr lang="id-ID" dirty="0"/>
          </a:p>
          <a:p>
            <a:endParaRPr lang="id-ID" dirty="0" smtClean="0"/>
          </a:p>
          <a:p>
            <a:endParaRPr lang="id-ID" dirty="0"/>
          </a:p>
          <a:p>
            <a:endParaRPr lang="id-ID" dirty="0" smtClean="0"/>
          </a:p>
          <a:p>
            <a:endParaRPr lang="id-ID" dirty="0"/>
          </a:p>
          <a:p>
            <a:endParaRPr lang="id-ID" dirty="0" smtClean="0"/>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201003" y="1403229"/>
            <a:ext cx="7581900" cy="762000"/>
          </a:xfrm>
          <a:prstGeom prst="rect">
            <a:avLst/>
          </a:prstGeom>
          <a:noFill/>
          <a:ln w="9525">
            <a:noFill/>
            <a:miter lim="800000"/>
            <a:headEnd/>
            <a:tailEnd/>
          </a:ln>
          <a:effectLst/>
        </p:spPr>
      </p:pic>
      <p:sp>
        <p:nvSpPr>
          <p:cNvPr id="6" name="Rectangle 5"/>
          <p:cNvSpPr/>
          <p:nvPr/>
        </p:nvSpPr>
        <p:spPr>
          <a:xfrm>
            <a:off x="932277" y="1555917"/>
            <a:ext cx="482859" cy="22831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bg1"/>
                </a:solidFill>
              </a:ln>
              <a:solidFill>
                <a:schemeClr val="bg1"/>
              </a:solidFill>
            </a:endParaRPr>
          </a:p>
        </p:txBody>
      </p:sp>
      <p:sp>
        <p:nvSpPr>
          <p:cNvPr id="3" name="TextBox 2"/>
          <p:cNvSpPr txBox="1"/>
          <p:nvPr/>
        </p:nvSpPr>
        <p:spPr>
          <a:xfrm>
            <a:off x="1205649" y="1407344"/>
            <a:ext cx="279244" cy="461665"/>
          </a:xfrm>
          <a:prstGeom prst="rect">
            <a:avLst/>
          </a:prstGeom>
          <a:noFill/>
        </p:spPr>
        <p:txBody>
          <a:bodyPr wrap="none" rtlCol="0">
            <a:spAutoFit/>
          </a:bodyPr>
          <a:lstStyle/>
          <a:p>
            <a:r>
              <a:rPr lang="id-ID" sz="2400" dirty="0" smtClean="0"/>
              <a:t>[</a:t>
            </a:r>
            <a:endParaRPr lang="en-US" sz="2400" dirty="0"/>
          </a:p>
        </p:txBody>
      </p:sp>
      <p:pic>
        <p:nvPicPr>
          <p:cNvPr id="8" name="Picture 7"/>
          <p:cNvPicPr/>
          <p:nvPr/>
        </p:nvPicPr>
        <p:blipFill>
          <a:blip r:embed="rId3"/>
          <a:stretch>
            <a:fillRect/>
          </a:stretch>
        </p:blipFill>
        <p:spPr>
          <a:xfrm>
            <a:off x="2260993" y="3599217"/>
            <a:ext cx="7728069" cy="2091239"/>
          </a:xfrm>
          <a:prstGeom prst="rect">
            <a:avLst/>
          </a:prstGeom>
        </p:spPr>
      </p:pic>
    </p:spTree>
    <p:extLst>
      <p:ext uri="{BB962C8B-B14F-4D97-AF65-F5344CB8AC3E}">
        <p14:creationId xmlns:p14="http://schemas.microsoft.com/office/powerpoint/2010/main" val="1121034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844</TotalTime>
  <Words>1065</Words>
  <Application>Microsoft Office PowerPoint</Application>
  <PresentationFormat>Widescreen</PresentationFormat>
  <Paragraphs>507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Times New Roman</vt:lpstr>
      <vt:lpstr>Wingdings</vt:lpstr>
      <vt:lpstr>Retrospect</vt:lpstr>
      <vt:lpstr>PERANCANGAN SISTEM PERENCANAAN JUMLAH PRODUKSI ROTI MENGGUNAKAN METODE FUZZY MAMDANI  Murni Marbun1, Hengki Tamando Sihotang2, Normi Verawati Marbun3   2Teknik Informatika  STMIK Pelita Nusantara Medan, Jl. Iskandar Muda No.1, Medan,20154, Indonesia   dimpleflorence@yahoo.co.id, hengki_tamando@yahoo.com , marboent@gmail.com  Jurnal Mantik Penusa Volume  20 No 1 Desember  2016 ISSN 2088-3943 </vt:lpstr>
      <vt:lpstr>PowerPoint Presentation</vt:lpstr>
      <vt:lpstr>Rule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Sistem Pendukung Keputusan Menentukan Matakuliah Pilihan pada Kurikulum Berbasis KKNI Menggunakan Metode Fuzzy Sugeno Muhammad Dedi Irawan  Dosen Teknik Informatika, Universitas Asahan Jl. Jend. Ahmad Yani, Kisaran, Universitas Asahan temansejati.dedi@gmail.com Jurnal Media Infotama Vol. 13 No. 1, Februari 2017</vt:lpstr>
      <vt:lpstr>A. Penentuan Input dan Output</vt:lpstr>
      <vt:lpstr>PowerPoint Presentation</vt:lpstr>
      <vt:lpstr>B. Pembentukan Logika Fuzzy Sugeno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PERENCANAAN JUMLAH PRODUKSI ROTI MENGGUNAKAN METODE FUZZY MAMDANI</dc:title>
  <dc:creator>Windows User</dc:creator>
  <cp:lastModifiedBy>Windows User</cp:lastModifiedBy>
  <cp:revision>58</cp:revision>
  <dcterms:created xsi:type="dcterms:W3CDTF">2019-12-03T12:16:18Z</dcterms:created>
  <dcterms:modified xsi:type="dcterms:W3CDTF">2019-12-05T13:33:29Z</dcterms:modified>
</cp:coreProperties>
</file>