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/>
              <a:t>SISTEM PENCARIAN KRITERIA KELULUSAN MENGGUNAKAN METODE FUZZY TAHANI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20176"/>
          </a:xfrm>
        </p:spPr>
        <p:txBody>
          <a:bodyPr>
            <a:noAutofit/>
          </a:bodyPr>
          <a:lstStyle/>
          <a:p>
            <a:pPr algn="ctr"/>
            <a:r>
              <a:rPr lang="fi-FI" sz="1600" dirty="0"/>
              <a:t>Arief Rusman STMIK Nusa Mandiri Jakarta, reevust@gmail.com </a:t>
            </a:r>
            <a:endParaRPr lang="id-ID" sz="1600" dirty="0" smtClean="0"/>
          </a:p>
          <a:p>
            <a:pPr algn="ctr"/>
            <a:r>
              <a:rPr lang="nn-NO" sz="1600" dirty="0"/>
              <a:t>Jurnal Informatika, Vol.III No.1 April 2016 </a:t>
            </a:r>
            <a:endParaRPr lang="id-ID" sz="1600" dirty="0" smtClean="0"/>
          </a:p>
          <a:p>
            <a:pPr algn="ctr"/>
            <a:r>
              <a:rPr lang="id-ID" sz="1600" dirty="0"/>
              <a:t>ISSN: 2355-6579 </a:t>
            </a:r>
            <a:endParaRPr lang="id-ID" sz="1600" dirty="0" smtClean="0"/>
          </a:p>
        </p:txBody>
      </p:sp>
    </p:spTree>
    <p:extLst>
      <p:ext uri="{BB962C8B-B14F-4D97-AF65-F5344CB8AC3E}">
        <p14:creationId xmlns:p14="http://schemas.microsoft.com/office/powerpoint/2010/main" val="17210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74151"/>
              </p:ext>
            </p:extLst>
          </p:nvPr>
        </p:nvGraphicFramePr>
        <p:xfrm>
          <a:off x="744262" y="1854146"/>
          <a:ext cx="10842492" cy="4382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852"/>
                <a:gridCol w="1162594"/>
                <a:gridCol w="1240972"/>
                <a:gridCol w="1201783"/>
                <a:gridCol w="992777"/>
                <a:gridCol w="940526"/>
                <a:gridCol w="849085"/>
                <a:gridCol w="796835"/>
                <a:gridCol w="822960"/>
                <a:gridCol w="862148"/>
                <a:gridCol w="822960"/>
              </a:tblGrid>
              <a:tr h="421637">
                <a:tc rowSpan="2"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NIM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Nama</a:t>
                      </a:r>
                      <a:r>
                        <a:rPr lang="id-ID" sz="1200" baseline="0" dirty="0" smtClean="0"/>
                        <a:t> mhs</a:t>
                      </a:r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IPK</a:t>
                      </a:r>
                      <a:r>
                        <a:rPr lang="id-ID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(µ[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])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Absensi</a:t>
                      </a:r>
                      <a:r>
                        <a:rPr lang="id-ID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(µ[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])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Nilai TA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(µ[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])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51930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memuaskan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Sangat memuaskan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Cumlaude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8930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0.78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  <a:tr h="35710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Fuzzy Database Tahani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482298"/>
              </p:ext>
            </p:extLst>
          </p:nvPr>
        </p:nvGraphicFramePr>
        <p:xfrm>
          <a:off x="470263" y="1854146"/>
          <a:ext cx="11116491" cy="4458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211"/>
                <a:gridCol w="1123406"/>
                <a:gridCol w="940526"/>
                <a:gridCol w="1084217"/>
                <a:gridCol w="822960"/>
                <a:gridCol w="718457"/>
                <a:gridCol w="613954"/>
                <a:gridCol w="757646"/>
                <a:gridCol w="770709"/>
                <a:gridCol w="574765"/>
                <a:gridCol w="666206"/>
                <a:gridCol w="666206"/>
                <a:gridCol w="809897"/>
                <a:gridCol w="692331"/>
              </a:tblGrid>
              <a:tr h="426554">
                <a:tc rowSpan="2"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NIM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Nama</a:t>
                      </a:r>
                      <a:r>
                        <a:rPr lang="id-ID" sz="1200" baseline="0" dirty="0" smtClean="0"/>
                        <a:t> mhs</a:t>
                      </a:r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Matkul</a:t>
                      </a:r>
                      <a:r>
                        <a:rPr lang="id-ID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 Unggulan 1 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(µ[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])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Matkul</a:t>
                      </a:r>
                      <a:r>
                        <a:rPr lang="id-ID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 Unggulan 2 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(µ[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])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Matkul</a:t>
                      </a:r>
                      <a:r>
                        <a:rPr lang="id-ID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 Unggulan 3 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(µ[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])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Derajat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="1" dirty="0" err="1" smtClean="0">
                          <a:latin typeface="+mn-lt"/>
                          <a:ea typeface="Calibri"/>
                          <a:cs typeface="Times New Roman"/>
                        </a:rPr>
                        <a:t>Kenggotaan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Matkul</a:t>
                      </a:r>
                      <a:r>
                        <a:rPr lang="id-ID" sz="1200" b="1" baseline="0" dirty="0" smtClean="0">
                          <a:latin typeface="+mn-lt"/>
                          <a:ea typeface="Calibri"/>
                          <a:cs typeface="Times New Roman"/>
                        </a:rPr>
                        <a:t> Unggulan 4 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(µ[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]</a:t>
                      </a:r>
                      <a:r>
                        <a:rPr lang="id-ID" sz="1200" b="1" dirty="0" smtClean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37572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memuaskan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Sangat memuaskan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Cumlaude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9268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0.42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0.35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0.77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0.78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0.30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0.30</a:t>
                      </a:r>
                      <a:endParaRPr lang="en-US" sz="1100" dirty="0"/>
                    </a:p>
                  </a:txBody>
                  <a:tcPr/>
                </a:tc>
              </a:tr>
              <a:tr h="3612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Fuzzy Database Tahani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1. </a:t>
            </a:r>
            <a:r>
              <a:rPr lang="id-ID" sz="1600" dirty="0" smtClean="0"/>
              <a:t>Siapa saja mahasiswa yang mendapat IPK Cumlaude dan Absensi amat baik(A)</a:t>
            </a:r>
          </a:p>
          <a:p>
            <a:r>
              <a:rPr lang="id-ID" sz="1600" b="1" dirty="0" smtClean="0"/>
              <a:t>S</a:t>
            </a:r>
            <a:r>
              <a:rPr lang="en-US" sz="1600" b="1" dirty="0" smtClean="0"/>
              <a:t>elect </a:t>
            </a:r>
            <a:r>
              <a:rPr lang="en-US" sz="1600" b="1" dirty="0"/>
              <a:t>NAMA</a:t>
            </a:r>
            <a:r>
              <a:rPr lang="id-ID" sz="1600" b="1" dirty="0"/>
              <a:t>_MHS</a:t>
            </a:r>
            <a:r>
              <a:rPr lang="en-US" sz="1600" b="1" dirty="0"/>
              <a:t> from </a:t>
            </a:r>
            <a:r>
              <a:rPr lang="id-ID" sz="1600" b="1" dirty="0" smtClean="0"/>
              <a:t>MAHASISWA </a:t>
            </a:r>
            <a:r>
              <a:rPr lang="en-US" sz="1600" b="1" dirty="0" smtClean="0"/>
              <a:t>where </a:t>
            </a:r>
            <a:r>
              <a:rPr lang="en-US" sz="1600" b="1" dirty="0"/>
              <a:t>(</a:t>
            </a:r>
            <a:r>
              <a:rPr lang="id-ID" sz="1600" b="1" dirty="0"/>
              <a:t>ipk </a:t>
            </a:r>
            <a:r>
              <a:rPr lang="en-US" sz="1600" b="1" dirty="0"/>
              <a:t>= “</a:t>
            </a:r>
            <a:r>
              <a:rPr lang="id-ID" sz="1600" b="1" dirty="0"/>
              <a:t>CUMLAUDE</a:t>
            </a:r>
            <a:r>
              <a:rPr lang="en-US" sz="1600" b="1" dirty="0"/>
              <a:t>”) and (</a:t>
            </a:r>
            <a:r>
              <a:rPr lang="id-ID" sz="1600" b="1" dirty="0"/>
              <a:t>absensi</a:t>
            </a:r>
            <a:r>
              <a:rPr lang="en-US" sz="1600" b="1" dirty="0"/>
              <a:t>= “</a:t>
            </a:r>
            <a:r>
              <a:rPr lang="id-ID" sz="1600" b="1" dirty="0"/>
              <a:t>amat baik</a:t>
            </a:r>
            <a:r>
              <a:rPr lang="en-US" sz="1600" b="1" dirty="0" smtClean="0"/>
              <a:t>”)</a:t>
            </a:r>
            <a:endParaRPr lang="id-ID" sz="1600" b="1" dirty="0" smtClean="0"/>
          </a:p>
          <a:p>
            <a:pPr lvl="2"/>
            <a:endParaRPr lang="id-ID" dirty="0"/>
          </a:p>
          <a:p>
            <a:pPr lvl="2"/>
            <a:endParaRPr lang="id-ID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68687"/>
              </p:ext>
            </p:extLst>
          </p:nvPr>
        </p:nvGraphicFramePr>
        <p:xfrm>
          <a:off x="1097280" y="2601014"/>
          <a:ext cx="8242663" cy="408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32"/>
                <a:gridCol w="1565413"/>
                <a:gridCol w="1025138"/>
                <a:gridCol w="872753"/>
                <a:gridCol w="1038990"/>
                <a:gridCol w="928165"/>
                <a:gridCol w="1814772"/>
              </a:tblGrid>
              <a:tr h="266806"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NIM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NAMA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IPK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Absensi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Derajat</a:t>
                      </a:r>
                      <a:r>
                        <a:rPr lang="id-ID" sz="1200" baseline="0" dirty="0" smtClean="0"/>
                        <a:t> Keanggotaan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2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Cumlaude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Amat baik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Cumlaude &amp; amat baik</a:t>
                      </a:r>
                      <a:endParaRPr lang="en-US" sz="1200" dirty="0"/>
                    </a:p>
                  </a:txBody>
                  <a:tcPr/>
                </a:tc>
              </a:tr>
              <a:tr h="3493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12116308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Andri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Farista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0.15</a:t>
                      </a:r>
                      <a:endParaRPr lang="en-US" sz="1200" dirty="0"/>
                    </a:p>
                  </a:txBody>
                  <a:tcPr/>
                </a:tc>
              </a:tr>
              <a:tr h="3493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12116345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Cecep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Hamdun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2.82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12117284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</a:t>
                      </a:r>
                      <a:r>
                        <a:rPr lang="en-US" sz="1200" dirty="0" err="1" smtClean="0"/>
                        <a:t>Murtadho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81 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0.27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12118004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Mukti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Riandina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0.15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12118417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Adiyansyah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0.58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12112549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Dina </a:t>
                      </a:r>
                      <a:r>
                        <a:rPr lang="en-US" sz="1200" dirty="0" err="1" smtClean="0"/>
                        <a:t>Susanti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0.07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12116146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Rizky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Habibi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2.29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63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12118112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Hafifah</a:t>
                      </a:r>
                      <a:r>
                        <a:rPr lang="en-US" sz="1200" dirty="0" smtClean="0"/>
                        <a:t> Bella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0.78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0.03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12118482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Nelvia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Fitri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0.03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12114777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Prabowo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2.89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0.009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14115" y="2968118"/>
            <a:ext cx="26778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i="1" dirty="0" err="1" smtClean="0"/>
              <a:t>Hasil</a:t>
            </a:r>
            <a:r>
              <a:rPr lang="en-US" sz="2000" i="1" dirty="0" smtClean="0"/>
              <a:t> query, </a:t>
            </a:r>
            <a:r>
              <a:rPr lang="id-ID" sz="2000" i="1" dirty="0" smtClean="0"/>
              <a:t>Mahasiswa </a:t>
            </a:r>
            <a:r>
              <a:rPr lang="en-US" sz="2000" i="1" dirty="0" err="1" smtClean="0"/>
              <a:t>bernama</a:t>
            </a:r>
            <a:r>
              <a:rPr lang="en-US" sz="2000" i="1" dirty="0" smtClean="0"/>
              <a:t>: </a:t>
            </a:r>
            <a:r>
              <a:rPr lang="en-US" sz="2000" i="1" dirty="0" err="1"/>
              <a:t>Andri</a:t>
            </a:r>
            <a:r>
              <a:rPr lang="en-US" sz="2000" i="1" dirty="0"/>
              <a:t> </a:t>
            </a:r>
            <a:r>
              <a:rPr lang="en-US" sz="2000" i="1" dirty="0" err="1" smtClean="0"/>
              <a:t>Farista</a:t>
            </a:r>
            <a:r>
              <a:rPr lang="id-ID" sz="2000" i="1" dirty="0" smtClean="0"/>
              <a:t>,</a:t>
            </a:r>
            <a:r>
              <a:rPr lang="en-US" sz="2000" i="1" dirty="0" smtClean="0"/>
              <a:t> Ali </a:t>
            </a:r>
            <a:r>
              <a:rPr lang="en-US" sz="2000" i="1" dirty="0" err="1" smtClean="0"/>
              <a:t>Murtadho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Mukti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Riandina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Adiyansyah</a:t>
            </a:r>
            <a:r>
              <a:rPr lang="id-ID" sz="2000" i="1" dirty="0" smtClean="0"/>
              <a:t>, </a:t>
            </a:r>
            <a:r>
              <a:rPr lang="en-US" sz="2000" i="1" dirty="0" smtClean="0"/>
              <a:t>Dina </a:t>
            </a:r>
            <a:r>
              <a:rPr lang="en-US" sz="2000" i="1" dirty="0" err="1" smtClean="0"/>
              <a:t>Susanti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Hafifah</a:t>
            </a:r>
            <a:r>
              <a:rPr lang="en-US" sz="2000" i="1" dirty="0" smtClean="0"/>
              <a:t> Bella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Nelvia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Fitri</a:t>
            </a:r>
            <a:r>
              <a:rPr lang="id-ID" sz="2000" i="1" dirty="0" smtClean="0"/>
              <a:t>, dan </a:t>
            </a:r>
            <a:r>
              <a:rPr lang="en-US" sz="2000" i="1" dirty="0" err="1" smtClean="0"/>
              <a:t>Prabowo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737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1. </a:t>
            </a:r>
            <a:r>
              <a:rPr lang="id-ID" sz="1600" dirty="0" smtClean="0"/>
              <a:t>Siapa saja mahasiswa yang mendapat IPK Cumlaude atau Absensi amat baik(A)</a:t>
            </a:r>
          </a:p>
          <a:p>
            <a:r>
              <a:rPr lang="id-ID" sz="1600" b="1" dirty="0" smtClean="0"/>
              <a:t>S</a:t>
            </a:r>
            <a:r>
              <a:rPr lang="en-US" sz="1600" b="1" dirty="0" smtClean="0"/>
              <a:t>elect </a:t>
            </a:r>
            <a:r>
              <a:rPr lang="en-US" sz="1600" b="1" dirty="0"/>
              <a:t>NAMA</a:t>
            </a:r>
            <a:r>
              <a:rPr lang="id-ID" sz="1600" b="1" dirty="0"/>
              <a:t>_MHS</a:t>
            </a:r>
            <a:r>
              <a:rPr lang="en-US" sz="1600" b="1" dirty="0"/>
              <a:t> from </a:t>
            </a:r>
            <a:r>
              <a:rPr lang="id-ID" sz="1600" b="1" dirty="0" smtClean="0"/>
              <a:t>MAHASISWA </a:t>
            </a:r>
            <a:r>
              <a:rPr lang="en-US" sz="1600" b="1" dirty="0" smtClean="0"/>
              <a:t>where </a:t>
            </a:r>
            <a:r>
              <a:rPr lang="en-US" sz="1600" b="1" dirty="0"/>
              <a:t>(</a:t>
            </a:r>
            <a:r>
              <a:rPr lang="id-ID" sz="1600" b="1" dirty="0"/>
              <a:t>ipk </a:t>
            </a:r>
            <a:r>
              <a:rPr lang="en-US" sz="1600" b="1" dirty="0"/>
              <a:t>= “</a:t>
            </a:r>
            <a:r>
              <a:rPr lang="id-ID" sz="1600" b="1" dirty="0"/>
              <a:t>CUMLAUDE</a:t>
            </a:r>
            <a:r>
              <a:rPr lang="en-US" sz="1600" b="1" dirty="0"/>
              <a:t>”) </a:t>
            </a:r>
            <a:r>
              <a:rPr lang="id-ID" sz="1600" b="1" dirty="0" smtClean="0"/>
              <a:t>OR</a:t>
            </a:r>
            <a:r>
              <a:rPr lang="en-US" sz="1600" b="1" dirty="0" smtClean="0"/>
              <a:t> </a:t>
            </a:r>
            <a:r>
              <a:rPr lang="en-US" sz="1600" b="1" dirty="0"/>
              <a:t>(</a:t>
            </a:r>
            <a:r>
              <a:rPr lang="id-ID" sz="1600" b="1" dirty="0"/>
              <a:t>absensi</a:t>
            </a:r>
            <a:r>
              <a:rPr lang="en-US" sz="1600" b="1" dirty="0"/>
              <a:t>= “</a:t>
            </a:r>
            <a:r>
              <a:rPr lang="id-ID" sz="1600" b="1" dirty="0"/>
              <a:t>amat baik</a:t>
            </a:r>
            <a:r>
              <a:rPr lang="en-US" sz="1600" b="1" dirty="0" smtClean="0"/>
              <a:t>”)</a:t>
            </a:r>
            <a:endParaRPr lang="id-ID" sz="1600" b="1" dirty="0" smtClean="0"/>
          </a:p>
          <a:p>
            <a:pPr lvl="2"/>
            <a:endParaRPr lang="id-ID" dirty="0"/>
          </a:p>
          <a:p>
            <a:pPr lvl="2"/>
            <a:endParaRPr lang="id-ID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64483"/>
              </p:ext>
            </p:extLst>
          </p:nvPr>
        </p:nvGraphicFramePr>
        <p:xfrm>
          <a:off x="1097280" y="2601014"/>
          <a:ext cx="8242663" cy="408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32"/>
                <a:gridCol w="1565413"/>
                <a:gridCol w="1025138"/>
                <a:gridCol w="872753"/>
                <a:gridCol w="1038990"/>
                <a:gridCol w="928165"/>
                <a:gridCol w="1814772"/>
              </a:tblGrid>
              <a:tr h="266806"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NIM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NAMA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IPK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200" dirty="0" smtClean="0"/>
                        <a:t>Absensi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d-ID" sz="1200" dirty="0" smtClean="0"/>
                        <a:t>Derajat</a:t>
                      </a:r>
                      <a:r>
                        <a:rPr lang="id-ID" sz="1200" baseline="0" dirty="0" smtClean="0"/>
                        <a:t> Keanggotaan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20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Cumlaude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Amat baik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Cumlaude &amp; amat baik</a:t>
                      </a:r>
                      <a:endParaRPr lang="en-US" sz="1200" dirty="0"/>
                    </a:p>
                  </a:txBody>
                  <a:tcPr/>
                </a:tc>
              </a:tr>
              <a:tr h="3493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12116308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Andri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Farista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0.54</a:t>
                      </a:r>
                      <a:endParaRPr lang="en-US" sz="1200" dirty="0"/>
                    </a:p>
                  </a:txBody>
                  <a:tcPr/>
                </a:tc>
              </a:tr>
              <a:tr h="3493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12116345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Cecep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Hamdun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2.82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dirty="0" smtClean="0"/>
                        <a:t>0.11</a:t>
                      </a:r>
                      <a:endParaRPr lang="en-US" sz="1100" dirty="0" smtClean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12117284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</a:t>
                      </a:r>
                      <a:r>
                        <a:rPr lang="en-US" sz="1200" dirty="0" err="1" smtClean="0"/>
                        <a:t>Murtadho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81 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0.46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12118004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Mukti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Riandina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0.18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12118417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Adiyansyah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0,73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0.73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12112549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Dina </a:t>
                      </a:r>
                      <a:r>
                        <a:rPr lang="en-US" sz="1200" dirty="0" err="1" smtClean="0"/>
                        <a:t>Susanti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0.88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12116146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Rizky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Habibi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2.29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63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12118112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Hafifah</a:t>
                      </a:r>
                      <a:r>
                        <a:rPr lang="en-US" sz="1200" dirty="0" smtClean="0"/>
                        <a:t> Bella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0.78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0.78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12118482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Nelvia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Fitri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0.55</a:t>
                      </a:r>
                      <a:endParaRPr lang="en-US" sz="1200" dirty="0"/>
                    </a:p>
                  </a:txBody>
                  <a:tcPr/>
                </a:tc>
              </a:tr>
              <a:tr h="3541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12114777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Prabowo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2.89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0.07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14115" y="2968118"/>
            <a:ext cx="26778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i="1" dirty="0" err="1" smtClean="0"/>
              <a:t>Hasil</a:t>
            </a:r>
            <a:r>
              <a:rPr lang="en-US" sz="2000" i="1" dirty="0" smtClean="0"/>
              <a:t> query, </a:t>
            </a:r>
            <a:r>
              <a:rPr lang="id-ID" sz="2000" i="1" dirty="0" smtClean="0"/>
              <a:t>Mahasiswa </a:t>
            </a:r>
            <a:r>
              <a:rPr lang="en-US" sz="2000" i="1" dirty="0" err="1" smtClean="0"/>
              <a:t>bernama</a:t>
            </a:r>
            <a:r>
              <a:rPr lang="en-US" sz="2000" i="1" dirty="0" smtClean="0"/>
              <a:t>: </a:t>
            </a:r>
            <a:r>
              <a:rPr lang="en-US" sz="2000" i="1" dirty="0" err="1"/>
              <a:t>Andri</a:t>
            </a:r>
            <a:r>
              <a:rPr lang="en-US" sz="2000" i="1" dirty="0"/>
              <a:t> </a:t>
            </a:r>
            <a:r>
              <a:rPr lang="en-US" sz="2000" i="1" dirty="0" err="1" smtClean="0"/>
              <a:t>Farista</a:t>
            </a:r>
            <a:r>
              <a:rPr lang="id-ID" sz="2000" i="1" dirty="0" smtClean="0"/>
              <a:t>,Cecep Hamdun,</a:t>
            </a:r>
            <a:r>
              <a:rPr lang="en-US" sz="2000" i="1" dirty="0" smtClean="0"/>
              <a:t> Ali </a:t>
            </a:r>
            <a:r>
              <a:rPr lang="en-US" sz="2000" i="1" dirty="0" err="1" smtClean="0"/>
              <a:t>Murtadho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Mukti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Riandina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Adiyansyah</a:t>
            </a:r>
            <a:r>
              <a:rPr lang="id-ID" sz="2000" i="1" dirty="0" smtClean="0"/>
              <a:t>, </a:t>
            </a:r>
            <a:r>
              <a:rPr lang="en-US" sz="2000" i="1" dirty="0" smtClean="0"/>
              <a:t>Dina </a:t>
            </a:r>
            <a:r>
              <a:rPr lang="en-US" sz="2000" i="1" dirty="0" err="1" smtClean="0"/>
              <a:t>Susanti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Hafifah</a:t>
            </a:r>
            <a:r>
              <a:rPr lang="en-US" sz="2000" i="1" dirty="0" smtClean="0"/>
              <a:t> Bella</a:t>
            </a:r>
            <a:r>
              <a:rPr lang="id-ID" sz="2000" i="1" dirty="0" smtClean="0"/>
              <a:t>, </a:t>
            </a:r>
            <a:r>
              <a:rPr lang="en-US" sz="2000" i="1" dirty="0" err="1" smtClean="0"/>
              <a:t>Nelvia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Fitri</a:t>
            </a:r>
            <a:r>
              <a:rPr lang="id-ID" sz="2000" i="1" dirty="0" smtClean="0"/>
              <a:t>, dan </a:t>
            </a:r>
            <a:r>
              <a:rPr lang="en-US" sz="2000" i="1" dirty="0" err="1" smtClean="0"/>
              <a:t>Prabowo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508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50000"/>
              </a:lnSpc>
            </a:pPr>
            <a:r>
              <a:rPr lang="id-ID" sz="6600" dirty="0" smtClean="0"/>
              <a:t>TERIMA KASIH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102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Lulusan</a:t>
            </a:r>
            <a:r>
              <a:rPr lang="en-US" dirty="0"/>
              <a:t> di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kebanggaan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. </a:t>
            </a:r>
            <a:r>
              <a:rPr lang="en-US" dirty="0" err="1"/>
              <a:t>Lulusan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smtClean="0"/>
              <a:t>IPK,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TA,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fuzzy </a:t>
            </a:r>
            <a:r>
              <a:rPr lang="en-US" dirty="0" err="1"/>
              <a:t>tahani</a:t>
            </a:r>
            <a:r>
              <a:rPr lang="en-US" dirty="0"/>
              <a:t>,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fuzzy </a:t>
            </a:r>
            <a:r>
              <a:rPr lang="en-US" dirty="0" err="1"/>
              <a:t>tahani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: Fuzzy </a:t>
            </a:r>
            <a:r>
              <a:rPr lang="en-US" dirty="0" err="1"/>
              <a:t>Tahani</a:t>
            </a:r>
            <a:r>
              <a:rPr lang="en-US" dirty="0"/>
              <a:t>, </a:t>
            </a:r>
            <a:r>
              <a:rPr lang="en-US" dirty="0" err="1"/>
              <a:t>Lulusan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Fuzzy untuk variabel IPK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keanggotaan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IPK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himpunan</a:t>
            </a:r>
            <a:r>
              <a:rPr lang="en-US" sz="1800" dirty="0"/>
              <a:t> fuzzy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b="1" dirty="0" err="1"/>
              <a:t>Memuaskan</a:t>
            </a:r>
            <a:r>
              <a:rPr lang="en-US" sz="1800" b="1" dirty="0"/>
              <a:t>, </a:t>
            </a:r>
            <a:r>
              <a:rPr lang="en-US" sz="1800" b="1" dirty="0" err="1"/>
              <a:t>Sangat</a:t>
            </a:r>
            <a:r>
              <a:rPr lang="en-US" sz="1800" b="1" dirty="0"/>
              <a:t> </a:t>
            </a:r>
            <a:r>
              <a:rPr lang="en-US" sz="1800" b="1" dirty="0" err="1"/>
              <a:t>Memuaskan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 smtClean="0"/>
              <a:t>Cumlaude</a:t>
            </a:r>
            <a:r>
              <a:rPr lang="id-ID" sz="1800" dirty="0" smtClean="0"/>
              <a:t>.</a:t>
            </a:r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76797" y="2237662"/>
            <a:ext cx="4175370" cy="1945426"/>
            <a:chOff x="0" y="0"/>
            <a:chExt cx="2063716" cy="1675729"/>
          </a:xfrm>
        </p:grpSpPr>
        <p:sp>
          <p:nvSpPr>
            <p:cNvPr id="7" name="Shape 547"/>
            <p:cNvSpPr/>
            <p:nvPr/>
          </p:nvSpPr>
          <p:spPr>
            <a:xfrm>
              <a:off x="162557" y="76105"/>
              <a:ext cx="1838603" cy="1295878"/>
            </a:xfrm>
            <a:custGeom>
              <a:avLst/>
              <a:gdLst/>
              <a:ahLst/>
              <a:cxnLst/>
              <a:rect l="0" t="0" r="0" b="0"/>
              <a:pathLst>
                <a:path w="1838603" h="1295878">
                  <a:moveTo>
                    <a:pt x="0" y="0"/>
                  </a:moveTo>
                  <a:lnTo>
                    <a:pt x="0" y="1295878"/>
                  </a:lnTo>
                  <a:lnTo>
                    <a:pt x="1838603" y="1295878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548"/>
            <p:cNvSpPr/>
            <p:nvPr/>
          </p:nvSpPr>
          <p:spPr>
            <a:xfrm>
              <a:off x="162557" y="261223"/>
              <a:ext cx="865241" cy="1110760"/>
            </a:xfrm>
            <a:custGeom>
              <a:avLst/>
              <a:gdLst/>
              <a:ahLst/>
              <a:cxnLst/>
              <a:rect l="0" t="0" r="0" b="0"/>
              <a:pathLst>
                <a:path w="865241" h="1110760">
                  <a:moveTo>
                    <a:pt x="0" y="0"/>
                  </a:moveTo>
                  <a:lnTo>
                    <a:pt x="324454" y="0"/>
                  </a:lnTo>
                  <a:lnTo>
                    <a:pt x="865241" y="111076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549"/>
            <p:cNvSpPr/>
            <p:nvPr/>
          </p:nvSpPr>
          <p:spPr>
            <a:xfrm>
              <a:off x="487011" y="261223"/>
              <a:ext cx="0" cy="1110760"/>
            </a:xfrm>
            <a:custGeom>
              <a:avLst/>
              <a:gdLst/>
              <a:ahLst/>
              <a:cxnLst/>
              <a:rect l="0" t="0" r="0" b="0"/>
              <a:pathLst>
                <a:path h="1110760">
                  <a:moveTo>
                    <a:pt x="0" y="0"/>
                  </a:moveTo>
                  <a:lnTo>
                    <a:pt x="0" y="1110760"/>
                  </a:lnTo>
                </a:path>
              </a:pathLst>
            </a:custGeom>
            <a:ln w="432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550"/>
            <p:cNvSpPr/>
            <p:nvPr/>
          </p:nvSpPr>
          <p:spPr>
            <a:xfrm>
              <a:off x="1027798" y="261223"/>
              <a:ext cx="0" cy="1110760"/>
            </a:xfrm>
            <a:custGeom>
              <a:avLst/>
              <a:gdLst/>
              <a:ahLst/>
              <a:cxnLst/>
              <a:rect l="0" t="0" r="0" b="0"/>
              <a:pathLst>
                <a:path h="1110760">
                  <a:moveTo>
                    <a:pt x="0" y="0"/>
                  </a:moveTo>
                  <a:lnTo>
                    <a:pt x="0" y="1110760"/>
                  </a:lnTo>
                </a:path>
              </a:pathLst>
            </a:custGeom>
            <a:ln w="432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551"/>
            <p:cNvSpPr/>
            <p:nvPr/>
          </p:nvSpPr>
          <p:spPr>
            <a:xfrm>
              <a:off x="595132" y="261223"/>
              <a:ext cx="432665" cy="1110760"/>
            </a:xfrm>
            <a:custGeom>
              <a:avLst/>
              <a:gdLst/>
              <a:ahLst/>
              <a:cxnLst/>
              <a:rect l="0" t="0" r="0" b="0"/>
              <a:pathLst>
                <a:path w="432665" h="1110760">
                  <a:moveTo>
                    <a:pt x="432665" y="0"/>
                  </a:moveTo>
                  <a:lnTo>
                    <a:pt x="0" y="111076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552"/>
            <p:cNvSpPr/>
            <p:nvPr/>
          </p:nvSpPr>
          <p:spPr>
            <a:xfrm>
              <a:off x="1027798" y="261223"/>
              <a:ext cx="486681" cy="1110760"/>
            </a:xfrm>
            <a:custGeom>
              <a:avLst/>
              <a:gdLst/>
              <a:ahLst/>
              <a:cxnLst/>
              <a:rect l="0" t="0" r="0" b="0"/>
              <a:pathLst>
                <a:path w="486681" h="1110760">
                  <a:moveTo>
                    <a:pt x="0" y="0"/>
                  </a:moveTo>
                  <a:lnTo>
                    <a:pt x="486681" y="111076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553"/>
            <p:cNvSpPr/>
            <p:nvPr/>
          </p:nvSpPr>
          <p:spPr>
            <a:xfrm>
              <a:off x="1027798" y="261223"/>
              <a:ext cx="594832" cy="1110760"/>
            </a:xfrm>
            <a:custGeom>
              <a:avLst/>
              <a:gdLst/>
              <a:ahLst/>
              <a:cxnLst/>
              <a:rect l="0" t="0" r="0" b="0"/>
              <a:pathLst>
                <a:path w="594832" h="1110760">
                  <a:moveTo>
                    <a:pt x="0" y="1110760"/>
                  </a:moveTo>
                  <a:lnTo>
                    <a:pt x="594832" y="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554"/>
            <p:cNvSpPr/>
            <p:nvPr/>
          </p:nvSpPr>
          <p:spPr>
            <a:xfrm>
              <a:off x="1622630" y="261223"/>
              <a:ext cx="378530" cy="0"/>
            </a:xfrm>
            <a:custGeom>
              <a:avLst/>
              <a:gdLst/>
              <a:ahLst/>
              <a:cxnLst/>
              <a:rect l="0" t="0" r="0" b="0"/>
              <a:pathLst>
                <a:path w="378530">
                  <a:moveTo>
                    <a:pt x="0" y="0"/>
                  </a:moveTo>
                  <a:lnTo>
                    <a:pt x="378530" y="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555"/>
            <p:cNvSpPr/>
            <p:nvPr/>
          </p:nvSpPr>
          <p:spPr>
            <a:xfrm>
              <a:off x="1622630" y="261223"/>
              <a:ext cx="0" cy="1110760"/>
            </a:xfrm>
            <a:custGeom>
              <a:avLst/>
              <a:gdLst/>
              <a:ahLst/>
              <a:cxnLst/>
              <a:rect l="0" t="0" r="0" b="0"/>
              <a:pathLst>
                <a:path h="1110760">
                  <a:moveTo>
                    <a:pt x="0" y="0"/>
                  </a:moveTo>
                  <a:lnTo>
                    <a:pt x="0" y="1110760"/>
                  </a:lnTo>
                </a:path>
              </a:pathLst>
            </a:custGeom>
            <a:ln w="432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7400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442" y="1403760"/>
              <a:ext cx="19978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462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2505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9596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9638" y="1403760"/>
              <a:ext cx="19978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4659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4703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2426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92468" y="1403760"/>
              <a:ext cx="19978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07489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37532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33305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63347" y="1403760"/>
              <a:ext cx="19978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78368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08411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7549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37591" y="1403760"/>
              <a:ext cx="19978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2612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82655" y="1403760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0172" y="97599"/>
              <a:ext cx="71055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594" y="97599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0262" y="97599"/>
              <a:ext cx="62158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6997" y="97599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7040" y="97599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3708" y="97599"/>
              <a:ext cx="3109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7090" y="97599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7133" y="97599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3802" y="97599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6023" y="0"/>
              <a:ext cx="44444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79439" y="0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06108" y="0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36151" y="0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194" y="0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92862" y="0"/>
              <a:ext cx="22202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09556" y="0"/>
              <a:ext cx="19978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80952" y="123412"/>
              <a:ext cx="71055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34374" y="123412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61043" y="123412"/>
              <a:ext cx="62158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07777" y="123412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37820" y="123412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4489" y="123412"/>
              <a:ext cx="3109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87871" y="123412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17914" y="123412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4583" y="123412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499097" y="95028"/>
              <a:ext cx="53301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39174" y="95028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69217" y="95028"/>
              <a:ext cx="62158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15951" y="95028"/>
              <a:ext cx="22202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32645" y="95028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59314" y="95028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89357" y="95028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19400" y="95028"/>
              <a:ext cx="35469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4211" y="200442"/>
              <a:ext cx="39956" cy="15141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460" y="1300918"/>
              <a:ext cx="39956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0" y="686429"/>
              <a:ext cx="46044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µ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620" y="686429"/>
              <a:ext cx="19978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641" y="686429"/>
              <a:ext cx="26611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649" y="686429"/>
              <a:ext cx="35469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6314" y="686429"/>
              <a:ext cx="26611" cy="15141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17097" y="146929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61244"/>
              </p:ext>
            </p:extLst>
          </p:nvPr>
        </p:nvGraphicFramePr>
        <p:xfrm>
          <a:off x="425004" y="2826990"/>
          <a:ext cx="5847300" cy="352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50"/>
                <a:gridCol w="1185991"/>
                <a:gridCol w="763109"/>
                <a:gridCol w="974550"/>
                <a:gridCol w="974550"/>
                <a:gridCol w="974550"/>
              </a:tblGrid>
              <a:tr h="367676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NIM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Nama</a:t>
                      </a:r>
                      <a:r>
                        <a:rPr lang="id-ID" sz="1400" baseline="0" dirty="0" smtClean="0"/>
                        <a:t> mhs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IPK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Derajat</a:t>
                      </a:r>
                      <a:r>
                        <a:rPr lang="id-ID" sz="1100" baseline="0" dirty="0" smtClean="0"/>
                        <a:t> Keanggotaan (a)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memuaskan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Sangat memuaskan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Cumlaude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dirty="0"/>
                    </a:p>
                  </a:txBody>
                  <a:tcPr anchor="ctr"/>
                </a:tc>
              </a:tr>
              <a:tr h="270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3.48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64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3.39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0.46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3.07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0.18</a:t>
                      </a:r>
                      <a:endParaRPr lang="en-US" sz="1100" dirty="0"/>
                    </a:p>
                  </a:txBody>
                  <a:tcPr/>
                </a:tc>
              </a:tr>
              <a:tr h="26665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3.70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0,73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3.87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0.88</a:t>
                      </a:r>
                      <a:endParaRPr lang="en-US" sz="1100" dirty="0"/>
                    </a:p>
                  </a:txBody>
                  <a:tcPr/>
                </a:tc>
              </a:tr>
              <a:tr h="279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2.29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0.78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3.50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0.55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2.89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0.009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7123269" y="4410789"/>
            <a:ext cx="1816921" cy="1686007"/>
            <a:chOff x="0" y="0"/>
            <a:chExt cx="1817167" cy="1428750"/>
          </a:xfrm>
        </p:grpSpPr>
        <p:pic>
          <p:nvPicPr>
            <p:cNvPr id="79" name="Picture 7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70050" cy="561975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1707134" y="197274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42186" y="197274"/>
              <a:ext cx="74981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	</a:t>
              </a:r>
            </a:p>
          </p:txBody>
        </p:sp>
        <p:pic>
          <p:nvPicPr>
            <p:cNvPr id="82" name="Picture 8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1125" y="736600"/>
              <a:ext cx="1685925" cy="187325"/>
            </a:xfrm>
            <a:prstGeom prst="rect">
              <a:avLst/>
            </a:prstGeom>
          </p:spPr>
        </p:pic>
        <p:pic>
          <p:nvPicPr>
            <p:cNvPr id="83" name="Picture 8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2550" y="895350"/>
              <a:ext cx="1682750" cy="330200"/>
            </a:xfrm>
            <a:prstGeom prst="rect">
              <a:avLst/>
            </a:prstGeom>
          </p:spPr>
        </p:pic>
        <p:pic>
          <p:nvPicPr>
            <p:cNvPr id="84" name="Picture 8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1125" y="1181100"/>
              <a:ext cx="1565275" cy="24765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679575" y="1195494"/>
              <a:ext cx="74981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	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6364724" y="4620172"/>
            <a:ext cx="715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µM(a) =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1660" y="5592095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S</a:t>
            </a:r>
            <a:r>
              <a:rPr lang="en-US" sz="1200" dirty="0" smtClean="0"/>
              <a:t>M(a</a:t>
            </a:r>
            <a:r>
              <a:rPr lang="en-US" sz="1200" dirty="0"/>
              <a:t>) = </a:t>
            </a:r>
          </a:p>
        </p:txBody>
      </p:sp>
      <p:pic>
        <p:nvPicPr>
          <p:cNvPr id="89" name="Picture 88"/>
          <p:cNvPicPr/>
          <p:nvPr/>
        </p:nvPicPr>
        <p:blipFill>
          <a:blip r:embed="rId6"/>
          <a:stretch>
            <a:fillRect/>
          </a:stretch>
        </p:blipFill>
        <p:spPr>
          <a:xfrm>
            <a:off x="10037193" y="4410789"/>
            <a:ext cx="1612900" cy="54927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246773" y="4540616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C</a:t>
            </a:r>
            <a:r>
              <a:rPr lang="en-US" sz="1200" dirty="0" smtClean="0"/>
              <a:t>(a</a:t>
            </a:r>
            <a:r>
              <a:rPr lang="en-US" sz="1200" dirty="0"/>
              <a:t>) =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7035" y="63200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(2015)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637374" y="2492264"/>
            <a:ext cx="282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-US" sz="1400" dirty="0" err="1"/>
              <a:t>Lulusan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id-ID" sz="1400" dirty="0" smtClean="0"/>
              <a:t>IPK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26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Fuzzy untuk variabel Absensi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keanggotaan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id-ID" sz="1700" dirty="0" smtClean="0"/>
              <a:t>Absensi </a:t>
            </a: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/>
              <a:t>himpunan</a:t>
            </a:r>
            <a:r>
              <a:rPr lang="en-US" sz="1700" dirty="0"/>
              <a:t> fuzzy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b="1" dirty="0" err="1"/>
              <a:t>Kurang</a:t>
            </a:r>
            <a:r>
              <a:rPr lang="en-US" sz="1700" b="1" dirty="0"/>
              <a:t> (C), </a:t>
            </a:r>
            <a:r>
              <a:rPr lang="en-US" sz="1700" b="1" dirty="0" err="1"/>
              <a:t>Baik</a:t>
            </a:r>
            <a:r>
              <a:rPr lang="en-US" sz="1700" b="1" dirty="0"/>
              <a:t> (B) </a:t>
            </a:r>
            <a:r>
              <a:rPr lang="en-US" sz="1700" b="1" dirty="0" err="1"/>
              <a:t>dan</a:t>
            </a:r>
            <a:r>
              <a:rPr lang="en-US" sz="1700" b="1" dirty="0"/>
              <a:t> </a:t>
            </a:r>
            <a:r>
              <a:rPr lang="en-US" sz="1700" b="1" dirty="0" err="1"/>
              <a:t>Amat</a:t>
            </a:r>
            <a:r>
              <a:rPr lang="en-US" sz="1700" b="1" dirty="0"/>
              <a:t> </a:t>
            </a:r>
            <a:r>
              <a:rPr lang="en-US" sz="1700" b="1" dirty="0" err="1"/>
              <a:t>Baik</a:t>
            </a:r>
            <a:r>
              <a:rPr lang="en-US" sz="1700" b="1" dirty="0"/>
              <a:t> (A)</a:t>
            </a:r>
            <a:r>
              <a:rPr lang="id-ID" sz="1800" dirty="0" smtClean="0"/>
              <a:t>.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45294"/>
              </p:ext>
            </p:extLst>
          </p:nvPr>
        </p:nvGraphicFramePr>
        <p:xfrm>
          <a:off x="425004" y="2826990"/>
          <a:ext cx="5847300" cy="352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50"/>
                <a:gridCol w="1185991"/>
                <a:gridCol w="763109"/>
                <a:gridCol w="974550"/>
                <a:gridCol w="974550"/>
                <a:gridCol w="974550"/>
              </a:tblGrid>
              <a:tr h="367676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NIM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Nama</a:t>
                      </a:r>
                      <a:r>
                        <a:rPr lang="id-ID" sz="1400" baseline="0" dirty="0" smtClean="0"/>
                        <a:t> mhs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Nilai</a:t>
                      </a:r>
                      <a:r>
                        <a:rPr lang="id-ID" sz="1400" baseline="0" dirty="0" smtClean="0"/>
                        <a:t> Absensi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Derajat</a:t>
                      </a:r>
                      <a:r>
                        <a:rPr lang="id-ID" sz="1100" baseline="0" dirty="0" smtClean="0"/>
                        <a:t> Keanggotaan (b)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70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</a:tr>
              <a:tr h="264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81 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</a:tr>
              <a:tr h="26665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</a:tr>
              <a:tr h="279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63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6364724" y="4620172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C</a:t>
            </a:r>
            <a:r>
              <a:rPr lang="en-US" sz="1200" dirty="0" smtClean="0"/>
              <a:t>(</a:t>
            </a:r>
            <a:r>
              <a:rPr lang="id-ID" sz="1200" dirty="0" smtClean="0"/>
              <a:t>b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1660" y="5592095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B</a:t>
            </a:r>
            <a:r>
              <a:rPr lang="en-US" sz="1200" dirty="0" smtClean="0"/>
              <a:t>(</a:t>
            </a:r>
            <a:r>
              <a:rPr lang="id-ID" sz="1200" dirty="0" smtClean="0"/>
              <a:t>b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246773" y="4540616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A</a:t>
            </a:r>
            <a:r>
              <a:rPr lang="en-US" sz="1200" dirty="0" smtClean="0"/>
              <a:t>(</a:t>
            </a:r>
            <a:r>
              <a:rPr lang="id-ID" sz="1200" dirty="0" smtClean="0"/>
              <a:t>b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7035" y="63200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(2015)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637374" y="2492264"/>
            <a:ext cx="3200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-US" sz="1400" dirty="0" err="1"/>
              <a:t>Lulusan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Absensi</a:t>
            </a:r>
            <a:r>
              <a:rPr lang="en-US" sz="1400" dirty="0"/>
              <a:t> </a:t>
            </a:r>
          </a:p>
        </p:txBody>
      </p:sp>
      <p:pic>
        <p:nvPicPr>
          <p:cNvPr id="163" name="Picture 16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6264" y="4481434"/>
            <a:ext cx="1953674" cy="659711"/>
          </a:xfrm>
          <a:prstGeom prst="rect">
            <a:avLst/>
          </a:prstGeom>
        </p:spPr>
      </p:pic>
      <p:pic>
        <p:nvPicPr>
          <p:cNvPr id="165" name="Picture 164"/>
          <p:cNvPicPr/>
          <p:nvPr/>
        </p:nvPicPr>
        <p:blipFill>
          <a:blip r:embed="rId3"/>
          <a:stretch>
            <a:fillRect/>
          </a:stretch>
        </p:blipFill>
        <p:spPr>
          <a:xfrm>
            <a:off x="9998456" y="4412415"/>
            <a:ext cx="1798764" cy="728730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7036703" y="2492264"/>
            <a:ext cx="3182587" cy="1868631"/>
            <a:chOff x="0" y="0"/>
            <a:chExt cx="2200233" cy="1515532"/>
          </a:xfrm>
        </p:grpSpPr>
        <p:sp>
          <p:nvSpPr>
            <p:cNvPr id="167" name="Shape 1209"/>
            <p:cNvSpPr/>
            <p:nvPr/>
          </p:nvSpPr>
          <p:spPr>
            <a:xfrm>
              <a:off x="175252" y="84927"/>
              <a:ext cx="1961819" cy="1151903"/>
            </a:xfrm>
            <a:custGeom>
              <a:avLst/>
              <a:gdLst/>
              <a:ahLst/>
              <a:cxnLst/>
              <a:rect l="0" t="0" r="0" b="0"/>
              <a:pathLst>
                <a:path w="1961819" h="1151903">
                  <a:moveTo>
                    <a:pt x="0" y="0"/>
                  </a:moveTo>
                  <a:lnTo>
                    <a:pt x="0" y="1151903"/>
                  </a:lnTo>
                  <a:lnTo>
                    <a:pt x="1961819" y="1151903"/>
                  </a:lnTo>
                </a:path>
              </a:pathLst>
            </a:custGeom>
            <a:ln w="46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Shape 1210"/>
            <p:cNvSpPr/>
            <p:nvPr/>
          </p:nvSpPr>
          <p:spPr>
            <a:xfrm>
              <a:off x="521450" y="249478"/>
              <a:ext cx="0" cy="987352"/>
            </a:xfrm>
            <a:custGeom>
              <a:avLst/>
              <a:gdLst/>
              <a:ahLst/>
              <a:cxnLst/>
              <a:rect l="0" t="0" r="0" b="0"/>
              <a:pathLst>
                <a:path h="987352">
                  <a:moveTo>
                    <a:pt x="0" y="0"/>
                  </a:moveTo>
                  <a:lnTo>
                    <a:pt x="0" y="987352"/>
                  </a:lnTo>
                </a:path>
              </a:pathLst>
            </a:custGeom>
            <a:ln w="461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Shape 1211"/>
            <p:cNvSpPr/>
            <p:nvPr/>
          </p:nvSpPr>
          <p:spPr>
            <a:xfrm>
              <a:off x="1098478" y="249478"/>
              <a:ext cx="0" cy="987352"/>
            </a:xfrm>
            <a:custGeom>
              <a:avLst/>
              <a:gdLst/>
              <a:ahLst/>
              <a:cxnLst/>
              <a:rect l="0" t="0" r="0" b="0"/>
              <a:pathLst>
                <a:path h="987352">
                  <a:moveTo>
                    <a:pt x="0" y="0"/>
                  </a:moveTo>
                  <a:lnTo>
                    <a:pt x="0" y="987352"/>
                  </a:lnTo>
                </a:path>
              </a:pathLst>
            </a:custGeom>
            <a:ln w="461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Shape 1212"/>
            <p:cNvSpPr/>
            <p:nvPr/>
          </p:nvSpPr>
          <p:spPr>
            <a:xfrm>
              <a:off x="636817" y="249478"/>
              <a:ext cx="461661" cy="987352"/>
            </a:xfrm>
            <a:custGeom>
              <a:avLst/>
              <a:gdLst/>
              <a:ahLst/>
              <a:cxnLst/>
              <a:rect l="0" t="0" r="0" b="0"/>
              <a:pathLst>
                <a:path w="461661" h="987352">
                  <a:moveTo>
                    <a:pt x="461661" y="0"/>
                  </a:moveTo>
                  <a:lnTo>
                    <a:pt x="0" y="987352"/>
                  </a:lnTo>
                </a:path>
              </a:pathLst>
            </a:custGeom>
            <a:ln w="46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Shape 1213"/>
            <p:cNvSpPr/>
            <p:nvPr/>
          </p:nvSpPr>
          <p:spPr>
            <a:xfrm>
              <a:off x="1098478" y="249478"/>
              <a:ext cx="519297" cy="987352"/>
            </a:xfrm>
            <a:custGeom>
              <a:avLst/>
              <a:gdLst/>
              <a:ahLst/>
              <a:cxnLst/>
              <a:rect l="0" t="0" r="0" b="0"/>
              <a:pathLst>
                <a:path w="519297" h="987352">
                  <a:moveTo>
                    <a:pt x="0" y="0"/>
                  </a:moveTo>
                  <a:lnTo>
                    <a:pt x="519297" y="987352"/>
                  </a:lnTo>
                </a:path>
              </a:pathLst>
            </a:custGeom>
            <a:ln w="46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Shape 1214"/>
            <p:cNvSpPr/>
            <p:nvPr/>
          </p:nvSpPr>
          <p:spPr>
            <a:xfrm>
              <a:off x="1098478" y="249478"/>
              <a:ext cx="634696" cy="987352"/>
            </a:xfrm>
            <a:custGeom>
              <a:avLst/>
              <a:gdLst/>
              <a:ahLst/>
              <a:cxnLst/>
              <a:rect l="0" t="0" r="0" b="0"/>
              <a:pathLst>
                <a:path w="634696" h="987352">
                  <a:moveTo>
                    <a:pt x="0" y="987352"/>
                  </a:moveTo>
                  <a:lnTo>
                    <a:pt x="634696" y="0"/>
                  </a:lnTo>
                </a:path>
              </a:pathLst>
            </a:custGeom>
            <a:ln w="46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Shape 1215"/>
            <p:cNvSpPr/>
            <p:nvPr/>
          </p:nvSpPr>
          <p:spPr>
            <a:xfrm>
              <a:off x="1733175" y="249478"/>
              <a:ext cx="403897" cy="0"/>
            </a:xfrm>
            <a:custGeom>
              <a:avLst/>
              <a:gdLst/>
              <a:ahLst/>
              <a:cxnLst/>
              <a:rect l="0" t="0" r="0" b="0"/>
              <a:pathLst>
                <a:path w="403897">
                  <a:moveTo>
                    <a:pt x="0" y="0"/>
                  </a:moveTo>
                  <a:lnTo>
                    <a:pt x="403897" y="0"/>
                  </a:lnTo>
                </a:path>
              </a:pathLst>
            </a:custGeom>
            <a:ln w="46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Shape 1216"/>
            <p:cNvSpPr/>
            <p:nvPr/>
          </p:nvSpPr>
          <p:spPr>
            <a:xfrm>
              <a:off x="1733175" y="249478"/>
              <a:ext cx="0" cy="987352"/>
            </a:xfrm>
            <a:custGeom>
              <a:avLst/>
              <a:gdLst/>
              <a:ahLst/>
              <a:cxnLst/>
              <a:rect l="0" t="0" r="0" b="0"/>
              <a:pathLst>
                <a:path h="987352">
                  <a:moveTo>
                    <a:pt x="0" y="0"/>
                  </a:moveTo>
                  <a:lnTo>
                    <a:pt x="0" y="987352"/>
                  </a:lnTo>
                </a:path>
              </a:pathLst>
            </a:custGeom>
            <a:ln w="461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93402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25458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8801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40857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056742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088799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576872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08929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725096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757153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789209" y="126507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24515" y="2286"/>
              <a:ext cx="61578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70813" y="228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02870" y="2286"/>
              <a:ext cx="28395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24218" y="2286"/>
              <a:ext cx="37846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52673" y="228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84730" y="2286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6786" y="2286"/>
              <a:ext cx="21317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77919" y="111986"/>
              <a:ext cx="28395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9268" y="111986"/>
              <a:ext cx="56873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42030" y="111986"/>
              <a:ext cx="28395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34688" y="11427"/>
              <a:ext cx="56873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77451" y="11427"/>
              <a:ext cx="37846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05906" y="11427"/>
              <a:ext cx="23690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23719" y="11427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5775" y="11427"/>
              <a:ext cx="21317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052511" y="121128"/>
              <a:ext cx="28395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073860" y="121128"/>
              <a:ext cx="56873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16622" y="121128"/>
              <a:ext cx="28395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597388" y="0"/>
              <a:ext cx="61578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643686" y="0"/>
              <a:ext cx="66324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693553" y="0"/>
              <a:ext cx="37846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722008" y="0"/>
              <a:ext cx="23690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739821" y="0"/>
              <a:ext cx="21317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755848" y="0"/>
              <a:ext cx="56873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798610" y="0"/>
              <a:ext cx="37846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827066" y="0"/>
              <a:ext cx="23690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844878" y="0"/>
              <a:ext cx="42634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876935" y="0"/>
              <a:ext cx="21317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692656" y="109701"/>
              <a:ext cx="28395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714005" y="109701"/>
              <a:ext cx="61578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760293" y="109701"/>
              <a:ext cx="28395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327" y="195450"/>
              <a:ext cx="42634" cy="13459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1525" y="1173661"/>
              <a:ext cx="42634" cy="13459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0" y="627442"/>
              <a:ext cx="49129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µ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6940" y="627442"/>
              <a:ext cx="21317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2968" y="627442"/>
              <a:ext cx="28395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4316" y="627442"/>
              <a:ext cx="42634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06372" y="627442"/>
              <a:ext cx="28395" cy="1345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4" name="Shape 1266"/>
            <p:cNvSpPr/>
            <p:nvPr/>
          </p:nvSpPr>
          <p:spPr>
            <a:xfrm>
              <a:off x="270617" y="249478"/>
              <a:ext cx="250833" cy="0"/>
            </a:xfrm>
            <a:custGeom>
              <a:avLst/>
              <a:gdLst/>
              <a:ahLst/>
              <a:cxnLst/>
              <a:rect l="0" t="0" r="0" b="0"/>
              <a:pathLst>
                <a:path w="250833">
                  <a:moveTo>
                    <a:pt x="0" y="0"/>
                  </a:moveTo>
                  <a:lnTo>
                    <a:pt x="250833" y="0"/>
                  </a:lnTo>
                </a:path>
              </a:pathLst>
            </a:custGeom>
            <a:ln w="46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Shape 1267"/>
            <p:cNvSpPr/>
            <p:nvPr/>
          </p:nvSpPr>
          <p:spPr>
            <a:xfrm>
              <a:off x="521450" y="249478"/>
              <a:ext cx="577028" cy="987352"/>
            </a:xfrm>
            <a:custGeom>
              <a:avLst/>
              <a:gdLst/>
              <a:ahLst/>
              <a:cxnLst/>
              <a:rect l="0" t="0" r="0" b="0"/>
              <a:pathLst>
                <a:path w="577028" h="987352">
                  <a:moveTo>
                    <a:pt x="0" y="0"/>
                  </a:moveTo>
                  <a:lnTo>
                    <a:pt x="577028" y="987352"/>
                  </a:lnTo>
                </a:path>
              </a:pathLst>
            </a:custGeom>
            <a:ln w="461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Shape 1268"/>
            <p:cNvSpPr/>
            <p:nvPr/>
          </p:nvSpPr>
          <p:spPr>
            <a:xfrm>
              <a:off x="270617" y="249478"/>
              <a:ext cx="0" cy="987352"/>
            </a:xfrm>
            <a:custGeom>
              <a:avLst/>
              <a:gdLst/>
              <a:ahLst/>
              <a:cxnLst/>
              <a:rect l="0" t="0" r="0" b="0"/>
              <a:pathLst>
                <a:path h="987352">
                  <a:moveTo>
                    <a:pt x="0" y="0"/>
                  </a:moveTo>
                  <a:lnTo>
                    <a:pt x="0" y="987352"/>
                  </a:lnTo>
                </a:path>
              </a:pathLst>
            </a:custGeom>
            <a:ln w="461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35356" y="1259227"/>
              <a:ext cx="42634" cy="13459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67413" y="1259227"/>
              <a:ext cx="42634" cy="13459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63232" y="1259227"/>
              <a:ext cx="42634" cy="134595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153614" y="1309102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231" name="Picture 230"/>
          <p:cNvPicPr/>
          <p:nvPr/>
        </p:nvPicPr>
        <p:blipFill>
          <a:blip r:embed="rId4"/>
          <a:stretch>
            <a:fillRect/>
          </a:stretch>
        </p:blipFill>
        <p:spPr>
          <a:xfrm>
            <a:off x="7039539" y="5326593"/>
            <a:ext cx="1920399" cy="805894"/>
          </a:xfrm>
          <a:prstGeom prst="rect">
            <a:avLst/>
          </a:prstGeom>
        </p:spPr>
      </p:pic>
      <p:sp>
        <p:nvSpPr>
          <p:cNvPr id="232" name="Rectangle 231"/>
          <p:cNvSpPr/>
          <p:nvPr/>
        </p:nvSpPr>
        <p:spPr>
          <a:xfrm>
            <a:off x="8799984" y="5245987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/>
              <a:t>79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98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Fuzzy untuk variabel Nilai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keanggotaan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id-ID" sz="1700" dirty="0" smtClean="0"/>
              <a:t>Nilai TA </a:t>
            </a: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/>
              <a:t>himpunan</a:t>
            </a:r>
            <a:r>
              <a:rPr lang="en-US" sz="1700" dirty="0"/>
              <a:t> fuzzy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b="1" dirty="0" err="1"/>
              <a:t>Kurang</a:t>
            </a:r>
            <a:r>
              <a:rPr lang="en-US" sz="1700" b="1" dirty="0"/>
              <a:t> (C), </a:t>
            </a:r>
            <a:r>
              <a:rPr lang="en-US" sz="1700" b="1" dirty="0" err="1"/>
              <a:t>Baik</a:t>
            </a:r>
            <a:r>
              <a:rPr lang="en-US" sz="1700" b="1" dirty="0"/>
              <a:t> (B) </a:t>
            </a:r>
            <a:r>
              <a:rPr lang="en-US" sz="1700" b="1" dirty="0" err="1"/>
              <a:t>dan</a:t>
            </a:r>
            <a:r>
              <a:rPr lang="en-US" sz="1700" b="1" dirty="0"/>
              <a:t> </a:t>
            </a:r>
            <a:r>
              <a:rPr lang="en-US" sz="1700" b="1" dirty="0" err="1"/>
              <a:t>Amat</a:t>
            </a:r>
            <a:r>
              <a:rPr lang="en-US" sz="1700" b="1" dirty="0"/>
              <a:t> </a:t>
            </a:r>
            <a:r>
              <a:rPr lang="en-US" sz="1700" b="1" dirty="0" err="1"/>
              <a:t>Baik</a:t>
            </a:r>
            <a:r>
              <a:rPr lang="en-US" sz="1700" b="1" dirty="0"/>
              <a:t> (A)</a:t>
            </a:r>
            <a:r>
              <a:rPr lang="id-ID" sz="1800" dirty="0" smtClean="0"/>
              <a:t>.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72193"/>
              </p:ext>
            </p:extLst>
          </p:nvPr>
        </p:nvGraphicFramePr>
        <p:xfrm>
          <a:off x="425004" y="2826990"/>
          <a:ext cx="5847300" cy="352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50"/>
                <a:gridCol w="1185991"/>
                <a:gridCol w="763109"/>
                <a:gridCol w="974550"/>
                <a:gridCol w="974550"/>
                <a:gridCol w="974550"/>
              </a:tblGrid>
              <a:tr h="367676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NIM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Nama</a:t>
                      </a:r>
                      <a:r>
                        <a:rPr lang="id-ID" sz="1400" baseline="0" dirty="0" smtClean="0"/>
                        <a:t> mhs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Nilai</a:t>
                      </a:r>
                      <a:r>
                        <a:rPr lang="id-ID" sz="1400" baseline="0" dirty="0" smtClean="0"/>
                        <a:t> TA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Derajat</a:t>
                      </a:r>
                      <a:r>
                        <a:rPr lang="id-ID" sz="1100" baseline="0" dirty="0" smtClean="0"/>
                        <a:t> Keanggotaan (c)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70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</a:tr>
              <a:tr h="264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81 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0.27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</a:tr>
              <a:tr h="26665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0,58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</a:tr>
              <a:tr h="279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63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0.07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6364724" y="4620172"/>
            <a:ext cx="657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C</a:t>
            </a:r>
            <a:r>
              <a:rPr lang="en-US" sz="1200" dirty="0" smtClean="0"/>
              <a:t>(</a:t>
            </a:r>
            <a:r>
              <a:rPr lang="id-ID" sz="1200" dirty="0" smtClean="0"/>
              <a:t>c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1660" y="5592095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B</a:t>
            </a:r>
            <a:r>
              <a:rPr lang="en-US" sz="1200" dirty="0" smtClean="0"/>
              <a:t>(</a:t>
            </a:r>
            <a:r>
              <a:rPr lang="id-ID" sz="1200" dirty="0" smtClean="0"/>
              <a:t>c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246773" y="4540616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A</a:t>
            </a:r>
            <a:r>
              <a:rPr lang="en-US" sz="1200" dirty="0" smtClean="0"/>
              <a:t>(</a:t>
            </a:r>
            <a:r>
              <a:rPr lang="id-ID" sz="1200" dirty="0" smtClean="0"/>
              <a:t>c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7035" y="63200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(2015)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637374" y="2492264"/>
            <a:ext cx="3163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-US" sz="1400" dirty="0" err="1"/>
              <a:t>Lulusan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id-ID" sz="1400" dirty="0" smtClean="0"/>
              <a:t>Nilai TA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7095259" y="2302631"/>
            <a:ext cx="3901292" cy="1878103"/>
            <a:chOff x="119703" y="0"/>
            <a:chExt cx="2207201" cy="1878512"/>
          </a:xfrm>
        </p:grpSpPr>
        <p:sp>
          <p:nvSpPr>
            <p:cNvPr id="95" name="Rectangle 94"/>
            <p:cNvSpPr/>
            <p:nvPr/>
          </p:nvSpPr>
          <p:spPr>
            <a:xfrm>
              <a:off x="627888" y="0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6" name="Shape 1867"/>
            <p:cNvSpPr/>
            <p:nvPr/>
          </p:nvSpPr>
          <p:spPr>
            <a:xfrm>
              <a:off x="293856" y="268993"/>
              <a:ext cx="1969764" cy="1304217"/>
            </a:xfrm>
            <a:custGeom>
              <a:avLst/>
              <a:gdLst/>
              <a:ahLst/>
              <a:cxnLst/>
              <a:rect l="0" t="0" r="0" b="0"/>
              <a:pathLst>
                <a:path w="1969764" h="1304217">
                  <a:moveTo>
                    <a:pt x="0" y="0"/>
                  </a:moveTo>
                  <a:lnTo>
                    <a:pt x="0" y="1304217"/>
                  </a:lnTo>
                  <a:lnTo>
                    <a:pt x="1969764" y="1304217"/>
                  </a:lnTo>
                </a:path>
              </a:pathLst>
            </a:custGeom>
            <a:ln w="463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Shape 1868"/>
            <p:cNvSpPr/>
            <p:nvPr/>
          </p:nvSpPr>
          <p:spPr>
            <a:xfrm>
              <a:off x="641456" y="455302"/>
              <a:ext cx="0" cy="1117908"/>
            </a:xfrm>
            <a:custGeom>
              <a:avLst/>
              <a:gdLst/>
              <a:ahLst/>
              <a:cxnLst/>
              <a:rect l="0" t="0" r="0" b="0"/>
              <a:pathLst>
                <a:path h="1117908">
                  <a:moveTo>
                    <a:pt x="0" y="0"/>
                  </a:moveTo>
                  <a:lnTo>
                    <a:pt x="0" y="1117908"/>
                  </a:lnTo>
                </a:path>
              </a:pathLst>
            </a:custGeom>
            <a:ln w="4635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Shape 1869"/>
            <p:cNvSpPr/>
            <p:nvPr/>
          </p:nvSpPr>
          <p:spPr>
            <a:xfrm>
              <a:off x="1220821" y="455302"/>
              <a:ext cx="0" cy="1117908"/>
            </a:xfrm>
            <a:custGeom>
              <a:avLst/>
              <a:gdLst/>
              <a:ahLst/>
              <a:cxnLst/>
              <a:rect l="0" t="0" r="0" b="0"/>
              <a:pathLst>
                <a:path h="1117908">
                  <a:moveTo>
                    <a:pt x="0" y="0"/>
                  </a:moveTo>
                  <a:lnTo>
                    <a:pt x="0" y="1117908"/>
                  </a:lnTo>
                </a:path>
              </a:pathLst>
            </a:custGeom>
            <a:ln w="4635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Shape 1870"/>
            <p:cNvSpPr/>
            <p:nvPr/>
          </p:nvSpPr>
          <p:spPr>
            <a:xfrm>
              <a:off x="757290" y="455302"/>
              <a:ext cx="463531" cy="1117908"/>
            </a:xfrm>
            <a:custGeom>
              <a:avLst/>
              <a:gdLst/>
              <a:ahLst/>
              <a:cxnLst/>
              <a:rect l="0" t="0" r="0" b="0"/>
              <a:pathLst>
                <a:path w="463531" h="1117908">
                  <a:moveTo>
                    <a:pt x="463531" y="0"/>
                  </a:moveTo>
                  <a:lnTo>
                    <a:pt x="0" y="1117908"/>
                  </a:lnTo>
                </a:path>
              </a:pathLst>
            </a:custGeom>
            <a:ln w="463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1871"/>
            <p:cNvSpPr/>
            <p:nvPr/>
          </p:nvSpPr>
          <p:spPr>
            <a:xfrm>
              <a:off x="1220821" y="455302"/>
              <a:ext cx="521399" cy="1117908"/>
            </a:xfrm>
            <a:custGeom>
              <a:avLst/>
              <a:gdLst/>
              <a:ahLst/>
              <a:cxnLst/>
              <a:rect l="0" t="0" r="0" b="0"/>
              <a:pathLst>
                <a:path w="521399" h="1117908">
                  <a:moveTo>
                    <a:pt x="0" y="0"/>
                  </a:moveTo>
                  <a:lnTo>
                    <a:pt x="521399" y="1117908"/>
                  </a:lnTo>
                </a:path>
              </a:pathLst>
            </a:custGeom>
            <a:ln w="463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Shape 1872"/>
            <p:cNvSpPr/>
            <p:nvPr/>
          </p:nvSpPr>
          <p:spPr>
            <a:xfrm>
              <a:off x="1220821" y="455302"/>
              <a:ext cx="637266" cy="1117908"/>
            </a:xfrm>
            <a:custGeom>
              <a:avLst/>
              <a:gdLst/>
              <a:ahLst/>
              <a:cxnLst/>
              <a:rect l="0" t="0" r="0" b="0"/>
              <a:pathLst>
                <a:path w="637266" h="1117908">
                  <a:moveTo>
                    <a:pt x="0" y="1117908"/>
                  </a:moveTo>
                  <a:lnTo>
                    <a:pt x="637266" y="0"/>
                  </a:lnTo>
                </a:path>
              </a:pathLst>
            </a:custGeom>
            <a:ln w="463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Shape 1873"/>
            <p:cNvSpPr/>
            <p:nvPr/>
          </p:nvSpPr>
          <p:spPr>
            <a:xfrm>
              <a:off x="1858087" y="455302"/>
              <a:ext cx="405533" cy="0"/>
            </a:xfrm>
            <a:custGeom>
              <a:avLst/>
              <a:gdLst/>
              <a:ahLst/>
              <a:cxnLst/>
              <a:rect l="0" t="0" r="0" b="0"/>
              <a:pathLst>
                <a:path w="405533">
                  <a:moveTo>
                    <a:pt x="0" y="0"/>
                  </a:moveTo>
                  <a:lnTo>
                    <a:pt x="405533" y="0"/>
                  </a:lnTo>
                </a:path>
              </a:pathLst>
            </a:custGeom>
            <a:ln w="463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Shape 1874"/>
            <p:cNvSpPr/>
            <p:nvPr/>
          </p:nvSpPr>
          <p:spPr>
            <a:xfrm>
              <a:off x="1858087" y="455302"/>
              <a:ext cx="0" cy="1117908"/>
            </a:xfrm>
            <a:custGeom>
              <a:avLst/>
              <a:gdLst/>
              <a:ahLst/>
              <a:cxnLst/>
              <a:rect l="0" t="0" r="0" b="0"/>
              <a:pathLst>
                <a:path h="1117908">
                  <a:moveTo>
                    <a:pt x="0" y="0"/>
                  </a:moveTo>
                  <a:lnTo>
                    <a:pt x="0" y="1117908"/>
                  </a:lnTo>
                </a:path>
              </a:pathLst>
            </a:custGeom>
            <a:ln w="4635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13294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5480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9160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61347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78916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11102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01152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33338" y="1605191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49976" y="1605191"/>
              <a:ext cx="42806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882163" y="1605191"/>
              <a:ext cx="42806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14349" y="1605191"/>
              <a:ext cx="42806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4128" y="175423"/>
              <a:ext cx="6182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90614" y="175423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2800" y="175423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4235" y="175423"/>
              <a:ext cx="37999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72806" y="175423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04992" y="175423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37178" y="175423"/>
              <a:ext cx="21403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97748" y="299630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9184" y="299630"/>
              <a:ext cx="57103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2119" y="299630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56772" y="185774"/>
              <a:ext cx="57103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99708" y="185774"/>
              <a:ext cx="37999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228279" y="185774"/>
              <a:ext cx="23786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46163" y="185774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78350" y="185774"/>
              <a:ext cx="21403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74667" y="309980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96103" y="309980"/>
              <a:ext cx="57103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39038" y="309980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721751" y="172836"/>
              <a:ext cx="61827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768236" y="172836"/>
              <a:ext cx="66593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18304" y="172836"/>
              <a:ext cx="37999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876" y="172836"/>
              <a:ext cx="23786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64760" y="172836"/>
              <a:ext cx="21403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80852" y="172836"/>
              <a:ext cx="57104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23787" y="172836"/>
              <a:ext cx="37999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952358" y="172836"/>
              <a:ext cx="23786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70243" y="172836"/>
              <a:ext cx="42806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02430" y="172836"/>
              <a:ext cx="21403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17405" y="297042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38840" y="297042"/>
              <a:ext cx="6182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85315" y="297042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0635" y="394130"/>
              <a:ext cx="42807" cy="1523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19830" y="1501688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9703" y="883244"/>
              <a:ext cx="49328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µ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6792" y="883244"/>
              <a:ext cx="21403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2885" y="883244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4320" y="883244"/>
              <a:ext cx="37999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2888" y="883244"/>
              <a:ext cx="28510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3" name="Shape 1924"/>
            <p:cNvSpPr/>
            <p:nvPr/>
          </p:nvSpPr>
          <p:spPr>
            <a:xfrm>
              <a:off x="389607" y="455302"/>
              <a:ext cx="251849" cy="0"/>
            </a:xfrm>
            <a:custGeom>
              <a:avLst/>
              <a:gdLst/>
              <a:ahLst/>
              <a:cxnLst/>
              <a:rect l="0" t="0" r="0" b="0"/>
              <a:pathLst>
                <a:path w="251849">
                  <a:moveTo>
                    <a:pt x="0" y="0"/>
                  </a:moveTo>
                  <a:lnTo>
                    <a:pt x="251849" y="0"/>
                  </a:lnTo>
                </a:path>
              </a:pathLst>
            </a:custGeom>
            <a:ln w="463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Shape 1925"/>
            <p:cNvSpPr/>
            <p:nvPr/>
          </p:nvSpPr>
          <p:spPr>
            <a:xfrm>
              <a:off x="641456" y="455302"/>
              <a:ext cx="579365" cy="1117908"/>
            </a:xfrm>
            <a:custGeom>
              <a:avLst/>
              <a:gdLst/>
              <a:ahLst/>
              <a:cxnLst/>
              <a:rect l="0" t="0" r="0" b="0"/>
              <a:pathLst>
                <a:path w="579365" h="1117908">
                  <a:moveTo>
                    <a:pt x="0" y="0"/>
                  </a:moveTo>
                  <a:lnTo>
                    <a:pt x="579365" y="1117908"/>
                  </a:lnTo>
                </a:path>
              </a:pathLst>
            </a:custGeom>
            <a:ln w="463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Shape 1926"/>
            <p:cNvSpPr/>
            <p:nvPr/>
          </p:nvSpPr>
          <p:spPr>
            <a:xfrm>
              <a:off x="389607" y="455302"/>
              <a:ext cx="0" cy="1117908"/>
            </a:xfrm>
            <a:custGeom>
              <a:avLst/>
              <a:gdLst/>
              <a:ahLst/>
              <a:cxnLst/>
              <a:rect l="0" t="0" r="0" b="0"/>
              <a:pathLst>
                <a:path h="1117908">
                  <a:moveTo>
                    <a:pt x="0" y="0"/>
                  </a:moveTo>
                  <a:lnTo>
                    <a:pt x="0" y="1117908"/>
                  </a:lnTo>
                </a:path>
              </a:pathLst>
            </a:custGeom>
            <a:ln w="4635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4203" y="1598568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86390" y="1598568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81787" y="1598568"/>
              <a:ext cx="42807" cy="15239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280285" y="1672082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160" name="Picture 159"/>
          <p:cNvPicPr/>
          <p:nvPr/>
        </p:nvPicPr>
        <p:blipFill>
          <a:blip r:embed="rId2"/>
          <a:stretch>
            <a:fillRect/>
          </a:stretch>
        </p:blipFill>
        <p:spPr>
          <a:xfrm>
            <a:off x="7322298" y="4423982"/>
            <a:ext cx="1668884" cy="627905"/>
          </a:xfrm>
          <a:prstGeom prst="rect">
            <a:avLst/>
          </a:prstGeom>
        </p:spPr>
      </p:pic>
      <p:pic>
        <p:nvPicPr>
          <p:cNvPr id="161" name="Picture 160"/>
          <p:cNvPicPr/>
          <p:nvPr/>
        </p:nvPicPr>
        <p:blipFill>
          <a:blip r:embed="rId3"/>
          <a:stretch>
            <a:fillRect/>
          </a:stretch>
        </p:blipFill>
        <p:spPr>
          <a:xfrm>
            <a:off x="7304871" y="5313018"/>
            <a:ext cx="1918427" cy="746590"/>
          </a:xfrm>
          <a:prstGeom prst="rect">
            <a:avLst/>
          </a:prstGeom>
        </p:spPr>
      </p:pic>
      <p:pic>
        <p:nvPicPr>
          <p:cNvPr id="162" name="Picture 161"/>
          <p:cNvPicPr/>
          <p:nvPr/>
        </p:nvPicPr>
        <p:blipFill>
          <a:blip r:embed="rId4"/>
          <a:stretch>
            <a:fillRect/>
          </a:stretch>
        </p:blipFill>
        <p:spPr>
          <a:xfrm>
            <a:off x="9960922" y="4405859"/>
            <a:ext cx="1605644" cy="62927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9048292" y="522023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/>
              <a:t>79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10162839" y="491650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10832205" y="4902863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/>
              <a:t>c  </a:t>
            </a:r>
            <a:r>
              <a:rPr lang="en-US" sz="1400" dirty="0" smtClean="0"/>
              <a:t>≥</a:t>
            </a:r>
            <a:r>
              <a:rPr lang="id-ID" sz="1400" dirty="0" smtClean="0"/>
              <a:t> 100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83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Fuzzy untuk variabel Mata Kuliah Unggulan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keanggotaan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id-ID" sz="1700" dirty="0" smtClean="0"/>
              <a:t>Mata Kuliah Unggulan 1 </a:t>
            </a: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/>
              <a:t>himpunan</a:t>
            </a:r>
            <a:r>
              <a:rPr lang="en-US" sz="1700" dirty="0"/>
              <a:t> fuzzy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b="1" dirty="0" err="1"/>
              <a:t>Kurang</a:t>
            </a:r>
            <a:r>
              <a:rPr lang="en-US" sz="1700" b="1" dirty="0"/>
              <a:t> (C), </a:t>
            </a:r>
            <a:r>
              <a:rPr lang="en-US" sz="1700" b="1" dirty="0" err="1"/>
              <a:t>Baik</a:t>
            </a:r>
            <a:r>
              <a:rPr lang="en-US" sz="1700" b="1" dirty="0"/>
              <a:t> (B) </a:t>
            </a:r>
            <a:r>
              <a:rPr lang="en-US" sz="1700" b="1" dirty="0" err="1"/>
              <a:t>dan</a:t>
            </a:r>
            <a:r>
              <a:rPr lang="en-US" sz="1700" b="1" dirty="0"/>
              <a:t> </a:t>
            </a:r>
            <a:r>
              <a:rPr lang="en-US" sz="1700" b="1" dirty="0" err="1"/>
              <a:t>Amat</a:t>
            </a:r>
            <a:r>
              <a:rPr lang="en-US" sz="1700" b="1" dirty="0"/>
              <a:t> </a:t>
            </a:r>
            <a:r>
              <a:rPr lang="en-US" sz="1700" b="1" dirty="0" err="1"/>
              <a:t>Baik</a:t>
            </a:r>
            <a:r>
              <a:rPr lang="en-US" sz="1700" b="1" dirty="0"/>
              <a:t> (A)</a:t>
            </a:r>
            <a:r>
              <a:rPr lang="id-ID" sz="1800" dirty="0" smtClean="0"/>
              <a:t>.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56611"/>
              </p:ext>
            </p:extLst>
          </p:nvPr>
        </p:nvGraphicFramePr>
        <p:xfrm>
          <a:off x="425004" y="2826990"/>
          <a:ext cx="5847300" cy="352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50"/>
                <a:gridCol w="1185991"/>
                <a:gridCol w="763109"/>
                <a:gridCol w="974550"/>
                <a:gridCol w="974550"/>
                <a:gridCol w="974550"/>
              </a:tblGrid>
              <a:tr h="367676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NIM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Nama</a:t>
                      </a:r>
                      <a:r>
                        <a:rPr lang="id-ID" sz="1400" baseline="0" dirty="0" smtClean="0"/>
                        <a:t> mhs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Matkul Unggulan 1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Derajat</a:t>
                      </a:r>
                      <a:r>
                        <a:rPr lang="id-ID" sz="1100" baseline="0" dirty="0" smtClean="0"/>
                        <a:t> Keanggotaan (d)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70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64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6665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0.42</a:t>
                      </a:r>
                      <a:endParaRPr lang="en-US" sz="1100" dirty="0"/>
                    </a:p>
                  </a:txBody>
                  <a:tcPr/>
                </a:tc>
              </a:tr>
              <a:tr h="279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r>
                        <a:rPr lang="id-ID" sz="1100" dirty="0" smtClean="0"/>
                        <a:t>9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82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r>
                        <a:rPr lang="id-ID" sz="1100" dirty="0" smtClean="0"/>
                        <a:t>0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r>
                        <a:rPr lang="id-ID" sz="1100" dirty="0" smtClean="0"/>
                        <a:t>7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6364724" y="4620172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C</a:t>
            </a:r>
            <a:r>
              <a:rPr lang="en-US" sz="1200" dirty="0" smtClean="0"/>
              <a:t>(</a:t>
            </a:r>
            <a:r>
              <a:rPr lang="id-ID" sz="1200" dirty="0" smtClean="0"/>
              <a:t>d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1660" y="5592095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B</a:t>
            </a:r>
            <a:r>
              <a:rPr lang="en-US" sz="1200" dirty="0" smtClean="0"/>
              <a:t>(</a:t>
            </a:r>
            <a:r>
              <a:rPr lang="id-ID" sz="1200" dirty="0" smtClean="0"/>
              <a:t>d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246773" y="4611866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A</a:t>
            </a:r>
            <a:r>
              <a:rPr lang="en-US" sz="1200" dirty="0" smtClean="0"/>
              <a:t>(</a:t>
            </a:r>
            <a:r>
              <a:rPr lang="id-ID" sz="1200" dirty="0" smtClean="0"/>
              <a:t>d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7035" y="63200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(2015)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957646" y="2505038"/>
            <a:ext cx="4305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-US" sz="1400" dirty="0" err="1"/>
              <a:t>Lulusan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id-ID" sz="1400" dirty="0" smtClean="0"/>
              <a:t>Mata Kuliah Unggulan 1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8905792" y="5220238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/>
              <a:t>79</a:t>
            </a:r>
            <a:endParaRPr lang="en-US" sz="1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7295474" y="2509477"/>
            <a:ext cx="3536731" cy="1580190"/>
            <a:chOff x="0" y="0"/>
            <a:chExt cx="2281185" cy="1367616"/>
          </a:xfrm>
        </p:grpSpPr>
        <p:sp>
          <p:nvSpPr>
            <p:cNvPr id="85" name="Shape 2488"/>
            <p:cNvSpPr/>
            <p:nvPr/>
          </p:nvSpPr>
          <p:spPr>
            <a:xfrm>
              <a:off x="187070" y="82983"/>
              <a:ext cx="2094115" cy="1125522"/>
            </a:xfrm>
            <a:custGeom>
              <a:avLst/>
              <a:gdLst/>
              <a:ahLst/>
              <a:cxnLst/>
              <a:rect l="0" t="0" r="0" b="0"/>
              <a:pathLst>
                <a:path w="2094115" h="1125522">
                  <a:moveTo>
                    <a:pt x="0" y="0"/>
                  </a:moveTo>
                  <a:lnTo>
                    <a:pt x="0" y="1125522"/>
                  </a:lnTo>
                  <a:lnTo>
                    <a:pt x="2094115" y="1125522"/>
                  </a:lnTo>
                </a:path>
              </a:pathLst>
            </a:custGeom>
            <a:ln w="4927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Shape 2489"/>
            <p:cNvSpPr/>
            <p:nvPr/>
          </p:nvSpPr>
          <p:spPr>
            <a:xfrm>
              <a:off x="556614" y="243765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4927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Shape 2490"/>
            <p:cNvSpPr/>
            <p:nvPr/>
          </p:nvSpPr>
          <p:spPr>
            <a:xfrm>
              <a:off x="1172555" y="243765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4927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Shape 2491"/>
            <p:cNvSpPr/>
            <p:nvPr/>
          </p:nvSpPr>
          <p:spPr>
            <a:xfrm>
              <a:off x="679761" y="243765"/>
              <a:ext cx="492793" cy="964739"/>
            </a:xfrm>
            <a:custGeom>
              <a:avLst/>
              <a:gdLst/>
              <a:ahLst/>
              <a:cxnLst/>
              <a:rect l="0" t="0" r="0" b="0"/>
              <a:pathLst>
                <a:path w="492793" h="964739">
                  <a:moveTo>
                    <a:pt x="492793" y="0"/>
                  </a:moveTo>
                  <a:lnTo>
                    <a:pt x="0" y="964739"/>
                  </a:lnTo>
                </a:path>
              </a:pathLst>
            </a:custGeom>
            <a:ln w="4927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Shape 2492"/>
            <p:cNvSpPr/>
            <p:nvPr/>
          </p:nvSpPr>
          <p:spPr>
            <a:xfrm>
              <a:off x="1172555" y="243765"/>
              <a:ext cx="554316" cy="964739"/>
            </a:xfrm>
            <a:custGeom>
              <a:avLst/>
              <a:gdLst/>
              <a:ahLst/>
              <a:cxnLst/>
              <a:rect l="0" t="0" r="0" b="0"/>
              <a:pathLst>
                <a:path w="554316" h="964739">
                  <a:moveTo>
                    <a:pt x="0" y="0"/>
                  </a:moveTo>
                  <a:lnTo>
                    <a:pt x="554316" y="964739"/>
                  </a:lnTo>
                </a:path>
              </a:pathLst>
            </a:custGeom>
            <a:ln w="4927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Shape 2493"/>
            <p:cNvSpPr/>
            <p:nvPr/>
          </p:nvSpPr>
          <p:spPr>
            <a:xfrm>
              <a:off x="1172555" y="243765"/>
              <a:ext cx="677497" cy="964739"/>
            </a:xfrm>
            <a:custGeom>
              <a:avLst/>
              <a:gdLst/>
              <a:ahLst/>
              <a:cxnLst/>
              <a:rect l="0" t="0" r="0" b="0"/>
              <a:pathLst>
                <a:path w="677497" h="964739">
                  <a:moveTo>
                    <a:pt x="0" y="964739"/>
                  </a:moveTo>
                  <a:lnTo>
                    <a:pt x="677497" y="0"/>
                  </a:lnTo>
                </a:path>
              </a:pathLst>
            </a:custGeom>
            <a:ln w="4927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Shape 2494"/>
            <p:cNvSpPr/>
            <p:nvPr/>
          </p:nvSpPr>
          <p:spPr>
            <a:xfrm>
              <a:off x="1850051" y="243765"/>
              <a:ext cx="431134" cy="0"/>
            </a:xfrm>
            <a:custGeom>
              <a:avLst/>
              <a:gdLst/>
              <a:ahLst/>
              <a:cxnLst/>
              <a:rect l="0" t="0" r="0" b="0"/>
              <a:pathLst>
                <a:path w="431134">
                  <a:moveTo>
                    <a:pt x="0" y="0"/>
                  </a:moveTo>
                  <a:lnTo>
                    <a:pt x="431134" y="0"/>
                  </a:lnTo>
                </a:path>
              </a:pathLst>
            </a:custGeom>
            <a:ln w="4927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Shape 2495"/>
            <p:cNvSpPr/>
            <p:nvPr/>
          </p:nvSpPr>
          <p:spPr>
            <a:xfrm>
              <a:off x="1850051" y="243765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4927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26674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60893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49856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84074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8004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62222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83209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717427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841429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875647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909865" y="1236102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53142" y="2233"/>
              <a:ext cx="65730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02562" y="2233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6781" y="2233"/>
              <a:ext cx="30310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59569" y="2233"/>
              <a:ext cx="40398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89943" y="2233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24161" y="2233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58380" y="2233"/>
              <a:ext cx="22755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10148" y="109421"/>
              <a:ext cx="30310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32936" y="109421"/>
              <a:ext cx="60708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78581" y="109421"/>
              <a:ext cx="30310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04463" y="11165"/>
              <a:ext cx="60708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109" y="11165"/>
              <a:ext cx="40398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80483" y="11165"/>
              <a:ext cx="25288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99497" y="11165"/>
              <a:ext cx="45509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233715" y="11165"/>
              <a:ext cx="22755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23487" y="118354"/>
              <a:ext cx="30310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46276" y="118354"/>
              <a:ext cx="60708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91922" y="118354"/>
              <a:ext cx="30310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705108" y="0"/>
              <a:ext cx="65730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54529" y="0"/>
              <a:ext cx="70797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807758" y="0"/>
              <a:ext cx="40398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38132" y="0"/>
              <a:ext cx="25288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857146" y="0"/>
              <a:ext cx="22755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874254" y="0"/>
              <a:ext cx="60708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919900" y="0"/>
              <a:ext cx="40398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950274" y="0"/>
              <a:ext cx="25288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969288" y="0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003506" y="0"/>
              <a:ext cx="22755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806801" y="107188"/>
              <a:ext cx="30310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829590" y="107188"/>
              <a:ext cx="65730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878999" y="107188"/>
              <a:ext cx="30310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9227" y="190974"/>
              <a:ext cx="45509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8371" y="1146780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0" y="613073"/>
              <a:ext cx="52442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µ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9431" y="613073"/>
              <a:ext cx="22755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6539" y="613073"/>
              <a:ext cx="30310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9328" y="613073"/>
              <a:ext cx="45509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3545" y="613073"/>
              <a:ext cx="30310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7" name="Shape 2545"/>
            <p:cNvSpPr/>
            <p:nvPr/>
          </p:nvSpPr>
          <p:spPr>
            <a:xfrm>
              <a:off x="288866" y="243765"/>
              <a:ext cx="267748" cy="0"/>
            </a:xfrm>
            <a:custGeom>
              <a:avLst/>
              <a:gdLst/>
              <a:ahLst/>
              <a:cxnLst/>
              <a:rect l="0" t="0" r="0" b="0"/>
              <a:pathLst>
                <a:path w="267748">
                  <a:moveTo>
                    <a:pt x="0" y="0"/>
                  </a:moveTo>
                  <a:lnTo>
                    <a:pt x="267748" y="0"/>
                  </a:lnTo>
                </a:path>
              </a:pathLst>
            </a:custGeom>
            <a:ln w="4927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Shape 2546"/>
            <p:cNvSpPr/>
            <p:nvPr/>
          </p:nvSpPr>
          <p:spPr>
            <a:xfrm>
              <a:off x="556614" y="243765"/>
              <a:ext cx="615941" cy="964739"/>
            </a:xfrm>
            <a:custGeom>
              <a:avLst/>
              <a:gdLst/>
              <a:ahLst/>
              <a:cxnLst/>
              <a:rect l="0" t="0" r="0" b="0"/>
              <a:pathLst>
                <a:path w="615941" h="964739">
                  <a:moveTo>
                    <a:pt x="0" y="0"/>
                  </a:moveTo>
                  <a:lnTo>
                    <a:pt x="615941" y="964739"/>
                  </a:lnTo>
                </a:path>
              </a:pathLst>
            </a:custGeom>
            <a:ln w="4927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Shape 2547"/>
            <p:cNvSpPr/>
            <p:nvPr/>
          </p:nvSpPr>
          <p:spPr>
            <a:xfrm>
              <a:off x="288866" y="243765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4927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1227" y="1230388"/>
              <a:ext cx="45509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85446" y="1230388"/>
              <a:ext cx="45509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4239" y="1230388"/>
              <a:ext cx="45509" cy="13151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24" name="Picture 223"/>
          <p:cNvPicPr/>
          <p:nvPr/>
        </p:nvPicPr>
        <p:blipFill>
          <a:blip r:embed="rId2"/>
          <a:stretch>
            <a:fillRect/>
          </a:stretch>
        </p:blipFill>
        <p:spPr>
          <a:xfrm>
            <a:off x="7301193" y="4387674"/>
            <a:ext cx="1706631" cy="734829"/>
          </a:xfrm>
          <a:prstGeom prst="rect">
            <a:avLst/>
          </a:prstGeom>
        </p:spPr>
      </p:pic>
      <p:pic>
        <p:nvPicPr>
          <p:cNvPr id="225" name="Picture 224"/>
          <p:cNvPicPr/>
          <p:nvPr/>
        </p:nvPicPr>
        <p:blipFill>
          <a:blip r:embed="rId3"/>
          <a:stretch>
            <a:fillRect/>
          </a:stretch>
        </p:blipFill>
        <p:spPr>
          <a:xfrm>
            <a:off x="7296987" y="5300876"/>
            <a:ext cx="1826260" cy="776936"/>
          </a:xfrm>
          <a:prstGeom prst="rect">
            <a:avLst/>
          </a:prstGeom>
        </p:spPr>
      </p:pic>
      <p:pic>
        <p:nvPicPr>
          <p:cNvPr id="226" name="Picture 225"/>
          <p:cNvPicPr/>
          <p:nvPr/>
        </p:nvPicPr>
        <p:blipFill>
          <a:blip r:embed="rId4"/>
          <a:stretch>
            <a:fillRect/>
          </a:stretch>
        </p:blipFill>
        <p:spPr>
          <a:xfrm>
            <a:off x="9874979" y="4387673"/>
            <a:ext cx="1519650" cy="7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Fuzzy untuk variabel Mata Kuliah Unggulan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keanggotaan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id-ID" sz="1700" dirty="0" smtClean="0"/>
              <a:t>Mata Kuliah Unggulan 2 </a:t>
            </a: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/>
              <a:t>himpunan</a:t>
            </a:r>
            <a:r>
              <a:rPr lang="en-US" sz="1700" dirty="0"/>
              <a:t> fuzzy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b="1" dirty="0" err="1"/>
              <a:t>Kurang</a:t>
            </a:r>
            <a:r>
              <a:rPr lang="en-US" sz="1700" b="1" dirty="0"/>
              <a:t> (C), </a:t>
            </a:r>
            <a:r>
              <a:rPr lang="en-US" sz="1700" b="1" dirty="0" err="1"/>
              <a:t>Baik</a:t>
            </a:r>
            <a:r>
              <a:rPr lang="en-US" sz="1700" b="1" dirty="0"/>
              <a:t> (B) </a:t>
            </a:r>
            <a:r>
              <a:rPr lang="en-US" sz="1700" b="1" dirty="0" err="1"/>
              <a:t>dan</a:t>
            </a:r>
            <a:r>
              <a:rPr lang="en-US" sz="1700" b="1" dirty="0"/>
              <a:t> </a:t>
            </a:r>
            <a:r>
              <a:rPr lang="en-US" sz="1700" b="1" dirty="0" err="1"/>
              <a:t>Amat</a:t>
            </a:r>
            <a:r>
              <a:rPr lang="en-US" sz="1700" b="1" dirty="0"/>
              <a:t> </a:t>
            </a:r>
            <a:r>
              <a:rPr lang="en-US" sz="1700" b="1" dirty="0" err="1"/>
              <a:t>Baik</a:t>
            </a:r>
            <a:r>
              <a:rPr lang="en-US" sz="1700" b="1" dirty="0"/>
              <a:t> (A)</a:t>
            </a:r>
            <a:r>
              <a:rPr lang="id-ID" sz="1800" dirty="0" smtClean="0"/>
              <a:t>.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5729"/>
              </p:ext>
            </p:extLst>
          </p:nvPr>
        </p:nvGraphicFramePr>
        <p:xfrm>
          <a:off x="425004" y="2826990"/>
          <a:ext cx="5847300" cy="352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50"/>
                <a:gridCol w="1185991"/>
                <a:gridCol w="763109"/>
                <a:gridCol w="974550"/>
                <a:gridCol w="974550"/>
                <a:gridCol w="974550"/>
              </a:tblGrid>
              <a:tr h="367676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NIM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Nama</a:t>
                      </a:r>
                      <a:r>
                        <a:rPr lang="id-ID" sz="1400" baseline="0" dirty="0" smtClean="0"/>
                        <a:t> mhs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Matkul Unggulan 2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Derajat</a:t>
                      </a:r>
                      <a:r>
                        <a:rPr lang="id-ID" sz="1100" baseline="0" dirty="0" smtClean="0"/>
                        <a:t> Keanggotaan (e)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70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72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70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64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r>
                        <a:rPr lang="id-ID" sz="1100" dirty="0" smtClean="0"/>
                        <a:t>8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0.15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r>
                        <a:rPr lang="id-ID" sz="1100" dirty="0" smtClean="0"/>
                        <a:t>1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6665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96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0.85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92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0.62</a:t>
                      </a:r>
                      <a:endParaRPr lang="en-US" sz="1100" dirty="0"/>
                    </a:p>
                  </a:txBody>
                  <a:tcPr/>
                </a:tc>
              </a:tr>
              <a:tr h="279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62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79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0.19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r>
                        <a:rPr lang="id-ID" sz="1100" dirty="0" smtClean="0"/>
                        <a:t>3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57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6364724" y="4620172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C</a:t>
            </a:r>
            <a:r>
              <a:rPr lang="en-US" sz="1200" dirty="0" smtClean="0"/>
              <a:t>(</a:t>
            </a:r>
            <a:r>
              <a:rPr lang="id-ID" sz="1200" dirty="0"/>
              <a:t>e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1660" y="5592095"/>
            <a:ext cx="670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B</a:t>
            </a:r>
            <a:r>
              <a:rPr lang="en-US" sz="1200" dirty="0" smtClean="0"/>
              <a:t>(</a:t>
            </a:r>
            <a:r>
              <a:rPr lang="id-ID" sz="1200" dirty="0"/>
              <a:t>e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246773" y="4611866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A</a:t>
            </a:r>
            <a:r>
              <a:rPr lang="en-US" sz="1200" dirty="0" smtClean="0"/>
              <a:t>(</a:t>
            </a:r>
            <a:r>
              <a:rPr lang="id-ID" sz="1200" dirty="0"/>
              <a:t>e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7035" y="63200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(2015)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957646" y="2505038"/>
            <a:ext cx="4305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-US" sz="1400" dirty="0" err="1"/>
              <a:t>Lulusan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id-ID" sz="1400" dirty="0" smtClean="0"/>
              <a:t>Mata Kuliah Unggulan 2</a:t>
            </a:r>
            <a:endParaRPr lang="en-US" sz="1400" dirty="0"/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7290881" y="4328627"/>
            <a:ext cx="1716943" cy="795008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7290881" y="5326593"/>
            <a:ext cx="1864994" cy="765449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7289213" y="2246227"/>
            <a:ext cx="5761769" cy="1732308"/>
            <a:chOff x="67480" y="0"/>
            <a:chExt cx="4843239" cy="1573838"/>
          </a:xfrm>
        </p:grpSpPr>
        <p:sp>
          <p:nvSpPr>
            <p:cNvPr id="83" name="Rectangle 82"/>
            <p:cNvSpPr/>
            <p:nvPr/>
          </p:nvSpPr>
          <p:spPr>
            <a:xfrm>
              <a:off x="1358265" y="0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3" name="Shape 3087"/>
            <p:cNvSpPr/>
            <p:nvPr/>
          </p:nvSpPr>
          <p:spPr>
            <a:xfrm>
              <a:off x="257409" y="252494"/>
              <a:ext cx="2148185" cy="1125521"/>
            </a:xfrm>
            <a:custGeom>
              <a:avLst/>
              <a:gdLst/>
              <a:ahLst/>
              <a:cxnLst/>
              <a:rect l="0" t="0" r="0" b="0"/>
              <a:pathLst>
                <a:path w="2148185" h="1125521">
                  <a:moveTo>
                    <a:pt x="0" y="0"/>
                  </a:moveTo>
                  <a:lnTo>
                    <a:pt x="0" y="1125521"/>
                  </a:lnTo>
                  <a:lnTo>
                    <a:pt x="2148185" y="1125521"/>
                  </a:lnTo>
                </a:path>
              </a:pathLst>
            </a:custGeom>
            <a:ln w="505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3088"/>
            <p:cNvSpPr/>
            <p:nvPr/>
          </p:nvSpPr>
          <p:spPr>
            <a:xfrm>
              <a:off x="636494" y="413276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5054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Shape 3089"/>
            <p:cNvSpPr/>
            <p:nvPr/>
          </p:nvSpPr>
          <p:spPr>
            <a:xfrm>
              <a:off x="1268338" y="413276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5054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Shape 3090"/>
            <p:cNvSpPr/>
            <p:nvPr/>
          </p:nvSpPr>
          <p:spPr>
            <a:xfrm>
              <a:off x="762820" y="413276"/>
              <a:ext cx="505517" cy="964739"/>
            </a:xfrm>
            <a:custGeom>
              <a:avLst/>
              <a:gdLst/>
              <a:ahLst/>
              <a:cxnLst/>
              <a:rect l="0" t="0" r="0" b="0"/>
              <a:pathLst>
                <a:path w="505517" h="964739">
                  <a:moveTo>
                    <a:pt x="505517" y="0"/>
                  </a:moveTo>
                  <a:lnTo>
                    <a:pt x="0" y="964739"/>
                  </a:lnTo>
                </a:path>
              </a:pathLst>
            </a:custGeom>
            <a:ln w="505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Shape 3091"/>
            <p:cNvSpPr/>
            <p:nvPr/>
          </p:nvSpPr>
          <p:spPr>
            <a:xfrm>
              <a:off x="1268338" y="413276"/>
              <a:ext cx="568628" cy="964739"/>
            </a:xfrm>
            <a:custGeom>
              <a:avLst/>
              <a:gdLst/>
              <a:ahLst/>
              <a:cxnLst/>
              <a:rect l="0" t="0" r="0" b="0"/>
              <a:pathLst>
                <a:path w="568628" h="964739">
                  <a:moveTo>
                    <a:pt x="0" y="0"/>
                  </a:moveTo>
                  <a:lnTo>
                    <a:pt x="568628" y="964739"/>
                  </a:lnTo>
                </a:path>
              </a:pathLst>
            </a:custGeom>
            <a:ln w="505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Shape 3092"/>
            <p:cNvSpPr/>
            <p:nvPr/>
          </p:nvSpPr>
          <p:spPr>
            <a:xfrm>
              <a:off x="1268338" y="413276"/>
              <a:ext cx="694990" cy="964739"/>
            </a:xfrm>
            <a:custGeom>
              <a:avLst/>
              <a:gdLst/>
              <a:ahLst/>
              <a:cxnLst/>
              <a:rect l="0" t="0" r="0" b="0"/>
              <a:pathLst>
                <a:path w="694990" h="964739">
                  <a:moveTo>
                    <a:pt x="0" y="964739"/>
                  </a:moveTo>
                  <a:lnTo>
                    <a:pt x="694990" y="0"/>
                  </a:lnTo>
                </a:path>
              </a:pathLst>
            </a:custGeom>
            <a:ln w="505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Shape 3093"/>
            <p:cNvSpPr/>
            <p:nvPr/>
          </p:nvSpPr>
          <p:spPr>
            <a:xfrm>
              <a:off x="1963327" y="413276"/>
              <a:ext cx="442266" cy="0"/>
            </a:xfrm>
            <a:custGeom>
              <a:avLst/>
              <a:gdLst/>
              <a:ahLst/>
              <a:cxnLst/>
              <a:rect l="0" t="0" r="0" b="0"/>
              <a:pathLst>
                <a:path w="442266">
                  <a:moveTo>
                    <a:pt x="0" y="0"/>
                  </a:moveTo>
                  <a:lnTo>
                    <a:pt x="442266" y="0"/>
                  </a:lnTo>
                </a:path>
              </a:pathLst>
            </a:custGeom>
            <a:ln w="505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3094"/>
            <p:cNvSpPr/>
            <p:nvPr/>
          </p:nvSpPr>
          <p:spPr>
            <a:xfrm>
              <a:off x="1963327" y="413276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5054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5781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0883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2143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7244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22637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57739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92177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827279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54482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989583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24685" y="1405614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0350" y="171745"/>
              <a:ext cx="67427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81046" y="171745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16148" y="171745"/>
              <a:ext cx="3109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39524" y="171745"/>
              <a:ext cx="41441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70683" y="171745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5785" y="171745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40887" y="171745"/>
              <a:ext cx="2334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88827" y="278933"/>
              <a:ext cx="31092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12204" y="278933"/>
              <a:ext cx="62276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9028" y="278933"/>
              <a:ext cx="31092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98488" y="180677"/>
              <a:ext cx="62276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45312" y="180677"/>
              <a:ext cx="41441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76471" y="180677"/>
              <a:ext cx="25941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95976" y="180677"/>
              <a:ext cx="46684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31077" y="180677"/>
              <a:ext cx="23342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218003" y="287865"/>
              <a:ext cx="3109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41380" y="287865"/>
              <a:ext cx="62276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288204" y="287865"/>
              <a:ext cx="3109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814641" y="169511"/>
              <a:ext cx="67427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65338" y="169511"/>
              <a:ext cx="72625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919941" y="169511"/>
              <a:ext cx="41441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51100" y="169511"/>
              <a:ext cx="25941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70605" y="169511"/>
              <a:ext cx="2334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154" y="169511"/>
              <a:ext cx="62276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034979" y="169511"/>
              <a:ext cx="41441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66138" y="169511"/>
              <a:ext cx="25941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085642" y="169511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120744" y="169511"/>
              <a:ext cx="2334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918960" y="276699"/>
              <a:ext cx="31092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42337" y="276699"/>
              <a:ext cx="67427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993022" y="276699"/>
              <a:ext cx="31092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555" y="360485"/>
              <a:ext cx="46684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6677" y="1316292"/>
              <a:ext cx="46684" cy="13151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7480" y="782584"/>
              <a:ext cx="53796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930" y="782584"/>
              <a:ext cx="2334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5480" y="782584"/>
              <a:ext cx="3109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48857" y="782584"/>
              <a:ext cx="41441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80012" y="782584"/>
              <a:ext cx="31092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] 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Shape 3144"/>
            <p:cNvSpPr/>
            <p:nvPr/>
          </p:nvSpPr>
          <p:spPr>
            <a:xfrm>
              <a:off x="361832" y="413276"/>
              <a:ext cx="274661" cy="0"/>
            </a:xfrm>
            <a:custGeom>
              <a:avLst/>
              <a:gdLst/>
              <a:ahLst/>
              <a:cxnLst/>
              <a:rect l="0" t="0" r="0" b="0"/>
              <a:pathLst>
                <a:path w="274661">
                  <a:moveTo>
                    <a:pt x="0" y="0"/>
                  </a:moveTo>
                  <a:lnTo>
                    <a:pt x="274661" y="0"/>
                  </a:lnTo>
                </a:path>
              </a:pathLst>
            </a:custGeom>
            <a:ln w="505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Shape 3145"/>
            <p:cNvSpPr/>
            <p:nvPr/>
          </p:nvSpPr>
          <p:spPr>
            <a:xfrm>
              <a:off x="636494" y="413276"/>
              <a:ext cx="631844" cy="964739"/>
            </a:xfrm>
            <a:custGeom>
              <a:avLst/>
              <a:gdLst/>
              <a:ahLst/>
              <a:cxnLst/>
              <a:rect l="0" t="0" r="0" b="0"/>
              <a:pathLst>
                <a:path w="631844" h="964739">
                  <a:moveTo>
                    <a:pt x="0" y="0"/>
                  </a:moveTo>
                  <a:lnTo>
                    <a:pt x="631844" y="964739"/>
                  </a:lnTo>
                </a:path>
              </a:pathLst>
            </a:custGeom>
            <a:ln w="5054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Shape 3146"/>
            <p:cNvSpPr/>
            <p:nvPr/>
          </p:nvSpPr>
          <p:spPr>
            <a:xfrm>
              <a:off x="361832" y="413276"/>
              <a:ext cx="0" cy="964739"/>
            </a:xfrm>
            <a:custGeom>
              <a:avLst/>
              <a:gdLst/>
              <a:ahLst/>
              <a:cxnLst/>
              <a:rect l="0" t="0" r="0" b="0"/>
              <a:pathLst>
                <a:path h="964739">
                  <a:moveTo>
                    <a:pt x="0" y="0"/>
                  </a:moveTo>
                  <a:lnTo>
                    <a:pt x="0" y="964739"/>
                  </a:lnTo>
                </a:path>
              </a:pathLst>
            </a:custGeom>
            <a:ln w="5054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23222" y="1399899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58324" y="1399899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44246" y="1399899"/>
              <a:ext cx="46684" cy="1315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7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11116" y="192024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01163" y="541020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864100" y="957453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701163" y="1367409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160" name="Picture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10014988" y="4352559"/>
            <a:ext cx="1910131" cy="795612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8923222" y="5804085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/>
              <a:t>79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0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Fuzzy untuk variabel Mata Kuliah Unggulan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keanggotaan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id-ID" sz="1700" dirty="0" smtClean="0"/>
              <a:t>Mata Kuliah Unggulan 3 </a:t>
            </a: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/>
              <a:t>himpunan</a:t>
            </a:r>
            <a:r>
              <a:rPr lang="en-US" sz="1700" dirty="0"/>
              <a:t> fuzzy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b="1" dirty="0" err="1"/>
              <a:t>Kurang</a:t>
            </a:r>
            <a:r>
              <a:rPr lang="en-US" sz="1700" b="1" dirty="0"/>
              <a:t> (C), </a:t>
            </a:r>
            <a:r>
              <a:rPr lang="en-US" sz="1700" b="1" dirty="0" err="1"/>
              <a:t>Baik</a:t>
            </a:r>
            <a:r>
              <a:rPr lang="en-US" sz="1700" b="1" dirty="0"/>
              <a:t> (B) </a:t>
            </a:r>
            <a:r>
              <a:rPr lang="en-US" sz="1700" b="1" dirty="0" err="1"/>
              <a:t>dan</a:t>
            </a:r>
            <a:r>
              <a:rPr lang="en-US" sz="1700" b="1" dirty="0"/>
              <a:t> </a:t>
            </a:r>
            <a:r>
              <a:rPr lang="en-US" sz="1700" b="1" dirty="0" err="1"/>
              <a:t>Amat</a:t>
            </a:r>
            <a:r>
              <a:rPr lang="en-US" sz="1700" b="1" dirty="0"/>
              <a:t> </a:t>
            </a:r>
            <a:r>
              <a:rPr lang="en-US" sz="1700" b="1" dirty="0" err="1"/>
              <a:t>Baik</a:t>
            </a:r>
            <a:r>
              <a:rPr lang="en-US" sz="1700" b="1" dirty="0"/>
              <a:t> (A)</a:t>
            </a:r>
            <a:r>
              <a:rPr lang="id-ID" sz="1800" dirty="0" smtClean="0"/>
              <a:t>.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26670"/>
              </p:ext>
            </p:extLst>
          </p:nvPr>
        </p:nvGraphicFramePr>
        <p:xfrm>
          <a:off x="425004" y="2826990"/>
          <a:ext cx="5847300" cy="352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50"/>
                <a:gridCol w="1185991"/>
                <a:gridCol w="763109"/>
                <a:gridCol w="974550"/>
                <a:gridCol w="974550"/>
                <a:gridCol w="974550"/>
              </a:tblGrid>
              <a:tr h="367676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NIM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Nama</a:t>
                      </a:r>
                      <a:r>
                        <a:rPr lang="id-ID" sz="1400" baseline="0" dirty="0" smtClean="0"/>
                        <a:t> mhs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Matkul Unggulan</a:t>
                      </a:r>
                      <a:r>
                        <a:rPr lang="id-ID" sz="1400" baseline="0" dirty="0" smtClean="0"/>
                        <a:t> 3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Derajat</a:t>
                      </a:r>
                      <a:r>
                        <a:rPr lang="id-ID" sz="1200" baseline="0" dirty="0" smtClean="0"/>
                        <a:t> Keanggotaan (f)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70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0.31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82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0.30</a:t>
                      </a:r>
                      <a:endParaRPr lang="en-US" sz="1100" dirty="0"/>
                    </a:p>
                  </a:txBody>
                  <a:tcPr/>
                </a:tc>
              </a:tr>
              <a:tr h="264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84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0.31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r>
                        <a:rPr lang="id-ID" sz="1100" dirty="0" smtClean="0"/>
                        <a:t>5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  <a:tr h="26665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86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0.46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0.50</a:t>
                      </a:r>
                      <a:endParaRPr lang="en-US" sz="1100" dirty="0"/>
                    </a:p>
                  </a:txBody>
                  <a:tcPr/>
                </a:tc>
              </a:tr>
              <a:tr h="279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68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86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0.46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80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0.23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75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0.03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6364724" y="4620172"/>
            <a:ext cx="640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C</a:t>
            </a:r>
            <a:r>
              <a:rPr lang="en-US" sz="1200" dirty="0" smtClean="0"/>
              <a:t>(</a:t>
            </a:r>
            <a:r>
              <a:rPr lang="id-ID" sz="1200" dirty="0" smtClean="0"/>
              <a:t>f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1660" y="5592095"/>
            <a:ext cx="642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B</a:t>
            </a:r>
            <a:r>
              <a:rPr lang="en-US" sz="1200" dirty="0" smtClean="0"/>
              <a:t>(</a:t>
            </a:r>
            <a:r>
              <a:rPr lang="id-ID" sz="1200" dirty="0" smtClean="0"/>
              <a:t>f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246773" y="4611866"/>
            <a:ext cx="648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A</a:t>
            </a:r>
            <a:r>
              <a:rPr lang="en-US" sz="1200" dirty="0" smtClean="0"/>
              <a:t>(</a:t>
            </a:r>
            <a:r>
              <a:rPr lang="id-ID" sz="1200" dirty="0" smtClean="0"/>
              <a:t>f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7035" y="63200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(2015)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957646" y="2505038"/>
            <a:ext cx="4305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-US" sz="1400" dirty="0" err="1"/>
              <a:t>Lulusan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id-ID" sz="1400" dirty="0" smtClean="0"/>
              <a:t>Mata Kuliah Unggulan 3</a:t>
            </a:r>
            <a:endParaRPr lang="en-US" sz="1400" dirty="0"/>
          </a:p>
        </p:txBody>
      </p:sp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7289213" y="4317305"/>
            <a:ext cx="1795619" cy="766520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3"/>
          <a:stretch>
            <a:fillRect/>
          </a:stretch>
        </p:blipFill>
        <p:spPr>
          <a:xfrm>
            <a:off x="7386562" y="5286102"/>
            <a:ext cx="1493696" cy="236493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4"/>
          <a:stretch>
            <a:fillRect/>
          </a:stretch>
        </p:blipFill>
        <p:spPr>
          <a:xfrm>
            <a:off x="7351218" y="5522596"/>
            <a:ext cx="1529040" cy="435378"/>
          </a:xfrm>
          <a:prstGeom prst="rect">
            <a:avLst/>
          </a:prstGeom>
        </p:spPr>
      </p:pic>
      <p:pic>
        <p:nvPicPr>
          <p:cNvPr id="89" name="Picture 88"/>
          <p:cNvPicPr/>
          <p:nvPr/>
        </p:nvPicPr>
        <p:blipFill>
          <a:blip r:embed="rId5"/>
          <a:stretch>
            <a:fillRect/>
          </a:stretch>
        </p:blipFill>
        <p:spPr>
          <a:xfrm>
            <a:off x="7386023" y="5913052"/>
            <a:ext cx="1494235" cy="317674"/>
          </a:xfrm>
          <a:prstGeom prst="rect">
            <a:avLst/>
          </a:prstGeom>
        </p:spPr>
      </p:pic>
      <p:pic>
        <p:nvPicPr>
          <p:cNvPr id="162" name="Picture 161"/>
          <p:cNvPicPr/>
          <p:nvPr/>
        </p:nvPicPr>
        <p:blipFill>
          <a:blip r:embed="rId6"/>
          <a:stretch>
            <a:fillRect/>
          </a:stretch>
        </p:blipFill>
        <p:spPr>
          <a:xfrm>
            <a:off x="9895348" y="4321460"/>
            <a:ext cx="1722301" cy="874421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171510" y="2256982"/>
            <a:ext cx="3683724" cy="1858046"/>
            <a:chOff x="159194" y="0"/>
            <a:chExt cx="2131134" cy="1579807"/>
          </a:xfrm>
        </p:grpSpPr>
        <p:sp>
          <p:nvSpPr>
            <p:cNvPr id="165" name="Rectangle 164"/>
            <p:cNvSpPr/>
            <p:nvPr/>
          </p:nvSpPr>
          <p:spPr>
            <a:xfrm>
              <a:off x="1358265" y="0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6" name="Shape 3694"/>
            <p:cNvSpPr/>
            <p:nvPr/>
          </p:nvSpPr>
          <p:spPr>
            <a:xfrm>
              <a:off x="324075" y="247498"/>
              <a:ext cx="1903859" cy="1067876"/>
            </a:xfrm>
            <a:custGeom>
              <a:avLst/>
              <a:gdLst/>
              <a:ahLst/>
              <a:cxnLst/>
              <a:rect l="0" t="0" r="0" b="0"/>
              <a:pathLst>
                <a:path w="1903859" h="1067876">
                  <a:moveTo>
                    <a:pt x="0" y="0"/>
                  </a:moveTo>
                  <a:lnTo>
                    <a:pt x="0" y="1067876"/>
                  </a:lnTo>
                  <a:lnTo>
                    <a:pt x="1903859" y="1067876"/>
                  </a:lnTo>
                </a:path>
              </a:pathLst>
            </a:custGeom>
            <a:ln w="44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Shape 3695"/>
            <p:cNvSpPr/>
            <p:nvPr/>
          </p:nvSpPr>
          <p:spPr>
            <a:xfrm>
              <a:off x="660044" y="400045"/>
              <a:ext cx="0" cy="915328"/>
            </a:xfrm>
            <a:custGeom>
              <a:avLst/>
              <a:gdLst/>
              <a:ahLst/>
              <a:cxnLst/>
              <a:rect l="0" t="0" r="0" b="0"/>
              <a:pathLst>
                <a:path h="915328">
                  <a:moveTo>
                    <a:pt x="0" y="0"/>
                  </a:moveTo>
                  <a:lnTo>
                    <a:pt x="0" y="915328"/>
                  </a:lnTo>
                </a:path>
              </a:pathLst>
            </a:custGeom>
            <a:ln w="4480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Shape 3696"/>
            <p:cNvSpPr/>
            <p:nvPr/>
          </p:nvSpPr>
          <p:spPr>
            <a:xfrm>
              <a:off x="1220025" y="400045"/>
              <a:ext cx="0" cy="915328"/>
            </a:xfrm>
            <a:custGeom>
              <a:avLst/>
              <a:gdLst/>
              <a:ahLst/>
              <a:cxnLst/>
              <a:rect l="0" t="0" r="0" b="0"/>
              <a:pathLst>
                <a:path h="915328">
                  <a:moveTo>
                    <a:pt x="0" y="0"/>
                  </a:moveTo>
                  <a:lnTo>
                    <a:pt x="0" y="915328"/>
                  </a:lnTo>
                </a:path>
              </a:pathLst>
            </a:custGeom>
            <a:ln w="4480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Shape 3697"/>
            <p:cNvSpPr/>
            <p:nvPr/>
          </p:nvSpPr>
          <p:spPr>
            <a:xfrm>
              <a:off x="772003" y="400045"/>
              <a:ext cx="448022" cy="915328"/>
            </a:xfrm>
            <a:custGeom>
              <a:avLst/>
              <a:gdLst/>
              <a:ahLst/>
              <a:cxnLst/>
              <a:rect l="0" t="0" r="0" b="0"/>
              <a:pathLst>
                <a:path w="448022" h="915328">
                  <a:moveTo>
                    <a:pt x="448022" y="0"/>
                  </a:moveTo>
                  <a:lnTo>
                    <a:pt x="0" y="915328"/>
                  </a:lnTo>
                </a:path>
              </a:pathLst>
            </a:custGeom>
            <a:ln w="44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Shape 3698"/>
            <p:cNvSpPr/>
            <p:nvPr/>
          </p:nvSpPr>
          <p:spPr>
            <a:xfrm>
              <a:off x="1220025" y="400045"/>
              <a:ext cx="503954" cy="915328"/>
            </a:xfrm>
            <a:custGeom>
              <a:avLst/>
              <a:gdLst/>
              <a:ahLst/>
              <a:cxnLst/>
              <a:rect l="0" t="0" r="0" b="0"/>
              <a:pathLst>
                <a:path w="503954" h="915328">
                  <a:moveTo>
                    <a:pt x="0" y="0"/>
                  </a:moveTo>
                  <a:lnTo>
                    <a:pt x="503954" y="915328"/>
                  </a:lnTo>
                </a:path>
              </a:pathLst>
            </a:custGeom>
            <a:ln w="44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Shape 3699"/>
            <p:cNvSpPr/>
            <p:nvPr/>
          </p:nvSpPr>
          <p:spPr>
            <a:xfrm>
              <a:off x="1220025" y="400045"/>
              <a:ext cx="615944" cy="915328"/>
            </a:xfrm>
            <a:custGeom>
              <a:avLst/>
              <a:gdLst/>
              <a:ahLst/>
              <a:cxnLst/>
              <a:rect l="0" t="0" r="0" b="0"/>
              <a:pathLst>
                <a:path w="615944" h="915328">
                  <a:moveTo>
                    <a:pt x="0" y="915328"/>
                  </a:moveTo>
                  <a:lnTo>
                    <a:pt x="615944" y="0"/>
                  </a:lnTo>
                </a:path>
              </a:pathLst>
            </a:custGeom>
            <a:ln w="44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Shape 3700"/>
            <p:cNvSpPr/>
            <p:nvPr/>
          </p:nvSpPr>
          <p:spPr>
            <a:xfrm>
              <a:off x="1835969" y="400045"/>
              <a:ext cx="391964" cy="0"/>
            </a:xfrm>
            <a:custGeom>
              <a:avLst/>
              <a:gdLst/>
              <a:ahLst/>
              <a:cxnLst/>
              <a:rect l="0" t="0" r="0" b="0"/>
              <a:pathLst>
                <a:path w="391964">
                  <a:moveTo>
                    <a:pt x="0" y="0"/>
                  </a:moveTo>
                  <a:lnTo>
                    <a:pt x="391964" y="0"/>
                  </a:lnTo>
                </a:path>
              </a:pathLst>
            </a:custGeom>
            <a:ln w="44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Shape 3701"/>
            <p:cNvSpPr/>
            <p:nvPr/>
          </p:nvSpPr>
          <p:spPr>
            <a:xfrm>
              <a:off x="1835969" y="400045"/>
              <a:ext cx="0" cy="915328"/>
            </a:xfrm>
            <a:custGeom>
              <a:avLst/>
              <a:gdLst/>
              <a:ahLst/>
              <a:cxnLst/>
              <a:rect l="0" t="0" r="0" b="0"/>
              <a:pathLst>
                <a:path h="915328">
                  <a:moveTo>
                    <a:pt x="0" y="0"/>
                  </a:moveTo>
                  <a:lnTo>
                    <a:pt x="0" y="915328"/>
                  </a:lnTo>
                </a:path>
              </a:pathLst>
            </a:custGeom>
            <a:ln w="4480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32825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63934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44814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75924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9522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210631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684285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715394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828130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59239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890348" y="1341558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65973" y="170884"/>
              <a:ext cx="59758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0903" y="170884"/>
              <a:ext cx="41374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42013" y="170884"/>
              <a:ext cx="27556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62730" y="170884"/>
              <a:ext cx="36728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90345" y="170884"/>
              <a:ext cx="41374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21455" y="170884"/>
              <a:ext cx="41374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52564" y="170884"/>
              <a:ext cx="20687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7799" y="272582"/>
              <a:ext cx="27556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38517" y="272582"/>
              <a:ext cx="55193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80016" y="272582"/>
              <a:ext cx="27556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8119" y="179359"/>
              <a:ext cx="55193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99618" y="179359"/>
              <a:ext cx="36728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27233" y="179359"/>
              <a:ext cx="22990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244519" y="179359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75629" y="179359"/>
              <a:ext cx="20687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5415" y="281058"/>
              <a:ext cx="27556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96133" y="281058"/>
              <a:ext cx="55193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237632" y="281058"/>
              <a:ext cx="27556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704194" y="168766"/>
              <a:ext cx="59758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49124" y="168766"/>
              <a:ext cx="64365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797518" y="168766"/>
              <a:ext cx="36728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825133" y="168766"/>
              <a:ext cx="22990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842419" y="168766"/>
              <a:ext cx="20687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857973" y="168766"/>
              <a:ext cx="55193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899472" y="168766"/>
              <a:ext cx="36728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927087" y="168766"/>
              <a:ext cx="22990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944373" y="168766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975482" y="168766"/>
              <a:ext cx="20687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96648" y="270463"/>
              <a:ext cx="27556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817366" y="270463"/>
              <a:ext cx="59759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862287" y="270463"/>
              <a:ext cx="27556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3303" y="349958"/>
              <a:ext cx="41374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2526" y="1256811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59194" y="750438"/>
              <a:ext cx="47677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µ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95044" y="750438"/>
              <a:ext cx="20687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10598" y="750438"/>
              <a:ext cx="27556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31316" y="750438"/>
              <a:ext cx="27556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2034" y="750438"/>
              <a:ext cx="27556" cy="12477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3" name="Shape 3751"/>
            <p:cNvSpPr/>
            <p:nvPr/>
          </p:nvSpPr>
          <p:spPr>
            <a:xfrm>
              <a:off x="416622" y="400045"/>
              <a:ext cx="243422" cy="0"/>
            </a:xfrm>
            <a:custGeom>
              <a:avLst/>
              <a:gdLst/>
              <a:ahLst/>
              <a:cxnLst/>
              <a:rect l="0" t="0" r="0" b="0"/>
              <a:pathLst>
                <a:path w="243422">
                  <a:moveTo>
                    <a:pt x="0" y="0"/>
                  </a:moveTo>
                  <a:lnTo>
                    <a:pt x="243422" y="0"/>
                  </a:lnTo>
                </a:path>
              </a:pathLst>
            </a:custGeom>
            <a:ln w="44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Shape 3752"/>
            <p:cNvSpPr/>
            <p:nvPr/>
          </p:nvSpPr>
          <p:spPr>
            <a:xfrm>
              <a:off x="660044" y="400045"/>
              <a:ext cx="559981" cy="915328"/>
            </a:xfrm>
            <a:custGeom>
              <a:avLst/>
              <a:gdLst/>
              <a:ahLst/>
              <a:cxnLst/>
              <a:rect l="0" t="0" r="0" b="0"/>
              <a:pathLst>
                <a:path w="559981" h="915328">
                  <a:moveTo>
                    <a:pt x="0" y="0"/>
                  </a:moveTo>
                  <a:lnTo>
                    <a:pt x="559981" y="915328"/>
                  </a:lnTo>
                </a:path>
              </a:pathLst>
            </a:custGeom>
            <a:ln w="4480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Shape 3753"/>
            <p:cNvSpPr/>
            <p:nvPr/>
          </p:nvSpPr>
          <p:spPr>
            <a:xfrm>
              <a:off x="416622" y="400045"/>
              <a:ext cx="0" cy="915328"/>
            </a:xfrm>
            <a:custGeom>
              <a:avLst/>
              <a:gdLst/>
              <a:ahLst/>
              <a:cxnLst/>
              <a:rect l="0" t="0" r="0" b="0"/>
              <a:pathLst>
                <a:path h="915328">
                  <a:moveTo>
                    <a:pt x="0" y="0"/>
                  </a:moveTo>
                  <a:lnTo>
                    <a:pt x="0" y="915328"/>
                  </a:lnTo>
                </a:path>
              </a:pathLst>
            </a:custGeom>
            <a:ln w="4480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82403" y="1336136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13512" y="1336136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09" y="1336136"/>
              <a:ext cx="41374" cy="12477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6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243709" y="1373378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0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Himpunan Fuzzy untuk variabel Mata Kuliah Unggulan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err="1"/>
              <a:t>Fungsi</a:t>
            </a:r>
            <a:r>
              <a:rPr lang="en-US" sz="1700" dirty="0"/>
              <a:t> </a:t>
            </a:r>
            <a:r>
              <a:rPr lang="en-US" sz="1700" dirty="0" err="1"/>
              <a:t>keanggotaan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id-ID" sz="1700" dirty="0" smtClean="0"/>
              <a:t>Mata Kuliah Unggulan 4 </a:t>
            </a: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/>
              <a:t>himpunan</a:t>
            </a:r>
            <a:r>
              <a:rPr lang="en-US" sz="1700" dirty="0"/>
              <a:t> fuzzy </a:t>
            </a:r>
            <a:r>
              <a:rPr lang="en-US" sz="1700" dirty="0" err="1"/>
              <a:t>yaitu</a:t>
            </a:r>
            <a:r>
              <a:rPr lang="en-US" sz="1700" dirty="0"/>
              <a:t> </a:t>
            </a:r>
            <a:r>
              <a:rPr lang="en-US" sz="1700" b="1" dirty="0" err="1"/>
              <a:t>Kurang</a:t>
            </a:r>
            <a:r>
              <a:rPr lang="en-US" sz="1700" b="1" dirty="0"/>
              <a:t> (C), </a:t>
            </a:r>
            <a:r>
              <a:rPr lang="en-US" sz="1700" b="1" dirty="0" err="1"/>
              <a:t>Baik</a:t>
            </a:r>
            <a:r>
              <a:rPr lang="en-US" sz="1700" b="1" dirty="0"/>
              <a:t> (B) </a:t>
            </a:r>
            <a:r>
              <a:rPr lang="en-US" sz="1700" b="1" dirty="0" err="1"/>
              <a:t>dan</a:t>
            </a:r>
            <a:r>
              <a:rPr lang="en-US" sz="1700" b="1" dirty="0"/>
              <a:t> </a:t>
            </a:r>
            <a:r>
              <a:rPr lang="en-US" sz="1700" b="1" dirty="0" err="1"/>
              <a:t>Amat</a:t>
            </a:r>
            <a:r>
              <a:rPr lang="en-US" sz="1700" b="1" dirty="0"/>
              <a:t> </a:t>
            </a:r>
            <a:r>
              <a:rPr lang="en-US" sz="1700" b="1" dirty="0" err="1"/>
              <a:t>Baik</a:t>
            </a:r>
            <a:r>
              <a:rPr lang="en-US" sz="1700" b="1" dirty="0"/>
              <a:t> (A)</a:t>
            </a:r>
            <a:r>
              <a:rPr lang="id-ID" sz="1800" dirty="0" smtClean="0"/>
              <a:t>.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57930"/>
              </p:ext>
            </p:extLst>
          </p:nvPr>
        </p:nvGraphicFramePr>
        <p:xfrm>
          <a:off x="425004" y="2826990"/>
          <a:ext cx="5847300" cy="352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550"/>
                <a:gridCol w="1185991"/>
                <a:gridCol w="763109"/>
                <a:gridCol w="974550"/>
                <a:gridCol w="974550"/>
                <a:gridCol w="974550"/>
              </a:tblGrid>
              <a:tr h="367676"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NIM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Nama</a:t>
                      </a:r>
                      <a:r>
                        <a:rPr lang="id-ID" sz="1400" baseline="0" dirty="0" smtClean="0"/>
                        <a:t> mhs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Matkul</a:t>
                      </a:r>
                      <a:r>
                        <a:rPr lang="id-ID" sz="1400" baseline="0" dirty="0" smtClean="0"/>
                        <a:t> Unggulan 4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Derajat</a:t>
                      </a:r>
                      <a:r>
                        <a:rPr lang="id-ID" sz="1200" baseline="0" dirty="0" smtClean="0"/>
                        <a:t> Keanggotaan (g)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(B)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(A)  </a:t>
                      </a:r>
                      <a:endParaRPr lang="en-US" sz="1200" dirty="0"/>
                    </a:p>
                  </a:txBody>
                  <a:tcPr anchor="ctr"/>
                </a:tc>
              </a:tr>
              <a:tr h="2706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12116308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Andri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Farista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0.54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12116345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Cecep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Hamdun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60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64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12117284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 </a:t>
                      </a:r>
                      <a:r>
                        <a:rPr lang="en-US" sz="1100" dirty="0" err="1" smtClean="0"/>
                        <a:t>Murtadho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71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12118004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Mukti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Riandina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85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0.42</a:t>
                      </a:r>
                      <a:endParaRPr lang="en-US" sz="1100" dirty="0"/>
                    </a:p>
                  </a:txBody>
                  <a:tcPr/>
                </a:tc>
              </a:tr>
              <a:tr h="26665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12118417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Adiyansyah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83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0.35</a:t>
                      </a:r>
                      <a:endParaRPr lang="en-US" sz="1100" dirty="0"/>
                    </a:p>
                  </a:txBody>
                  <a:tcPr/>
                </a:tc>
              </a:tr>
              <a:tr h="25915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12112549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Dina </a:t>
                      </a:r>
                      <a:r>
                        <a:rPr lang="en-US" sz="1100" dirty="0" err="1" smtClean="0"/>
                        <a:t>Susanti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94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0.77</a:t>
                      </a:r>
                      <a:endParaRPr lang="en-US" sz="1100" dirty="0"/>
                    </a:p>
                  </a:txBody>
                  <a:tcPr/>
                </a:tc>
              </a:tr>
              <a:tr h="279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12116146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Rizky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Habibi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60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12118112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Hafifah</a:t>
                      </a:r>
                      <a:r>
                        <a:rPr lang="en-US" sz="1100" dirty="0" smtClean="0"/>
                        <a:t> Bella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82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12118482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Nelvia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Fitri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82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0.30</a:t>
                      </a:r>
                      <a:endParaRPr lang="en-US" sz="1100" dirty="0"/>
                    </a:p>
                  </a:txBody>
                  <a:tcPr/>
                </a:tc>
              </a:tr>
              <a:tr h="28091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12114777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Prabowo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55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6364724" y="4620172"/>
            <a:ext cx="640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 smtClean="0"/>
              <a:t>C</a:t>
            </a:r>
            <a:r>
              <a:rPr lang="en-US" sz="1200" dirty="0" smtClean="0"/>
              <a:t>(</a:t>
            </a:r>
            <a:r>
              <a:rPr lang="id-ID" sz="1200" dirty="0" smtClean="0"/>
              <a:t>f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01660" y="5592095"/>
            <a:ext cx="642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B</a:t>
            </a:r>
            <a:r>
              <a:rPr lang="en-US" sz="1200" dirty="0" smtClean="0"/>
              <a:t>(</a:t>
            </a:r>
            <a:r>
              <a:rPr lang="id-ID" sz="1200" dirty="0" smtClean="0"/>
              <a:t>f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246773" y="4611866"/>
            <a:ext cx="648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µ</a:t>
            </a:r>
            <a:r>
              <a:rPr lang="id-ID" sz="1200" dirty="0"/>
              <a:t>A</a:t>
            </a:r>
            <a:r>
              <a:rPr lang="en-US" sz="1200" dirty="0" smtClean="0"/>
              <a:t>(</a:t>
            </a:r>
            <a:r>
              <a:rPr lang="id-ID" sz="1200" dirty="0" smtClean="0"/>
              <a:t>f</a:t>
            </a:r>
            <a:r>
              <a:rPr lang="en-US" sz="1200" dirty="0" smtClean="0"/>
              <a:t>) </a:t>
            </a:r>
            <a:r>
              <a:rPr lang="en-US" sz="1200" dirty="0"/>
              <a:t>=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7035" y="632004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(2015)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957646" y="2505038"/>
            <a:ext cx="4305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608" lvl="1" indent="0">
              <a:buNone/>
            </a:pPr>
            <a:r>
              <a:rPr lang="en-US" sz="1400" dirty="0" err="1"/>
              <a:t>Lulusan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id-ID" sz="1400" dirty="0" smtClean="0"/>
              <a:t>Mata Kuliah Unggulan 4</a:t>
            </a:r>
            <a:endParaRPr lang="en-US" sz="1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7205179" y="2352458"/>
            <a:ext cx="3349609" cy="1835564"/>
            <a:chOff x="56141" y="0"/>
            <a:chExt cx="2065023" cy="1835840"/>
          </a:xfrm>
        </p:grpSpPr>
        <p:sp>
          <p:nvSpPr>
            <p:cNvPr id="83" name="Rectangle 82"/>
            <p:cNvSpPr/>
            <p:nvPr/>
          </p:nvSpPr>
          <p:spPr>
            <a:xfrm>
              <a:off x="1358265" y="0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3" name="Shape 4324"/>
            <p:cNvSpPr/>
            <p:nvPr/>
          </p:nvSpPr>
          <p:spPr>
            <a:xfrm>
              <a:off x="220386" y="264688"/>
              <a:ext cx="1838603" cy="1271787"/>
            </a:xfrm>
            <a:custGeom>
              <a:avLst/>
              <a:gdLst/>
              <a:ahLst/>
              <a:cxnLst/>
              <a:rect l="0" t="0" r="0" b="0"/>
              <a:pathLst>
                <a:path w="1838603" h="1271787">
                  <a:moveTo>
                    <a:pt x="0" y="0"/>
                  </a:moveTo>
                  <a:lnTo>
                    <a:pt x="0" y="1271787"/>
                  </a:lnTo>
                  <a:lnTo>
                    <a:pt x="1838603" y="1271787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4325"/>
            <p:cNvSpPr/>
            <p:nvPr/>
          </p:nvSpPr>
          <p:spPr>
            <a:xfrm>
              <a:off x="544840" y="446364"/>
              <a:ext cx="0" cy="1090110"/>
            </a:xfrm>
            <a:custGeom>
              <a:avLst/>
              <a:gdLst/>
              <a:ahLst/>
              <a:cxnLst/>
              <a:rect l="0" t="0" r="0" b="0"/>
              <a:pathLst>
                <a:path h="1090110">
                  <a:moveTo>
                    <a:pt x="0" y="0"/>
                  </a:moveTo>
                  <a:lnTo>
                    <a:pt x="0" y="1090110"/>
                  </a:lnTo>
                </a:path>
              </a:pathLst>
            </a:custGeom>
            <a:ln w="432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Shape 4326"/>
            <p:cNvSpPr/>
            <p:nvPr/>
          </p:nvSpPr>
          <p:spPr>
            <a:xfrm>
              <a:off x="1085627" y="446364"/>
              <a:ext cx="0" cy="1090110"/>
            </a:xfrm>
            <a:custGeom>
              <a:avLst/>
              <a:gdLst/>
              <a:ahLst/>
              <a:cxnLst/>
              <a:rect l="0" t="0" r="0" b="0"/>
              <a:pathLst>
                <a:path h="1090110">
                  <a:moveTo>
                    <a:pt x="0" y="0"/>
                  </a:moveTo>
                  <a:lnTo>
                    <a:pt x="0" y="1090110"/>
                  </a:lnTo>
                </a:path>
              </a:pathLst>
            </a:custGeom>
            <a:ln w="432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Shape 4327"/>
            <p:cNvSpPr/>
            <p:nvPr/>
          </p:nvSpPr>
          <p:spPr>
            <a:xfrm>
              <a:off x="652961" y="446364"/>
              <a:ext cx="432666" cy="1090110"/>
            </a:xfrm>
            <a:custGeom>
              <a:avLst/>
              <a:gdLst/>
              <a:ahLst/>
              <a:cxnLst/>
              <a:rect l="0" t="0" r="0" b="0"/>
              <a:pathLst>
                <a:path w="432666" h="1090110">
                  <a:moveTo>
                    <a:pt x="432666" y="0"/>
                  </a:moveTo>
                  <a:lnTo>
                    <a:pt x="0" y="109011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Shape 4328"/>
            <p:cNvSpPr/>
            <p:nvPr/>
          </p:nvSpPr>
          <p:spPr>
            <a:xfrm>
              <a:off x="1085627" y="446364"/>
              <a:ext cx="486681" cy="1090110"/>
            </a:xfrm>
            <a:custGeom>
              <a:avLst/>
              <a:gdLst/>
              <a:ahLst/>
              <a:cxnLst/>
              <a:rect l="0" t="0" r="0" b="0"/>
              <a:pathLst>
                <a:path w="486681" h="1090110">
                  <a:moveTo>
                    <a:pt x="0" y="0"/>
                  </a:moveTo>
                  <a:lnTo>
                    <a:pt x="486681" y="109011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Shape 4329"/>
            <p:cNvSpPr/>
            <p:nvPr/>
          </p:nvSpPr>
          <p:spPr>
            <a:xfrm>
              <a:off x="1085627" y="446364"/>
              <a:ext cx="594833" cy="1090110"/>
            </a:xfrm>
            <a:custGeom>
              <a:avLst/>
              <a:gdLst/>
              <a:ahLst/>
              <a:cxnLst/>
              <a:rect l="0" t="0" r="0" b="0"/>
              <a:pathLst>
                <a:path w="594833" h="1090110">
                  <a:moveTo>
                    <a:pt x="0" y="1090110"/>
                  </a:moveTo>
                  <a:lnTo>
                    <a:pt x="594833" y="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Shape 4330"/>
            <p:cNvSpPr/>
            <p:nvPr/>
          </p:nvSpPr>
          <p:spPr>
            <a:xfrm>
              <a:off x="1680459" y="446364"/>
              <a:ext cx="378530" cy="0"/>
            </a:xfrm>
            <a:custGeom>
              <a:avLst/>
              <a:gdLst/>
              <a:ahLst/>
              <a:cxnLst/>
              <a:rect l="0" t="0" r="0" b="0"/>
              <a:pathLst>
                <a:path w="378530">
                  <a:moveTo>
                    <a:pt x="0" y="0"/>
                  </a:moveTo>
                  <a:lnTo>
                    <a:pt x="378530" y="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4331"/>
            <p:cNvSpPr/>
            <p:nvPr/>
          </p:nvSpPr>
          <p:spPr>
            <a:xfrm>
              <a:off x="1680459" y="446364"/>
              <a:ext cx="0" cy="1090110"/>
            </a:xfrm>
            <a:custGeom>
              <a:avLst/>
              <a:gdLst/>
              <a:ahLst/>
              <a:cxnLst/>
              <a:rect l="0" t="0" r="0" b="0"/>
              <a:pathLst>
                <a:path h="1090110">
                  <a:moveTo>
                    <a:pt x="0" y="0"/>
                  </a:moveTo>
                  <a:lnTo>
                    <a:pt x="0" y="1090110"/>
                  </a:lnTo>
                </a:path>
              </a:pathLst>
            </a:custGeom>
            <a:ln w="432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8553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8596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6705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56748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46512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6555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33974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64017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72888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702932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32975" y="156766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3993" y="173445"/>
              <a:ext cx="57710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7383" y="173445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7426" y="173445"/>
              <a:ext cx="2661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7434" y="173445"/>
              <a:ext cx="35469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74102" y="173445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4145" y="173445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4189" y="173445"/>
              <a:ext cx="19978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4043" y="294563"/>
              <a:ext cx="2661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24051" y="294563"/>
              <a:ext cx="53301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4127" y="294563"/>
              <a:ext cx="2661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25843" y="183538"/>
              <a:ext cx="53301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65920" y="183538"/>
              <a:ext cx="35469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2588" y="183538"/>
              <a:ext cx="2220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09282" y="183538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39325" y="183538"/>
              <a:ext cx="19978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2546" y="304656"/>
              <a:ext cx="2661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62554" y="304656"/>
              <a:ext cx="53301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02631" y="304656"/>
              <a:ext cx="2661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53201" y="170922"/>
              <a:ext cx="57710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596591" y="170922"/>
              <a:ext cx="62159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643326" y="170922"/>
              <a:ext cx="35469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669994" y="170922"/>
              <a:ext cx="22202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686688" y="170922"/>
              <a:ext cx="19978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701708" y="170922"/>
              <a:ext cx="53301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41785" y="170922"/>
              <a:ext cx="35469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768453" y="170922"/>
              <a:ext cx="22202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85147" y="170922"/>
              <a:ext cx="39956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15190" y="170922"/>
              <a:ext cx="19978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642486" y="292040"/>
              <a:ext cx="26612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662494" y="292040"/>
              <a:ext cx="57710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705874" y="292040"/>
              <a:ext cx="26612" cy="14860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52040" y="386713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51289" y="1466730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6141" y="863665"/>
              <a:ext cx="46043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µ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0761" y="863665"/>
              <a:ext cx="19978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5782" y="863665"/>
              <a:ext cx="2661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[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5790" y="863665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5832" y="863665"/>
              <a:ext cx="26612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] 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0" name="Shape 4381"/>
            <p:cNvSpPr/>
            <p:nvPr/>
          </p:nvSpPr>
          <p:spPr>
            <a:xfrm>
              <a:off x="309761" y="446364"/>
              <a:ext cx="235079" cy="0"/>
            </a:xfrm>
            <a:custGeom>
              <a:avLst/>
              <a:gdLst/>
              <a:ahLst/>
              <a:cxnLst/>
              <a:rect l="0" t="0" r="0" b="0"/>
              <a:pathLst>
                <a:path w="235079">
                  <a:moveTo>
                    <a:pt x="0" y="0"/>
                  </a:moveTo>
                  <a:lnTo>
                    <a:pt x="235079" y="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Shape 4382"/>
            <p:cNvSpPr/>
            <p:nvPr/>
          </p:nvSpPr>
          <p:spPr>
            <a:xfrm>
              <a:off x="544840" y="446364"/>
              <a:ext cx="540787" cy="1090110"/>
            </a:xfrm>
            <a:custGeom>
              <a:avLst/>
              <a:gdLst/>
              <a:ahLst/>
              <a:cxnLst/>
              <a:rect l="0" t="0" r="0" b="0"/>
              <a:pathLst>
                <a:path w="540787" h="1090110">
                  <a:moveTo>
                    <a:pt x="0" y="0"/>
                  </a:moveTo>
                  <a:lnTo>
                    <a:pt x="540787" y="1090110"/>
                  </a:lnTo>
                </a:path>
              </a:pathLst>
            </a:custGeom>
            <a:ln w="4326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Shape 4383"/>
            <p:cNvSpPr/>
            <p:nvPr/>
          </p:nvSpPr>
          <p:spPr>
            <a:xfrm>
              <a:off x="309761" y="446364"/>
              <a:ext cx="0" cy="1090110"/>
            </a:xfrm>
            <a:custGeom>
              <a:avLst/>
              <a:gdLst/>
              <a:ahLst/>
              <a:cxnLst/>
              <a:rect l="0" t="0" r="0" b="0"/>
              <a:pathLst>
                <a:path h="1090110">
                  <a:moveTo>
                    <a:pt x="0" y="0"/>
                  </a:moveTo>
                  <a:lnTo>
                    <a:pt x="0" y="1090110"/>
                  </a:lnTo>
                </a:path>
              </a:pathLst>
            </a:custGeom>
            <a:ln w="4326" cap="rnd">
              <a:custDash>
                <a:ds d="700000" sp="500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76715" y="1561202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06758" y="1561202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9120" y="1561202"/>
              <a:ext cx="39956" cy="14860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74545" y="1629410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6350" indent="-6350" algn="l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7101069" y="4414616"/>
            <a:ext cx="1986019" cy="810715"/>
          </a:xfrm>
          <a:prstGeom prst="rect">
            <a:avLst/>
          </a:prstGeom>
        </p:spPr>
      </p:pic>
      <p:pic>
        <p:nvPicPr>
          <p:cNvPr id="158" name="Picture 157"/>
          <p:cNvPicPr/>
          <p:nvPr/>
        </p:nvPicPr>
        <p:blipFill>
          <a:blip r:embed="rId3"/>
          <a:stretch>
            <a:fillRect/>
          </a:stretch>
        </p:blipFill>
        <p:spPr>
          <a:xfrm>
            <a:off x="7188728" y="5343412"/>
            <a:ext cx="1773329" cy="267159"/>
          </a:xfrm>
          <a:prstGeom prst="rect">
            <a:avLst/>
          </a:prstGeom>
        </p:spPr>
      </p:pic>
      <p:pic>
        <p:nvPicPr>
          <p:cNvPr id="159" name="Picture 158"/>
          <p:cNvPicPr/>
          <p:nvPr/>
        </p:nvPicPr>
        <p:blipFill>
          <a:blip r:embed="rId4"/>
          <a:stretch>
            <a:fillRect/>
          </a:stretch>
        </p:blipFill>
        <p:spPr>
          <a:xfrm>
            <a:off x="7160702" y="5604797"/>
            <a:ext cx="1720177" cy="408544"/>
          </a:xfrm>
          <a:prstGeom prst="rect">
            <a:avLst/>
          </a:prstGeom>
        </p:spPr>
      </p:pic>
      <p:pic>
        <p:nvPicPr>
          <p:cNvPr id="160" name="Picture 159"/>
          <p:cNvPicPr/>
          <p:nvPr/>
        </p:nvPicPr>
        <p:blipFill>
          <a:blip r:embed="rId5"/>
          <a:stretch>
            <a:fillRect/>
          </a:stretch>
        </p:blipFill>
        <p:spPr>
          <a:xfrm>
            <a:off x="7188728" y="5960322"/>
            <a:ext cx="1697639" cy="355839"/>
          </a:xfrm>
          <a:prstGeom prst="rect">
            <a:avLst/>
          </a:prstGeom>
        </p:spPr>
      </p:pic>
      <p:pic>
        <p:nvPicPr>
          <p:cNvPr id="161" name="Picture 160"/>
          <p:cNvPicPr/>
          <p:nvPr/>
        </p:nvPicPr>
        <p:blipFill>
          <a:blip r:embed="rId6"/>
          <a:stretch>
            <a:fillRect/>
          </a:stretch>
        </p:blipFill>
        <p:spPr>
          <a:xfrm>
            <a:off x="8462498" y="4447423"/>
            <a:ext cx="407524" cy="146954"/>
          </a:xfrm>
          <a:prstGeom prst="rect">
            <a:avLst/>
          </a:prstGeom>
        </p:spPr>
      </p:pic>
      <p:pic>
        <p:nvPicPr>
          <p:cNvPr id="164" name="Picture 163"/>
          <p:cNvPicPr/>
          <p:nvPr/>
        </p:nvPicPr>
        <p:blipFill>
          <a:blip r:embed="rId7"/>
          <a:stretch>
            <a:fillRect/>
          </a:stretch>
        </p:blipFill>
        <p:spPr>
          <a:xfrm>
            <a:off x="9778339" y="4378502"/>
            <a:ext cx="1473126" cy="7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974</TotalTime>
  <Words>2320</Words>
  <Application>Microsoft Office PowerPoint</Application>
  <PresentationFormat>Widescreen</PresentationFormat>
  <Paragraphs>1369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Retrospect</vt:lpstr>
      <vt:lpstr>SISTEM PENCARIAN KRITERIA KELULUSAN MENGGUNAKAN METODE FUZZY TAHANI</vt:lpstr>
      <vt:lpstr>ABSTRAK</vt:lpstr>
      <vt:lpstr>Himpunan Fuzzy untuk variabel IPK</vt:lpstr>
      <vt:lpstr>Himpunan Fuzzy untuk variabel Absensi</vt:lpstr>
      <vt:lpstr>Himpunan Fuzzy untuk variabel Nilai TA</vt:lpstr>
      <vt:lpstr>Himpunan Fuzzy untuk variabel Mata Kuliah Unggulan 1</vt:lpstr>
      <vt:lpstr>Himpunan Fuzzy untuk variabel Mata Kuliah Unggulan 2</vt:lpstr>
      <vt:lpstr>Himpunan Fuzzy untuk variabel Mata Kuliah Unggulan 3</vt:lpstr>
      <vt:lpstr>Himpunan Fuzzy untuk variabel Mata Kuliah Unggulan 4</vt:lpstr>
      <vt:lpstr>Hasil Fuzzy Database Tahani</vt:lpstr>
      <vt:lpstr>Hasil Fuzzy Database Tahani</vt:lpstr>
      <vt:lpstr>Contoh Query</vt:lpstr>
      <vt:lpstr>Contoh Query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PENCARIAN KRITERIA KELULUSAN MENGGUNAKAN METODE FUZZY TAHANI</dc:title>
  <dc:creator>Windows User</dc:creator>
  <cp:lastModifiedBy>Windows User</cp:lastModifiedBy>
  <cp:revision>68</cp:revision>
  <dcterms:created xsi:type="dcterms:W3CDTF">2019-11-24T02:37:35Z</dcterms:created>
  <dcterms:modified xsi:type="dcterms:W3CDTF">2019-12-03T12:24:54Z</dcterms:modified>
</cp:coreProperties>
</file>