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9"/>
  </p:notesMasterIdLst>
  <p:sldIdLst>
    <p:sldId id="256" r:id="rId2"/>
    <p:sldId id="268" r:id="rId3"/>
    <p:sldId id="257" r:id="rId4"/>
    <p:sldId id="258" r:id="rId5"/>
    <p:sldId id="259" r:id="rId6"/>
    <p:sldId id="261" r:id="rId7"/>
    <p:sldId id="264" r:id="rId8"/>
    <p:sldId id="266" r:id="rId9"/>
    <p:sldId id="26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2" r:id="rId36"/>
    <p:sldId id="304" r:id="rId37"/>
    <p:sldId id="26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E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E384D-5526-490F-BC9F-C147DFD0AE3E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6CD27-6510-4C0C-94B6-D1DBFF5B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*keterangan</a:t>
            </a:r>
            <a:r>
              <a:rPr lang="en-US" baseline="0" smtClean="0"/>
              <a:t> : (2,1) adalah angka 2 termasuk himpunan A, sedangkan (4,0) adalah angka 4 bukan termasuk himpunan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6CD27-6510-4C0C-94B6-D1DBFF5BF0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1223-DBF0-49C0-BDB0-EA46888C114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7424-89D2-4D63-A88B-CAC6F0F04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err="1"/>
              <a:t>Logika</a:t>
            </a:r>
            <a:r>
              <a:rPr lang="en-US" sz="3400" dirty="0"/>
              <a:t> </a:t>
            </a:r>
            <a:r>
              <a:rPr lang="en-US" sz="3400" i="1" dirty="0"/>
              <a:t>fuzzy</a:t>
            </a:r>
            <a:r>
              <a:rPr lang="en-US" sz="3400" dirty="0"/>
              <a:t> </a:t>
            </a:r>
            <a:r>
              <a:rPr lang="en-US" sz="3400" dirty="0" err="1"/>
              <a:t>dikembangkan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teori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fuzzy</a:t>
            </a:r>
            <a:r>
              <a:rPr lang="en-US" sz="3400" dirty="0"/>
              <a:t>.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err="1" smtClean="0"/>
              <a:t>Himpunan</a:t>
            </a:r>
            <a:r>
              <a:rPr lang="en-US" sz="3400" dirty="0" smtClean="0"/>
              <a:t> </a:t>
            </a:r>
            <a:r>
              <a:rPr lang="en-US" sz="3400" dirty="0" err="1" smtClean="0"/>
              <a:t>klasik</a:t>
            </a:r>
            <a:r>
              <a:rPr lang="en-US" sz="3400" dirty="0" smtClean="0"/>
              <a:t> yang </a:t>
            </a:r>
            <a:r>
              <a:rPr lang="en-US" sz="3400" dirty="0" err="1" smtClean="0"/>
              <a:t>sudah</a:t>
            </a:r>
            <a:r>
              <a:rPr lang="en-US" sz="3400" dirty="0" smtClean="0"/>
              <a:t> </a:t>
            </a:r>
            <a:r>
              <a:rPr lang="en-US" sz="3400" dirty="0" err="1" smtClean="0"/>
              <a:t>dipelajari</a:t>
            </a:r>
            <a:r>
              <a:rPr lang="en-US" sz="3400" dirty="0" smtClean="0"/>
              <a:t> </a:t>
            </a:r>
            <a:r>
              <a:rPr lang="en-US" sz="3400" dirty="0" err="1" smtClean="0"/>
              <a:t>selama</a:t>
            </a:r>
            <a:r>
              <a:rPr lang="en-US" sz="3400" dirty="0" smtClean="0"/>
              <a:t> </a:t>
            </a:r>
            <a:r>
              <a:rPr lang="en-US" sz="3400" dirty="0" err="1" smtClean="0"/>
              <a:t>ini</a:t>
            </a:r>
            <a:r>
              <a:rPr lang="en-US" sz="3400" dirty="0" smtClean="0"/>
              <a:t>  </a:t>
            </a:r>
            <a:r>
              <a:rPr lang="en-US" sz="3400" dirty="0" err="1"/>
              <a:t>disebut</a:t>
            </a:r>
            <a:r>
              <a:rPr lang="en-US" sz="3400" dirty="0"/>
              <a:t> </a:t>
            </a:r>
            <a:r>
              <a:rPr lang="en-US" sz="3400" b="1" dirty="0" err="1"/>
              <a:t>himpunan</a:t>
            </a:r>
            <a:r>
              <a:rPr lang="en-US" sz="3400" b="1" dirty="0"/>
              <a:t> </a:t>
            </a:r>
            <a:r>
              <a:rPr lang="en-US" sz="3400" b="1" dirty="0" err="1"/>
              <a:t>tegas</a:t>
            </a:r>
            <a:r>
              <a:rPr lang="en-US" sz="3400" dirty="0"/>
              <a:t> (</a:t>
            </a:r>
            <a:r>
              <a:rPr lang="en-US" sz="3400" i="1" dirty="0"/>
              <a:t>crisp set</a:t>
            </a:r>
            <a:r>
              <a:rPr lang="en-US" sz="3400" dirty="0"/>
              <a:t>).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Di </a:t>
            </a: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 smtClean="0"/>
              <a:t>himpunan</a:t>
            </a:r>
            <a:r>
              <a:rPr lang="en-US" sz="3400" dirty="0" smtClean="0"/>
              <a:t> </a:t>
            </a:r>
            <a:r>
              <a:rPr lang="en-US" sz="3400" dirty="0" err="1" smtClean="0"/>
              <a:t>tegas</a:t>
            </a:r>
            <a:r>
              <a:rPr lang="en-US" sz="3400" dirty="0" smtClean="0"/>
              <a:t>, </a:t>
            </a:r>
            <a:r>
              <a:rPr lang="en-US" sz="3400" dirty="0" err="1" smtClean="0"/>
              <a:t>keanggotaan</a:t>
            </a:r>
            <a:r>
              <a:rPr lang="en-US" sz="3400" dirty="0" smtClean="0"/>
              <a:t> </a:t>
            </a:r>
            <a:r>
              <a:rPr lang="en-US" sz="3400" dirty="0" err="1"/>
              <a:t>suatu</a:t>
            </a:r>
            <a:r>
              <a:rPr lang="en-US" sz="3400" dirty="0"/>
              <a:t> </a:t>
            </a:r>
            <a:r>
              <a:rPr lang="en-US" sz="3400" dirty="0" err="1"/>
              <a:t>unsur</a:t>
            </a:r>
            <a:r>
              <a:rPr lang="en-US" sz="3400" dirty="0"/>
              <a:t> </a:t>
            </a:r>
            <a:r>
              <a:rPr lang="en-US" sz="3400" dirty="0" err="1"/>
              <a:t>di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dirty="0" err="1"/>
              <a:t>dinyatakan</a:t>
            </a:r>
            <a:r>
              <a:rPr lang="en-US" sz="3400" dirty="0"/>
              <a:t> </a:t>
            </a:r>
            <a:r>
              <a:rPr lang="en-US" sz="3400" dirty="0" err="1"/>
              <a:t>secara</a:t>
            </a:r>
            <a:r>
              <a:rPr lang="en-US" sz="3400" dirty="0"/>
              <a:t> </a:t>
            </a:r>
            <a:r>
              <a:rPr lang="en-US" sz="3400" dirty="0" err="1"/>
              <a:t>tegas</a:t>
            </a:r>
            <a:r>
              <a:rPr lang="en-US" sz="3400" dirty="0"/>
              <a:t>, </a:t>
            </a:r>
            <a:r>
              <a:rPr lang="en-US" sz="3400" dirty="0" err="1"/>
              <a:t>apakah</a:t>
            </a:r>
            <a:r>
              <a:rPr lang="en-US" sz="3400" dirty="0"/>
              <a:t> </a:t>
            </a:r>
            <a:r>
              <a:rPr lang="en-US" sz="3400" dirty="0" err="1"/>
              <a:t>objek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anggota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bukan</a:t>
            </a:r>
            <a:r>
              <a:rPr lang="en-US" sz="3400" dirty="0"/>
              <a:t>.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err="1" smtClean="0"/>
              <a:t>Untuk</a:t>
            </a:r>
            <a:r>
              <a:rPr lang="en-US" sz="3400" dirty="0" smtClean="0"/>
              <a:t> </a:t>
            </a:r>
            <a:r>
              <a:rPr lang="en-US" sz="3400" dirty="0" err="1"/>
              <a:t>sembarang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,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unsur</a:t>
            </a:r>
            <a:r>
              <a:rPr lang="en-US" sz="3400" dirty="0"/>
              <a:t> </a:t>
            </a:r>
            <a:r>
              <a:rPr lang="en-US" sz="3400" i="1" dirty="0"/>
              <a:t>x</a:t>
            </a:r>
            <a:r>
              <a:rPr lang="en-US" sz="3400" dirty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anggota</a:t>
            </a:r>
            <a:r>
              <a:rPr lang="en-US" sz="3400" dirty="0"/>
              <a:t> </a:t>
            </a:r>
            <a:r>
              <a:rPr lang="en-US" sz="3400" dirty="0" err="1" smtClean="0"/>
              <a:t>himpunan</a:t>
            </a:r>
            <a:r>
              <a:rPr lang="en-US" sz="3400" dirty="0" smtClean="0"/>
              <a:t> </a:t>
            </a:r>
            <a:r>
              <a:rPr lang="en-US" sz="3400" dirty="0" err="1" smtClean="0"/>
              <a:t>apabila</a:t>
            </a:r>
            <a:r>
              <a:rPr lang="en-US" sz="3400" dirty="0" smtClean="0"/>
              <a:t> </a:t>
            </a:r>
            <a:r>
              <a:rPr lang="en-US" sz="3400" i="1" dirty="0"/>
              <a:t>x</a:t>
            </a:r>
            <a:r>
              <a:rPr lang="en-US" sz="3400" dirty="0"/>
              <a:t> </a:t>
            </a:r>
            <a:r>
              <a:rPr lang="en-US" sz="3400" dirty="0" err="1"/>
              <a:t>terdapat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terdefinisi</a:t>
            </a:r>
            <a:r>
              <a:rPr lang="en-US" sz="3400" dirty="0"/>
              <a:t> </a:t>
            </a:r>
            <a:r>
              <a:rPr lang="en-US" sz="3400" dirty="0" err="1"/>
              <a:t>di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. </a:t>
            </a: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Contoh</a:t>
            </a:r>
            <a:r>
              <a:rPr lang="en-US" sz="3400" dirty="0" smtClean="0"/>
              <a:t>: </a:t>
            </a:r>
            <a:r>
              <a:rPr lang="en-US" sz="3400" i="1" dirty="0" smtClean="0"/>
              <a:t>A</a:t>
            </a:r>
            <a:r>
              <a:rPr lang="en-US" sz="3400" dirty="0" smtClean="0"/>
              <a:t> </a:t>
            </a:r>
            <a:r>
              <a:rPr lang="en-US" sz="3400" dirty="0"/>
              <a:t>= {0, 4, 7, 8, 11}, </a:t>
            </a:r>
            <a:r>
              <a:rPr lang="en-US" sz="3400" dirty="0" err="1"/>
              <a:t>maka</a:t>
            </a:r>
            <a:r>
              <a:rPr lang="en-US" sz="3400" dirty="0"/>
              <a:t> </a:t>
            </a:r>
            <a:r>
              <a:rPr lang="en-US" sz="3400" dirty="0" smtClean="0"/>
              <a:t>7 </a:t>
            </a:r>
            <a:r>
              <a:rPr lang="en-US" sz="3400" dirty="0">
                <a:sym typeface="Symbol"/>
              </a:rPr>
              <a:t>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, </a:t>
            </a:r>
            <a:r>
              <a:rPr lang="en-US" sz="3400" dirty="0" err="1"/>
              <a:t>tetapi</a:t>
            </a:r>
            <a:r>
              <a:rPr lang="en-US" sz="3400" dirty="0"/>
              <a:t> 5 </a:t>
            </a:r>
            <a:r>
              <a:rPr lang="en-US" sz="3400" dirty="0">
                <a:sym typeface="Symbol"/>
              </a:rPr>
              <a:t>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.</a:t>
            </a:r>
          </a:p>
          <a:p>
            <a:r>
              <a:rPr lang="en-US" sz="3400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/>
              <a:t>Fungsi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karakteristik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dirty="0"/>
              <a:t>,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unsur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semesta</a:t>
            </a:r>
            <a:r>
              <a:rPr lang="en-US" sz="2400" dirty="0"/>
              <a:t> </a:t>
            </a:r>
            <a:r>
              <a:rPr lang="en-US" sz="2400" dirty="0" err="1"/>
              <a:t>pembicaraan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b="1" dirty="0" smtClean="0"/>
              <a:t>3.</a:t>
            </a:r>
            <a:r>
              <a:rPr lang="en-US" sz="2400" dirty="0" smtClean="0"/>
              <a:t> </a:t>
            </a:r>
            <a:endParaRPr lang="en-US" sz="2400" i="1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= {1, 2, 3, 4, 5, 6}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</a:t>
            </a:r>
            <a:r>
              <a:rPr lang="en-US" sz="2400" dirty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dirty="0"/>
              <a:t>yang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= {1, 2, 5}. </a:t>
            </a:r>
            <a:r>
              <a:rPr lang="en-US" sz="2400" dirty="0" smtClean="0"/>
              <a:t>Kita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 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i="1" dirty="0"/>
              <a:t>A</a:t>
            </a:r>
            <a:r>
              <a:rPr lang="en-US" sz="2400" dirty="0"/>
              <a:t> = {(1,1), (2,1), (3,0), (4,0), (5,1), (6,0) }</a:t>
            </a:r>
            <a:endParaRPr lang="en-US" sz="2400" i="1" dirty="0"/>
          </a:p>
          <a:p>
            <a:pPr>
              <a:buNone/>
            </a:pPr>
            <a:r>
              <a:rPr lang="en-US" sz="2400" dirty="0"/>
              <a:t>		</a:t>
            </a:r>
            <a:endParaRPr lang="en-US" sz="2400" i="1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Keterangan</a:t>
            </a:r>
            <a:r>
              <a:rPr lang="en-US" sz="2400" dirty="0"/>
              <a:t>: (2,1)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i="1" baseline="-25000" dirty="0"/>
              <a:t>A</a:t>
            </a:r>
            <a:r>
              <a:rPr lang="en-US" sz="2400" dirty="0"/>
              <a:t>(2) = 1;  (4,0)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i="1" dirty="0">
                <a:sym typeface="Symbol"/>
              </a:rPr>
              <a:t></a:t>
            </a:r>
            <a:r>
              <a:rPr lang="en-US" sz="2400" i="1" baseline="-25000" dirty="0"/>
              <a:t>A</a:t>
            </a:r>
            <a:r>
              <a:rPr lang="en-US" sz="2400" dirty="0"/>
              <a:t>(4) = 0,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2209800" y="1981200"/>
          <a:ext cx="3048000" cy="111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4" imgW="1167893" imgH="431613" progId="Equation.3">
                  <p:embed/>
                </p:oleObj>
              </mc:Choice>
              <mc:Fallback>
                <p:oleObj name="Equation" r:id="rId4" imgW="1167893" imgH="4316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048000" cy="1115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dirty="0" err="1"/>
              <a:t>Sekarang</a:t>
            </a:r>
            <a:r>
              <a:rPr lang="en-US" sz="2800" dirty="0"/>
              <a:t>, </a:t>
            </a:r>
            <a:r>
              <a:rPr lang="en-US" sz="2800" dirty="0" err="1"/>
              <a:t>tinjau</a:t>
            </a:r>
            <a:r>
              <a:rPr lang="en-US" sz="2800" dirty="0"/>
              <a:t> </a:t>
            </a:r>
            <a:r>
              <a:rPr lang="en-US" sz="2800" i="1" dirty="0"/>
              <a:t>V</a:t>
            </a:r>
            <a:r>
              <a:rPr lang="en-US" sz="2800" dirty="0"/>
              <a:t>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pelan</a:t>
            </a:r>
            <a:r>
              <a:rPr lang="en-US" sz="2800" dirty="0"/>
              <a:t> (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i="1" dirty="0"/>
              <a:t>v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</a:t>
            </a:r>
            <a:r>
              <a:rPr lang="en-US" sz="2800" dirty="0"/>
              <a:t> 20 km/jam).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 </a:t>
            </a:r>
            <a:r>
              <a:rPr lang="en-US" sz="2800" i="1" dirty="0"/>
              <a:t>v</a:t>
            </a:r>
            <a:r>
              <a:rPr lang="en-US" sz="2800" dirty="0"/>
              <a:t> = 20,01 km/jam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 </a:t>
            </a:r>
            <a:r>
              <a:rPr lang="en-US" sz="2800" dirty="0" err="1"/>
              <a:t>pelan</a:t>
            </a:r>
            <a:r>
              <a:rPr lang="en-US" sz="2800" dirty="0"/>
              <a:t>?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tegas</a:t>
            </a:r>
            <a:r>
              <a:rPr lang="en-US" sz="2800" dirty="0"/>
              <a:t>, 20,01 km/jam </a:t>
            </a:r>
            <a:r>
              <a:rPr lang="en-US" sz="2800" dirty="0">
                <a:sym typeface="Symbol"/>
              </a:rPr>
              <a:t></a:t>
            </a:r>
            <a:r>
              <a:rPr lang="en-US" sz="2800" dirty="0"/>
              <a:t>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fuzzy</a:t>
            </a:r>
            <a:r>
              <a:rPr lang="en-US" sz="2800" dirty="0"/>
              <a:t>, 20,01 km/jam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ditolak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i="1" dirty="0" err="1"/>
              <a:t>diturunkan</a:t>
            </a:r>
            <a:r>
              <a:rPr lang="en-US" sz="2800" i="1" dirty="0"/>
              <a:t> </a:t>
            </a:r>
            <a:r>
              <a:rPr lang="en-US" sz="2800" i="1" dirty="0" err="1"/>
              <a:t>derajat</a:t>
            </a:r>
            <a:r>
              <a:rPr lang="en-US" sz="2800" i="1" dirty="0"/>
              <a:t> </a:t>
            </a:r>
            <a:r>
              <a:rPr lang="en-US" sz="2800" i="1" dirty="0" err="1"/>
              <a:t>keanggotaannya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fuzzy</a:t>
            </a:r>
            <a:r>
              <a:rPr lang="en-US" dirty="0"/>
              <a:t>,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derajat</a:t>
            </a:r>
            <a:r>
              <a:rPr lang="en-US" b="1" dirty="0"/>
              <a:t> </a:t>
            </a:r>
            <a:r>
              <a:rPr lang="en-US" b="1" dirty="0" err="1"/>
              <a:t>keanggotaan</a:t>
            </a:r>
            <a:r>
              <a:rPr lang="en-US" dirty="0"/>
              <a:t> (</a:t>
            </a:r>
            <a:r>
              <a:rPr lang="en-US" i="1" dirty="0"/>
              <a:t>membership values</a:t>
            </a:r>
            <a:r>
              <a:rPr lang="en-US" dirty="0"/>
              <a:t>)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[0, 1].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keanggotaan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>
                <a:sym typeface="Symbol"/>
              </a:rPr>
              <a:t></a:t>
            </a:r>
            <a:r>
              <a:rPr lang="en-US" i="1" baseline="-25000" dirty="0"/>
              <a:t>A</a:t>
            </a:r>
            <a:r>
              <a:rPr lang="en-US" dirty="0"/>
              <a:t> :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[0, 1]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>
                <a:sym typeface="Symbol"/>
              </a:rPr>
              <a:t></a:t>
            </a:r>
            <a:r>
              <a:rPr lang="en-US" i="1" baseline="-25000" dirty="0"/>
              <a:t>A</a:t>
            </a:r>
            <a:r>
              <a:rPr lang="en-US" dirty="0"/>
              <a:t> :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{0, 1</a:t>
            </a:r>
            <a:r>
              <a:rPr lang="en-US" dirty="0" smtClean="0"/>
              <a:t>}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Arti</a:t>
            </a:r>
            <a:r>
              <a:rPr lang="en-US" dirty="0"/>
              <a:t> 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>
                <a:sym typeface="Symbol"/>
              </a:rPr>
              <a:t></a:t>
            </a:r>
            <a:r>
              <a:rPr lang="en-US" i="1" baseline="-25000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 smtClean="0"/>
              <a:t>A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>
                <a:sym typeface="Symbol"/>
              </a:rPr>
              <a:t></a:t>
            </a:r>
            <a:r>
              <a:rPr lang="en-US" i="1" baseline="-25000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 smtClean="0"/>
              <a:t>A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</a:t>
            </a:r>
            <a:r>
              <a:rPr lang="en-US" baseline="-25000" dirty="0"/>
              <a:t>A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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0 &lt; </a:t>
            </a:r>
            <a:r>
              <a:rPr lang="en-US" i="1" dirty="0">
                <a:sym typeface="Symbol"/>
              </a:rPr>
              <a:t></a:t>
            </a:r>
            <a:r>
              <a:rPr lang="en-US" dirty="0"/>
              <a:t> &lt; 1, </a:t>
            </a:r>
            <a:r>
              <a:rPr lang="en-US" dirty="0" err="1"/>
              <a:t>maka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i="1" dirty="0">
                <a:sym typeface="Symbol"/>
              </a:rPr>
              <a:t>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00600" y="579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of first time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900" b="1" dirty="0" smtClean="0"/>
              <a:t>Cara-Cara </a:t>
            </a:r>
            <a:r>
              <a:rPr lang="en-US" sz="5900" b="1" dirty="0" err="1" smtClean="0"/>
              <a:t>Menuliskan</a:t>
            </a:r>
            <a:r>
              <a:rPr lang="en-US" sz="5900" b="1" dirty="0" smtClean="0"/>
              <a:t> </a:t>
            </a:r>
            <a:r>
              <a:rPr lang="en-US" sz="5900" b="1" dirty="0" err="1"/>
              <a:t>Himpunan</a:t>
            </a:r>
            <a:r>
              <a:rPr lang="en-US" sz="5900" b="1" dirty="0"/>
              <a:t> </a:t>
            </a:r>
            <a:r>
              <a:rPr lang="en-US" sz="5900" b="1" i="1" dirty="0" smtClean="0"/>
              <a:t>Fuzzy:</a:t>
            </a:r>
          </a:p>
          <a:p>
            <a:endParaRPr lang="en-US" i="1" dirty="0" smtClean="0"/>
          </a:p>
          <a:p>
            <a:r>
              <a:rPr lang="en-US" sz="5100" i="1" dirty="0" smtClean="0"/>
              <a:t>Cara </a:t>
            </a:r>
            <a:r>
              <a:rPr lang="en-US" sz="5100" i="1" dirty="0"/>
              <a:t>1</a:t>
            </a:r>
            <a:r>
              <a:rPr lang="en-US" sz="5100" dirty="0"/>
              <a:t>: </a:t>
            </a:r>
            <a:r>
              <a:rPr lang="en-US" sz="5100" dirty="0" err="1"/>
              <a:t>Sebagai</a:t>
            </a:r>
            <a:r>
              <a:rPr lang="en-US" sz="5100" dirty="0"/>
              <a:t> </a:t>
            </a:r>
            <a:r>
              <a:rPr lang="en-US" sz="5100" dirty="0" err="1"/>
              <a:t>himpunan</a:t>
            </a:r>
            <a:r>
              <a:rPr lang="en-US" sz="5100" dirty="0"/>
              <a:t> </a:t>
            </a:r>
            <a:r>
              <a:rPr lang="en-US" sz="5100" dirty="0" err="1"/>
              <a:t>pasangan</a:t>
            </a:r>
            <a:r>
              <a:rPr lang="en-US" sz="5100" dirty="0"/>
              <a:t> </a:t>
            </a:r>
            <a:r>
              <a:rPr lang="en-US" sz="5100" dirty="0" err="1"/>
              <a:t>berurutan</a:t>
            </a:r>
            <a:endParaRPr lang="en-US" sz="5100" dirty="0"/>
          </a:p>
          <a:p>
            <a:pPr>
              <a:buNone/>
            </a:pPr>
            <a:r>
              <a:rPr lang="en-US" sz="5100" dirty="0"/>
              <a:t> </a:t>
            </a:r>
            <a:r>
              <a:rPr lang="en-US" sz="5100" dirty="0" smtClean="0"/>
              <a:t>	</a:t>
            </a:r>
            <a:r>
              <a:rPr lang="en-US" sz="5100" i="1" dirty="0" smtClean="0"/>
              <a:t>	A</a:t>
            </a:r>
            <a:r>
              <a:rPr lang="en-US" sz="5100" dirty="0" smtClean="0"/>
              <a:t> </a:t>
            </a:r>
            <a:r>
              <a:rPr lang="en-US" sz="5100" dirty="0"/>
              <a:t>= { (</a:t>
            </a:r>
            <a:r>
              <a:rPr lang="en-US" sz="5100" i="1" dirty="0"/>
              <a:t>x</a:t>
            </a:r>
            <a:r>
              <a:rPr lang="en-US" sz="5100" baseline="-25000" dirty="0"/>
              <a:t>1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1</a:t>
            </a:r>
            <a:r>
              <a:rPr lang="en-US" sz="5100" dirty="0"/>
              <a:t>)), (</a:t>
            </a:r>
            <a:r>
              <a:rPr lang="en-US" sz="5100" i="1" dirty="0"/>
              <a:t>x</a:t>
            </a:r>
            <a:r>
              <a:rPr lang="en-US" sz="5100" baseline="-25000" dirty="0"/>
              <a:t>2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2</a:t>
            </a:r>
            <a:r>
              <a:rPr lang="en-US" sz="5100" dirty="0"/>
              <a:t>)), …, (</a:t>
            </a:r>
            <a:r>
              <a:rPr lang="en-US" sz="5100" i="1" dirty="0" err="1"/>
              <a:t>x</a:t>
            </a:r>
            <a:r>
              <a:rPr lang="en-US" sz="5100" i="1" baseline="-25000" dirty="0" err="1"/>
              <a:t>n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 err="1"/>
              <a:t>x</a:t>
            </a:r>
            <a:r>
              <a:rPr lang="en-US" sz="5100" i="1" baseline="-25000" dirty="0" err="1"/>
              <a:t>n</a:t>
            </a:r>
            <a:r>
              <a:rPr lang="en-US" sz="5100" dirty="0"/>
              <a:t>)) </a:t>
            </a:r>
            <a:r>
              <a:rPr lang="en-US" sz="5100" dirty="0" smtClean="0"/>
              <a:t>}</a:t>
            </a:r>
          </a:p>
          <a:p>
            <a:pPr>
              <a:buNone/>
            </a:pPr>
            <a:endParaRPr lang="en-US" sz="5100" dirty="0"/>
          </a:p>
          <a:p>
            <a:pPr>
              <a:buNone/>
            </a:pPr>
            <a:r>
              <a:rPr lang="en-US" sz="5100" b="1" dirty="0" err="1"/>
              <a:t>Contoh</a:t>
            </a:r>
            <a:r>
              <a:rPr lang="en-US" sz="5100" b="1" dirty="0"/>
              <a:t> </a:t>
            </a:r>
            <a:r>
              <a:rPr lang="en-US" sz="5100" b="1" dirty="0" smtClean="0"/>
              <a:t>5.  </a:t>
            </a:r>
            <a:r>
              <a:rPr lang="en-US" sz="5100" dirty="0" err="1" smtClean="0"/>
              <a:t>Misalkan</a:t>
            </a:r>
            <a:endParaRPr lang="en-US" sz="5100" dirty="0"/>
          </a:p>
          <a:p>
            <a:pPr>
              <a:buNone/>
            </a:pPr>
            <a:r>
              <a:rPr lang="en-US" sz="5100" dirty="0"/>
              <a:t> </a:t>
            </a:r>
            <a:r>
              <a:rPr lang="en-US" sz="5100" dirty="0" smtClean="0"/>
              <a:t>	 </a:t>
            </a:r>
            <a:r>
              <a:rPr lang="en-US" sz="5100" i="1" dirty="0"/>
              <a:t>X</a:t>
            </a:r>
            <a:r>
              <a:rPr lang="en-US" sz="5100" dirty="0"/>
              <a:t> = { </a:t>
            </a:r>
            <a:r>
              <a:rPr lang="en-US" sz="5100" dirty="0" err="1"/>
              <a:t>becak</a:t>
            </a:r>
            <a:r>
              <a:rPr lang="en-US" sz="5100" dirty="0"/>
              <a:t>, </a:t>
            </a:r>
            <a:r>
              <a:rPr lang="en-US" sz="5100" dirty="0" err="1"/>
              <a:t>sepeda</a:t>
            </a:r>
            <a:r>
              <a:rPr lang="en-US" sz="5100" dirty="0"/>
              <a:t> motor,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/>
              <a:t>kodok</a:t>
            </a:r>
            <a:r>
              <a:rPr lang="en-US" sz="5100" dirty="0"/>
              <a:t>(VW),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/>
              <a:t>kijang</a:t>
            </a:r>
            <a:r>
              <a:rPr lang="en-US" sz="5100" dirty="0"/>
              <a:t>,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i="1" dirty="0"/>
              <a:t>carry</a:t>
            </a:r>
            <a:r>
              <a:rPr lang="en-US" sz="5100" dirty="0"/>
              <a:t> }</a:t>
            </a:r>
          </a:p>
          <a:p>
            <a:pPr>
              <a:buNone/>
            </a:pPr>
            <a:r>
              <a:rPr lang="en-US" sz="5100" dirty="0" smtClean="0"/>
              <a:t>	 </a:t>
            </a:r>
            <a:r>
              <a:rPr lang="en-US" sz="5100" i="1" dirty="0"/>
              <a:t>A</a:t>
            </a:r>
            <a:r>
              <a:rPr lang="en-US" sz="5100" dirty="0"/>
              <a:t> = </a:t>
            </a:r>
            <a:r>
              <a:rPr lang="en-US" sz="5100" dirty="0" err="1"/>
              <a:t>himpunan</a:t>
            </a:r>
            <a:r>
              <a:rPr lang="en-US" sz="5100" dirty="0"/>
              <a:t> </a:t>
            </a:r>
            <a:r>
              <a:rPr lang="en-US" sz="5100" dirty="0" err="1"/>
              <a:t>kendaraan</a:t>
            </a:r>
            <a:r>
              <a:rPr lang="en-US" sz="5100" dirty="0"/>
              <a:t> yang </a:t>
            </a:r>
            <a:r>
              <a:rPr lang="en-US" sz="5100" dirty="0" err="1"/>
              <a:t>nyaman</a:t>
            </a:r>
            <a:r>
              <a:rPr lang="en-US" sz="5100" dirty="0"/>
              <a:t> </a:t>
            </a:r>
            <a:r>
              <a:rPr lang="en-US" sz="5100" dirty="0" err="1"/>
              <a:t>dipakai</a:t>
            </a:r>
            <a:r>
              <a:rPr lang="en-US" sz="5100" dirty="0"/>
              <a:t>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bepergian</a:t>
            </a:r>
            <a:r>
              <a:rPr lang="en-US" sz="5100" dirty="0"/>
              <a:t> </a:t>
            </a:r>
            <a:r>
              <a:rPr lang="en-US" sz="5100" dirty="0" err="1"/>
              <a:t>jarak</a:t>
            </a:r>
            <a:r>
              <a:rPr lang="en-US" sz="5100" dirty="0"/>
              <a:t> </a:t>
            </a:r>
            <a:r>
              <a:rPr lang="en-US" sz="5100" dirty="0" err="1"/>
              <a:t>jauh</a:t>
            </a:r>
            <a:r>
              <a:rPr lang="en-US" sz="5100" dirty="0"/>
              <a:t>    </a:t>
            </a:r>
          </a:p>
          <a:p>
            <a:pPr>
              <a:buNone/>
            </a:pPr>
            <a:r>
              <a:rPr lang="en-US" sz="5100" i="1" dirty="0"/>
              <a:t>       </a:t>
            </a:r>
            <a:r>
              <a:rPr lang="en-US" sz="5100" i="1" dirty="0" smtClean="0"/>
              <a:t>      </a:t>
            </a:r>
            <a:r>
              <a:rPr lang="en-US" sz="5100" dirty="0" err="1" smtClean="0"/>
              <a:t>oleh</a:t>
            </a:r>
            <a:r>
              <a:rPr lang="en-US" sz="5100" dirty="0" smtClean="0"/>
              <a:t>  </a:t>
            </a:r>
            <a:r>
              <a:rPr lang="en-US" sz="5100" dirty="0" err="1"/>
              <a:t>keluarga</a:t>
            </a:r>
            <a:r>
              <a:rPr lang="en-US" sz="5100" dirty="0"/>
              <a:t> </a:t>
            </a:r>
            <a:r>
              <a:rPr lang="en-US" sz="5100" dirty="0" err="1"/>
              <a:t>besar</a:t>
            </a:r>
            <a:r>
              <a:rPr lang="en-US" sz="5100" dirty="0"/>
              <a:t> (</a:t>
            </a:r>
            <a:r>
              <a:rPr lang="en-US" sz="5100" dirty="0" err="1"/>
              <a:t>terdiri</a:t>
            </a:r>
            <a:r>
              <a:rPr lang="en-US" sz="5100" dirty="0"/>
              <a:t> </a:t>
            </a:r>
            <a:r>
              <a:rPr lang="en-US" sz="5100" dirty="0" err="1"/>
              <a:t>dari</a:t>
            </a:r>
            <a:r>
              <a:rPr lang="en-US" sz="5100" dirty="0"/>
              <a:t> ayah, </a:t>
            </a:r>
            <a:r>
              <a:rPr lang="en-US" sz="5100" dirty="0" err="1"/>
              <a:t>ibu</a:t>
            </a:r>
            <a:r>
              <a:rPr lang="en-US" sz="5100" dirty="0"/>
              <a:t>, </a:t>
            </a:r>
            <a:r>
              <a:rPr lang="en-US" sz="5100" dirty="0" err="1"/>
              <a:t>dan</a:t>
            </a:r>
            <a:r>
              <a:rPr lang="en-US" sz="5100" dirty="0"/>
              <a:t> </a:t>
            </a:r>
            <a:r>
              <a:rPr lang="en-US" sz="5100" dirty="0" err="1"/>
              <a:t>empat</a:t>
            </a:r>
            <a:r>
              <a:rPr lang="en-US" sz="5100" dirty="0"/>
              <a:t> </a:t>
            </a:r>
            <a:r>
              <a:rPr lang="en-US" sz="5100" dirty="0" err="1"/>
              <a:t>orang</a:t>
            </a:r>
            <a:r>
              <a:rPr lang="en-US" sz="5100" dirty="0"/>
              <a:t> </a:t>
            </a:r>
            <a:r>
              <a:rPr lang="en-US" sz="5100" dirty="0" err="1"/>
              <a:t>anak</a:t>
            </a:r>
            <a:r>
              <a:rPr lang="en-US" sz="5100" dirty="0"/>
              <a:t>)</a:t>
            </a:r>
          </a:p>
          <a:p>
            <a:pPr>
              <a:buNone/>
            </a:pPr>
            <a:r>
              <a:rPr lang="en-US" sz="5100" dirty="0"/>
              <a:t> </a:t>
            </a:r>
          </a:p>
          <a:p>
            <a:pPr>
              <a:buNone/>
            </a:pPr>
            <a:r>
              <a:rPr lang="en-US" sz="5100" dirty="0" smtClean="0"/>
              <a:t>	</a:t>
            </a:r>
            <a:r>
              <a:rPr lang="en-US" sz="5100" dirty="0" err="1" smtClean="0"/>
              <a:t>Didefinisikan</a:t>
            </a:r>
            <a:r>
              <a:rPr lang="en-US" sz="5100" dirty="0" smtClean="0"/>
              <a:t> </a:t>
            </a:r>
            <a:r>
              <a:rPr lang="en-US" sz="5100" dirty="0" err="1"/>
              <a:t>bahwa</a:t>
            </a:r>
            <a:r>
              <a:rPr lang="en-US" sz="5100" dirty="0"/>
              <a:t>,</a:t>
            </a:r>
          </a:p>
          <a:p>
            <a:pPr>
              <a:buNone/>
            </a:pPr>
            <a:r>
              <a:rPr lang="en-US" sz="5100" i="1" dirty="0" smtClean="0"/>
              <a:t>	x</a:t>
            </a:r>
            <a:r>
              <a:rPr lang="en-US" sz="5100" baseline="-25000" dirty="0" smtClean="0"/>
              <a:t>1</a:t>
            </a:r>
            <a:r>
              <a:rPr lang="en-US" sz="5100" dirty="0" smtClean="0"/>
              <a:t> </a:t>
            </a:r>
            <a:r>
              <a:rPr lang="en-US" sz="5100" dirty="0"/>
              <a:t>= </a:t>
            </a:r>
            <a:r>
              <a:rPr lang="en-US" sz="5100" dirty="0" err="1"/>
              <a:t>becak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1</a:t>
            </a:r>
            <a:r>
              <a:rPr lang="en-US" sz="5100" dirty="0"/>
              <a:t>) = </a:t>
            </a:r>
            <a:r>
              <a:rPr lang="en-US" sz="5100" dirty="0" smtClean="0"/>
              <a:t>0; </a:t>
            </a:r>
            <a:r>
              <a:rPr lang="en-US" sz="5100" i="1" dirty="0" smtClean="0"/>
              <a:t>			x</a:t>
            </a:r>
            <a:r>
              <a:rPr lang="en-US" sz="5100" baseline="-25000" dirty="0" smtClean="0"/>
              <a:t>2</a:t>
            </a:r>
            <a:r>
              <a:rPr lang="en-US" sz="5100" dirty="0" smtClean="0"/>
              <a:t> </a:t>
            </a:r>
            <a:r>
              <a:rPr lang="en-US" sz="5100" dirty="0"/>
              <a:t>= </a:t>
            </a:r>
            <a:r>
              <a:rPr lang="en-US" sz="5100" dirty="0" err="1"/>
              <a:t>sepeda</a:t>
            </a:r>
            <a:r>
              <a:rPr lang="en-US" sz="5100" dirty="0"/>
              <a:t> motor,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2</a:t>
            </a:r>
            <a:r>
              <a:rPr lang="en-US" sz="5100" dirty="0"/>
              <a:t>) = 0.1</a:t>
            </a:r>
          </a:p>
          <a:p>
            <a:pPr>
              <a:buNone/>
            </a:pPr>
            <a:r>
              <a:rPr lang="en-US" sz="5100" i="1" dirty="0" smtClean="0"/>
              <a:t>	x</a:t>
            </a:r>
            <a:r>
              <a:rPr lang="en-US" sz="5100" baseline="-25000" dirty="0" smtClean="0"/>
              <a:t>3</a:t>
            </a:r>
            <a:r>
              <a:rPr lang="en-US" sz="5100" dirty="0" smtClean="0"/>
              <a:t> </a:t>
            </a:r>
            <a:r>
              <a:rPr lang="en-US" sz="5100" dirty="0"/>
              <a:t>=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 smtClean="0"/>
              <a:t>kodok</a:t>
            </a:r>
            <a:r>
              <a:rPr lang="en-US" sz="5100" dirty="0" smtClean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3</a:t>
            </a:r>
            <a:r>
              <a:rPr lang="en-US" sz="5100" dirty="0"/>
              <a:t>) = </a:t>
            </a:r>
            <a:r>
              <a:rPr lang="en-US" sz="5100" dirty="0" smtClean="0"/>
              <a:t>0.5; </a:t>
            </a:r>
            <a:r>
              <a:rPr lang="en-US" sz="5100" i="1" dirty="0" smtClean="0"/>
              <a:t>	x</a:t>
            </a:r>
            <a:r>
              <a:rPr lang="en-US" sz="5100" baseline="-25000" dirty="0" smtClean="0"/>
              <a:t>4</a:t>
            </a:r>
            <a:r>
              <a:rPr lang="en-US" sz="5100" dirty="0" smtClean="0"/>
              <a:t> </a:t>
            </a:r>
            <a:r>
              <a:rPr lang="en-US" sz="5100" dirty="0"/>
              <a:t>=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/>
              <a:t>kijang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4</a:t>
            </a:r>
            <a:r>
              <a:rPr lang="en-US" sz="5100" dirty="0"/>
              <a:t>) = 1.0</a:t>
            </a:r>
          </a:p>
          <a:p>
            <a:pPr>
              <a:buNone/>
            </a:pPr>
            <a:r>
              <a:rPr lang="en-US" sz="5100" i="1" dirty="0" smtClean="0"/>
              <a:t>	x</a:t>
            </a:r>
            <a:r>
              <a:rPr lang="en-US" sz="5100" baseline="-25000" dirty="0" smtClean="0"/>
              <a:t>5</a:t>
            </a:r>
            <a:r>
              <a:rPr lang="en-US" sz="5100" dirty="0" smtClean="0"/>
              <a:t> </a:t>
            </a:r>
            <a:r>
              <a:rPr lang="en-US" sz="5100" dirty="0"/>
              <a:t>= 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i="1" dirty="0"/>
              <a:t>carry</a:t>
            </a:r>
            <a:r>
              <a:rPr lang="en-US" sz="5100" dirty="0"/>
              <a:t>, </a:t>
            </a:r>
            <a:r>
              <a:rPr lang="en-US" sz="5100" i="1" dirty="0">
                <a:sym typeface="Symbol"/>
              </a:rPr>
              <a:t></a:t>
            </a:r>
            <a:r>
              <a:rPr lang="en-US" sz="5100" i="1" baseline="-25000" dirty="0"/>
              <a:t>A</a:t>
            </a:r>
            <a:r>
              <a:rPr lang="en-US" sz="5100" dirty="0"/>
              <a:t>(</a:t>
            </a:r>
            <a:r>
              <a:rPr lang="en-US" sz="5100" i="1" dirty="0"/>
              <a:t>x</a:t>
            </a:r>
            <a:r>
              <a:rPr lang="en-US" sz="5100" baseline="-25000" dirty="0"/>
              <a:t>5</a:t>
            </a:r>
            <a:r>
              <a:rPr lang="en-US" sz="5100" dirty="0"/>
              <a:t>) = </a:t>
            </a:r>
            <a:r>
              <a:rPr lang="en-US" sz="5100" dirty="0" smtClean="0"/>
              <a:t>0.8; </a:t>
            </a:r>
            <a:endParaRPr lang="en-US" sz="5100" dirty="0"/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err="1" smtClean="0"/>
              <a:t>maka</a:t>
            </a:r>
            <a:r>
              <a:rPr lang="en-US" sz="5100" dirty="0"/>
              <a:t>, </a:t>
            </a:r>
            <a:r>
              <a:rPr lang="en-US" sz="5100" dirty="0" err="1"/>
              <a:t>dalam</a:t>
            </a:r>
            <a:r>
              <a:rPr lang="en-US" sz="5100" dirty="0"/>
              <a:t> </a:t>
            </a:r>
            <a:r>
              <a:rPr lang="en-US" sz="5100" dirty="0" err="1"/>
              <a:t>himpunan</a:t>
            </a:r>
            <a:r>
              <a:rPr lang="en-US" sz="5100" dirty="0"/>
              <a:t> </a:t>
            </a:r>
            <a:r>
              <a:rPr lang="en-US" sz="5100" i="1" dirty="0"/>
              <a:t>fuzzy</a:t>
            </a:r>
            <a:r>
              <a:rPr lang="en-US" sz="5100" dirty="0"/>
              <a:t>,</a:t>
            </a:r>
          </a:p>
          <a:p>
            <a:pPr>
              <a:buNone/>
            </a:pPr>
            <a:r>
              <a:rPr lang="en-US" sz="5100" dirty="0"/>
              <a:t> </a:t>
            </a:r>
            <a:r>
              <a:rPr lang="en-US" sz="5100" dirty="0" smtClean="0"/>
              <a:t>	A </a:t>
            </a:r>
            <a:r>
              <a:rPr lang="en-US" sz="5100" dirty="0"/>
              <a:t>= { (</a:t>
            </a:r>
            <a:r>
              <a:rPr lang="en-US" sz="5100" dirty="0" err="1"/>
              <a:t>becak</a:t>
            </a:r>
            <a:r>
              <a:rPr lang="en-US" sz="5100" dirty="0"/>
              <a:t>, 0), (</a:t>
            </a:r>
            <a:r>
              <a:rPr lang="en-US" sz="5100" dirty="0" err="1"/>
              <a:t>sepeda</a:t>
            </a:r>
            <a:r>
              <a:rPr lang="en-US" sz="5100" dirty="0"/>
              <a:t> motor, 0.1), (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/>
              <a:t>kodok</a:t>
            </a:r>
            <a:r>
              <a:rPr lang="en-US" sz="5100" dirty="0"/>
              <a:t>, 0.5), </a:t>
            </a:r>
            <a:r>
              <a:rPr lang="en-US" sz="5100" dirty="0" smtClean="0"/>
              <a:t> </a:t>
            </a:r>
          </a:p>
          <a:p>
            <a:pPr>
              <a:buNone/>
            </a:pPr>
            <a:r>
              <a:rPr lang="en-US" sz="5100" dirty="0"/>
              <a:t>	</a:t>
            </a:r>
            <a:r>
              <a:rPr lang="en-US" sz="5100" dirty="0" smtClean="0"/>
              <a:t>	(</a:t>
            </a:r>
            <a:r>
              <a:rPr lang="en-US" sz="5100" dirty="0" err="1"/>
              <a:t>mobil</a:t>
            </a:r>
            <a:r>
              <a:rPr lang="en-US" sz="5100" dirty="0"/>
              <a:t> </a:t>
            </a:r>
            <a:r>
              <a:rPr lang="en-US" sz="5100" dirty="0" err="1"/>
              <a:t>kijang</a:t>
            </a:r>
            <a:r>
              <a:rPr lang="en-US" sz="5100" dirty="0"/>
              <a:t>, </a:t>
            </a:r>
            <a:r>
              <a:rPr lang="en-US" sz="5100" dirty="0" smtClean="0"/>
              <a:t>1.0),  (</a:t>
            </a:r>
            <a:r>
              <a:rPr lang="en-US" sz="5100" dirty="0" err="1"/>
              <a:t>mobil</a:t>
            </a:r>
            <a:r>
              <a:rPr lang="en-US" sz="5100" dirty="0"/>
              <a:t> carry, 0.8) </a:t>
            </a:r>
            <a:r>
              <a:rPr lang="en-US" sz="5100" dirty="0" smtClean="0"/>
              <a:t>}</a:t>
            </a:r>
            <a:endParaRPr lang="en-US" sz="5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i="1" dirty="0"/>
              <a:t>Cara 2</a:t>
            </a:r>
            <a:r>
              <a:rPr lang="en-US" sz="2800" dirty="0"/>
              <a:t>: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menyebut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keanggotaan</a:t>
            </a:r>
            <a:r>
              <a:rPr lang="en-US" sz="2800" dirty="0"/>
              <a:t>.</a:t>
            </a:r>
          </a:p>
          <a:p>
            <a:r>
              <a:rPr lang="en-US" sz="2800" dirty="0"/>
              <a:t>Cara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fuzzy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menerus</a:t>
            </a:r>
            <a:r>
              <a:rPr lang="en-US" sz="2800" dirty="0"/>
              <a:t> (</a:t>
            </a:r>
            <a:r>
              <a:rPr lang="en-US" sz="2800" dirty="0" err="1"/>
              <a:t>riil</a:t>
            </a:r>
            <a:r>
              <a:rPr lang="en-US" sz="2800" dirty="0"/>
              <a:t>).</a:t>
            </a:r>
          </a:p>
          <a:p>
            <a:pPr>
              <a:buNone/>
            </a:pPr>
            <a:r>
              <a:rPr lang="en-US" sz="2800" b="1" dirty="0"/>
              <a:t> </a:t>
            </a:r>
            <a:endParaRPr lang="en-US" sz="2800" dirty="0"/>
          </a:p>
          <a:p>
            <a:pPr>
              <a:buNone/>
            </a:pPr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smtClean="0"/>
              <a:t>6. </a:t>
            </a:r>
            <a:r>
              <a:rPr lang="en-US" sz="2800" dirty="0" err="1" smtClean="0"/>
              <a:t>Misalkan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 </a:t>
            </a:r>
            <a:r>
              <a:rPr lang="en-US" sz="2800" dirty="0" smtClean="0"/>
              <a:t>	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riil</a:t>
            </a:r>
            <a:r>
              <a:rPr lang="en-US" sz="2800" dirty="0"/>
              <a:t> yang </a:t>
            </a:r>
            <a:r>
              <a:rPr lang="en-US" sz="2800" i="1" dirty="0" err="1"/>
              <a:t>dekat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2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 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maka</a:t>
            </a:r>
            <a:r>
              <a:rPr lang="en-US" sz="2800" dirty="0"/>
              <a:t>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i="1" dirty="0"/>
              <a:t>fuzzy</a:t>
            </a:r>
            <a:r>
              <a:rPr lang="en-US" sz="2800" dirty="0"/>
              <a:t>,</a:t>
            </a:r>
          </a:p>
          <a:p>
            <a:pPr>
              <a:buNone/>
            </a:pPr>
            <a:r>
              <a:rPr lang="en-US" sz="2800" dirty="0"/>
              <a:t> </a:t>
            </a:r>
            <a:r>
              <a:rPr lang="en-US" sz="2800" dirty="0" smtClean="0"/>
              <a:t>	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= {(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 | </a:t>
            </a:r>
            <a:r>
              <a:rPr lang="en-US" sz="2800" i="1" dirty="0">
                <a:sym typeface="Symbol"/>
              </a:rPr>
              <a:t>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1/(1 + (</a:t>
            </a:r>
            <a:r>
              <a:rPr lang="en-US" sz="2800" i="1" dirty="0"/>
              <a:t>x</a:t>
            </a:r>
            <a:r>
              <a:rPr lang="en-US" sz="2800" dirty="0"/>
              <a:t> – 2)</a:t>
            </a:r>
            <a:r>
              <a:rPr lang="en-US" sz="2800" baseline="30000" dirty="0"/>
              <a:t>2</a:t>
            </a:r>
            <a:r>
              <a:rPr lang="en-US" sz="2800" dirty="0"/>
              <a:t> )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33400" y="914400"/>
          <a:ext cx="8853089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3" imgW="4604013" imgH="2023068" progId="Word.Document.12">
                  <p:embed/>
                </p:oleObj>
              </mc:Choice>
              <mc:Fallback>
                <p:oleObj name="Document" r:id="rId3" imgW="4604013" imgH="202306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853089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440363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smtClean="0"/>
              <a:t>7.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(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  <a:r>
              <a:rPr lang="en-US" sz="2800" dirty="0" err="1"/>
              <a:t>diskrit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 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A =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yang </a:t>
            </a:r>
            <a:r>
              <a:rPr lang="en-US" sz="2800" dirty="0" err="1"/>
              <a:t>dekat</a:t>
            </a:r>
            <a:r>
              <a:rPr lang="en-US" sz="2800" dirty="0"/>
              <a:t> 10  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= </a:t>
            </a:r>
            <a:r>
              <a:rPr lang="en-US" sz="2800" dirty="0"/>
              <a:t>{ 0.1/7 + 0.5/8 + 1.0/10, 0.8/11 + 0.5/12 + </a:t>
            </a:r>
            <a:r>
              <a:rPr lang="en-US" sz="2800" dirty="0" smtClean="0"/>
              <a:t>0.1/13 </a:t>
            </a: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pPr>
              <a:buNone/>
            </a:pPr>
            <a:r>
              <a:rPr lang="en-US" sz="2800" dirty="0" smtClean="0"/>
              <a:t>     (</a:t>
            </a:r>
            <a:r>
              <a:rPr lang="en-US" sz="2800" dirty="0"/>
              <a:t>ii) </a:t>
            </a:r>
            <a:r>
              <a:rPr lang="en-US" sz="2800" dirty="0" err="1" smtClean="0"/>
              <a:t>menerus</a:t>
            </a:r>
            <a:r>
              <a:rPr lang="en-US" sz="2800" dirty="0" smtClean="0"/>
              <a:t> (continue)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800" dirty="0" smtClean="0"/>
              <a:t> 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 err="1"/>
              <a:t>himpunan</a:t>
            </a:r>
            <a:r>
              <a:rPr lang="en-US" sz="2800" dirty="0"/>
              <a:t> 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riil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riil</a:t>
            </a:r>
            <a:r>
              <a:rPr lang="en-US" sz="2800" dirty="0"/>
              <a:t> yang </a:t>
            </a:r>
            <a:r>
              <a:rPr lang="en-US" sz="2800" dirty="0" err="1"/>
              <a:t>dekat</a:t>
            </a:r>
            <a:r>
              <a:rPr lang="en-US" sz="2800" dirty="0"/>
              <a:t> 10 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	= </a:t>
            </a:r>
            <a:r>
              <a:rPr lang="en-US" sz="2800" dirty="0" smtClean="0">
                <a:sym typeface="Symbol"/>
              </a:rPr>
              <a:t> </a:t>
            </a:r>
            <a:r>
              <a:rPr lang="en-US" sz="2800" dirty="0" smtClean="0"/>
              <a:t>1</a:t>
            </a:r>
            <a:r>
              <a:rPr lang="en-US" sz="2800" dirty="0"/>
              <a:t>/(1 + (</a:t>
            </a:r>
            <a:r>
              <a:rPr lang="en-US" sz="2800" i="1" dirty="0"/>
              <a:t>x</a:t>
            </a:r>
            <a:r>
              <a:rPr lang="en-US" sz="2800" dirty="0"/>
              <a:t> – 10)</a:t>
            </a:r>
            <a:r>
              <a:rPr lang="en-US" sz="2800" baseline="30000" dirty="0"/>
              <a:t>2</a:t>
            </a:r>
            <a:r>
              <a:rPr lang="en-US" sz="2800" dirty="0"/>
              <a:t> / </a:t>
            </a:r>
            <a:r>
              <a:rPr lang="en-US" sz="2800" i="1" dirty="0"/>
              <a:t>x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nut 8"/>
          <p:cNvSpPr/>
          <p:nvPr/>
        </p:nvSpPr>
        <p:spPr>
          <a:xfrm>
            <a:off x="5257800" y="2895600"/>
            <a:ext cx="1676400" cy="1295400"/>
          </a:xfrm>
          <a:prstGeom prst="don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i="1" dirty="0" smtClean="0"/>
              <a:t>Crisp Set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Fuzzy Set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Pada</a:t>
            </a:r>
            <a:r>
              <a:rPr lang="en-US" sz="2800" dirty="0" smtClean="0"/>
              <a:t> crisp set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batas-batas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himpunan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tegas</a:t>
            </a:r>
            <a:endParaRPr lang="en-US" sz="2800" dirty="0" smtClean="0"/>
          </a:p>
          <a:p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fuzzt</a:t>
            </a:r>
            <a:r>
              <a:rPr lang="en-US" sz="2800" dirty="0" smtClean="0"/>
              <a:t> set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batas-batas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himpunan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kabur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X       </a:t>
            </a:r>
            <a:r>
              <a:rPr lang="en-US" sz="2800" dirty="0" smtClean="0">
                <a:sym typeface="Symbol"/>
              </a:rPr>
              <a:t>b</a:t>
            </a:r>
            <a:r>
              <a:rPr lang="en-US" sz="2800" dirty="0" smtClean="0"/>
              <a:t>                                   X      </a:t>
            </a:r>
            <a:r>
              <a:rPr lang="en-US" sz="2800" dirty="0" smtClean="0">
                <a:sym typeface="Symbol"/>
              </a:rPr>
              <a:t>b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           A          </a:t>
            </a:r>
            <a:r>
              <a:rPr lang="en-US" sz="2800" smtClean="0">
                <a:sym typeface="Symbol"/>
              </a:rPr>
              <a:t>a</a:t>
            </a:r>
            <a:r>
              <a:rPr lang="en-US" sz="2800" smtClean="0"/>
              <a:t>                             </a:t>
            </a:r>
            <a:r>
              <a:rPr lang="en-US" sz="2800" smtClean="0"/>
              <a:t>   A      </a:t>
            </a:r>
            <a:r>
              <a:rPr lang="en-US" sz="2800" smtClean="0">
                <a:sym typeface="Symbol"/>
              </a:rPr>
              <a:t></a:t>
            </a:r>
            <a:r>
              <a:rPr lang="en-US" sz="2800" dirty="0" smtClean="0">
                <a:sym typeface="Symbol"/>
              </a:rPr>
              <a:t>a</a:t>
            </a:r>
          </a:p>
          <a:p>
            <a:pPr>
              <a:buNone/>
            </a:pPr>
            <a:endParaRPr lang="en-US" sz="2800" dirty="0" smtClean="0">
              <a:sym typeface="Symbol"/>
            </a:endParaRPr>
          </a:p>
          <a:p>
            <a:pPr>
              <a:buNone/>
            </a:pPr>
            <a:endParaRPr lang="en-US" sz="2800" dirty="0" smtClean="0">
              <a:sym typeface="Symbol"/>
            </a:endParaRPr>
          </a:p>
          <a:p>
            <a:pPr>
              <a:buNone/>
            </a:pPr>
            <a:r>
              <a:rPr lang="en-US" sz="2800" smtClean="0">
                <a:sym typeface="Symbol"/>
              </a:rPr>
              <a:t>           </a:t>
            </a:r>
            <a:r>
              <a:rPr lang="en-US" sz="2800" smtClean="0">
                <a:sym typeface="Symbol"/>
              </a:rPr>
              <a:t>Crisp </a:t>
            </a:r>
            <a:r>
              <a:rPr lang="en-US" sz="2800" dirty="0" smtClean="0">
                <a:sym typeface="Symbol"/>
              </a:rPr>
              <a:t>Set			   Fuzzy Set</a:t>
            </a:r>
          </a:p>
          <a:p>
            <a:pPr>
              <a:buNone/>
            </a:pPr>
            <a:r>
              <a:rPr lang="en-US" sz="2800" dirty="0" smtClean="0"/>
              <a:t>             b </a:t>
            </a:r>
            <a:r>
              <a:rPr lang="en-US" sz="2800" dirty="0" smtClean="0">
                <a:sym typeface="Symbol"/>
              </a:rPr>
              <a:t> A		b  A </a:t>
            </a:r>
            <a:r>
              <a:rPr lang="en-US" sz="2800" dirty="0" err="1" smtClean="0">
                <a:sym typeface="Symbol"/>
              </a:rPr>
              <a:t>dengan</a:t>
            </a:r>
            <a:r>
              <a:rPr lang="en-US" sz="2800" dirty="0" smtClean="0">
                <a:sym typeface="Symbol"/>
              </a:rPr>
              <a:t> </a:t>
            </a:r>
            <a:r>
              <a:rPr lang="en-US" sz="2800" baseline="-25000" dirty="0" smtClean="0">
                <a:sym typeface="Symbol"/>
              </a:rPr>
              <a:t>A</a:t>
            </a:r>
            <a:r>
              <a:rPr lang="en-US" sz="2800" dirty="0" smtClean="0">
                <a:sym typeface="Symbol"/>
              </a:rPr>
              <a:t>(b) = 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6300" y="2743200"/>
            <a:ext cx="2971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743200"/>
            <a:ext cx="2971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048000"/>
            <a:ext cx="1524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Logika</a:t>
            </a:r>
            <a:r>
              <a:rPr lang="en-US" dirty="0" smtClean="0"/>
              <a:t>, </a:t>
            </a:r>
            <a:r>
              <a:rPr lang="en-US" dirty="0" err="1" smtClean="0"/>
              <a:t>Penalaran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(</a:t>
            </a:r>
            <a:r>
              <a:rPr lang="en-US" dirty="0" err="1" smtClean="0"/>
              <a:t>Klasik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(fuzzy)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fuzzy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Himpunan</a:t>
            </a:r>
            <a:r>
              <a:rPr lang="en-US" sz="2800" dirty="0" smtClean="0"/>
              <a:t> fuzzy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Linguistik</a:t>
            </a:r>
            <a:r>
              <a:rPr lang="en-US" sz="2800" dirty="0" smtClean="0"/>
              <a:t>: </a:t>
            </a:r>
            <a:r>
              <a:rPr lang="en-US" sz="2800" dirty="0" err="1" smtClean="0"/>
              <a:t>penamaan</a:t>
            </a:r>
            <a:r>
              <a:rPr lang="en-US" sz="2800" dirty="0" smtClean="0"/>
              <a:t> </a:t>
            </a:r>
            <a:r>
              <a:rPr lang="en-US" sz="2800" dirty="0" err="1" smtClean="0"/>
              <a:t>grup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mewakili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alami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PANAS, DINGIN, TUA, MUDA, PELAN, </a:t>
            </a:r>
            <a:r>
              <a:rPr lang="en-US" sz="2800" dirty="0" err="1" smtClean="0"/>
              <a:t>dsb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AutoNum type="arabicPeriod" startAt="2"/>
            </a:pPr>
            <a:r>
              <a:rPr lang="en-US" sz="2800" dirty="0" err="1" smtClean="0"/>
              <a:t>Numerik</a:t>
            </a:r>
            <a:r>
              <a:rPr lang="en-US" sz="2800" dirty="0" smtClean="0"/>
              <a:t>: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35, 78, 112, 0, -12, </a:t>
            </a:r>
            <a:r>
              <a:rPr lang="en-US" sz="2800" dirty="0" err="1" smtClean="0"/>
              <a:t>dsb</a:t>
            </a:r>
            <a:endParaRPr lang="en-US" sz="2800" dirty="0" smtClean="0"/>
          </a:p>
          <a:p>
            <a:pPr marL="514350" indent="-514350"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Komponen-komponen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  <a:r>
              <a:rPr lang="en-US" sz="28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umur</a:t>
            </a:r>
            <a:r>
              <a:rPr lang="en-US" sz="2800" dirty="0" smtClean="0"/>
              <a:t>,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, </a:t>
            </a:r>
            <a:r>
              <a:rPr lang="en-US" sz="2800" dirty="0" err="1" smtClean="0"/>
              <a:t>temperatur</a:t>
            </a:r>
            <a:r>
              <a:rPr lang="en-US" sz="2800" dirty="0" smtClean="0"/>
              <a:t>, </a:t>
            </a:r>
            <a:r>
              <a:rPr lang="en-US" sz="2800" dirty="0" err="1" smtClean="0"/>
              <a:t>dsb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2.  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Grup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mewakili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temperatur</a:t>
            </a:r>
            <a:r>
              <a:rPr lang="en-US" sz="2800" dirty="0" smtClean="0"/>
              <a:t> air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3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  <a:r>
              <a:rPr lang="en-US" sz="2800" dirty="0" smtClean="0"/>
              <a:t>: PANAS, DINGIN, SEJUK, </a:t>
            </a:r>
            <a:r>
              <a:rPr lang="en-US" sz="2800" dirty="0" err="1" smtClean="0"/>
              <a:t>dsb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Semesta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pembicaraan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diperbolehkan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dioperasikan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semesta</a:t>
            </a:r>
            <a:r>
              <a:rPr lang="en-US" sz="2800" dirty="0" smtClean="0"/>
              <a:t> </a:t>
            </a:r>
            <a:r>
              <a:rPr lang="en-US" sz="2800" dirty="0" err="1" smtClean="0"/>
              <a:t>pembicaraan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umur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[0, </a:t>
            </a:r>
            <a:r>
              <a:rPr lang="en-US" sz="2800" dirty="0" smtClean="0">
                <a:sym typeface="Symbol"/>
              </a:rPr>
              <a:t></a:t>
            </a:r>
            <a:r>
              <a:rPr lang="en-US" sz="2800" dirty="0" smtClean="0"/>
              <a:t>]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4.   Domain</a:t>
            </a:r>
          </a:p>
          <a:p>
            <a:pPr marL="514350" indent="-514350">
              <a:buNone/>
            </a:pPr>
            <a:r>
              <a:rPr lang="en-US" sz="2800" dirty="0" smtClean="0"/>
              <a:t>      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diperbolehkan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doperasikan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i="1" dirty="0" smtClean="0"/>
              <a:t>fuzzy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DINGIN = [0, 15]	</a:t>
            </a:r>
          </a:p>
          <a:p>
            <a:pPr marL="514350" indent="-514350">
              <a:buNone/>
            </a:pPr>
            <a:r>
              <a:rPr lang="en-US" sz="2800" dirty="0" smtClean="0"/>
              <a:t>			MUDA = [0, 35]</a:t>
            </a:r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8</a:t>
            </a:r>
            <a:r>
              <a:rPr lang="en-US" sz="2400" dirty="0" smtClean="0"/>
              <a:t>: 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umur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3 </a:t>
            </a:r>
            <a:r>
              <a:rPr lang="en-US" sz="2400" dirty="0" err="1" smtClean="0"/>
              <a:t>kategori</a:t>
            </a:r>
            <a:endParaRPr lang="en-US" sz="2400" dirty="0" smtClean="0"/>
          </a:p>
          <a:p>
            <a:pPr lvl="2">
              <a:buNone/>
            </a:pPr>
            <a:r>
              <a:rPr lang="en-US" sz="1600" dirty="0" smtClean="0"/>
              <a:t>	</a:t>
            </a:r>
            <a:r>
              <a:rPr lang="en-US" dirty="0" smtClean="0"/>
              <a:t>MUDA    	:  </a:t>
            </a:r>
            <a:r>
              <a:rPr lang="en-US" dirty="0" err="1" smtClean="0"/>
              <a:t>umur</a:t>
            </a:r>
            <a:r>
              <a:rPr lang="en-US" dirty="0" smtClean="0"/>
              <a:t> &lt; 35 </a:t>
            </a:r>
            <a:r>
              <a:rPr lang="en-US" dirty="0" err="1" smtClean="0"/>
              <a:t>tahun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 PARUHBAYA	: 35 </a:t>
            </a:r>
            <a:r>
              <a:rPr lang="en-US" dirty="0" smtClean="0">
                <a:sym typeface="Symbol"/>
              </a:rPr>
              <a:t> </a:t>
            </a:r>
            <a:r>
              <a:rPr lang="en-US" dirty="0" err="1" smtClean="0">
                <a:sym typeface="Symbol"/>
              </a:rPr>
              <a:t>umur</a:t>
            </a:r>
            <a:r>
              <a:rPr lang="en-US" dirty="0" smtClean="0">
                <a:sym typeface="Symbol"/>
              </a:rPr>
              <a:t>  55 </a:t>
            </a:r>
            <a:r>
              <a:rPr lang="en-US" dirty="0" err="1" smtClean="0">
                <a:sym typeface="Symbol"/>
              </a:rPr>
              <a:t>tahun</a:t>
            </a:r>
            <a:endParaRPr lang="en-US" dirty="0" smtClean="0">
              <a:sym typeface="Symbol"/>
            </a:endParaRPr>
          </a:p>
          <a:p>
            <a:pPr lvl="2">
              <a:buNone/>
            </a:pPr>
            <a:r>
              <a:rPr lang="en-US" dirty="0" smtClean="0">
                <a:sym typeface="Symbol"/>
              </a:rPr>
              <a:t>	TUA		: </a:t>
            </a:r>
            <a:r>
              <a:rPr lang="en-US" dirty="0" err="1" smtClean="0">
                <a:sym typeface="Symbol"/>
              </a:rPr>
              <a:t>umur</a:t>
            </a:r>
            <a:r>
              <a:rPr lang="en-US" dirty="0" smtClean="0">
                <a:sym typeface="Symbol"/>
              </a:rPr>
              <a:t> &gt; 55 </a:t>
            </a:r>
            <a:r>
              <a:rPr lang="en-US" dirty="0" err="1" smtClean="0">
                <a:sym typeface="Symbol"/>
              </a:rPr>
              <a:t>tahun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u="sng" dirty="0" smtClean="0"/>
              <a:t>Crisp Set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(x)                               (x)                                   (x)          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1			    1			      1	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  0                                 x    0                               x       0                            x</a:t>
            </a:r>
          </a:p>
          <a:p>
            <a:pPr>
              <a:buNone/>
            </a:pPr>
            <a:r>
              <a:rPr lang="en-US" sz="2400" dirty="0" smtClean="0"/>
              <a:t>                         35		35	  55		 55</a:t>
            </a:r>
          </a:p>
          <a:p>
            <a:pPr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x = 34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>
                <a:sym typeface="Symbol"/>
              </a:rPr>
              <a:t>MUDA</a:t>
            </a:r>
            <a:r>
              <a:rPr lang="en-US" sz="2400" dirty="0" smtClean="0">
                <a:sym typeface="Symbol"/>
              </a:rPr>
              <a:t>(x) = 1</a:t>
            </a:r>
          </a:p>
          <a:p>
            <a:pPr>
              <a:buNone/>
            </a:pPr>
            <a:r>
              <a:rPr lang="en-US" sz="2400" dirty="0" err="1" smtClean="0">
                <a:sym typeface="Symbol"/>
              </a:rPr>
              <a:t>Jika</a:t>
            </a:r>
            <a:r>
              <a:rPr lang="en-US" sz="2400" dirty="0" smtClean="0">
                <a:sym typeface="Symbol"/>
              </a:rPr>
              <a:t> x = 35,5 </a:t>
            </a:r>
            <a:r>
              <a:rPr lang="en-US" sz="2400" dirty="0" err="1" smtClean="0">
                <a:sym typeface="Symbol"/>
              </a:rPr>
              <a:t>tahun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>
                <a:sym typeface="Symbol"/>
              </a:rPr>
              <a:t>MUDA</a:t>
            </a:r>
            <a:r>
              <a:rPr lang="en-US" sz="2400" dirty="0" smtClean="0">
                <a:sym typeface="Symbol"/>
              </a:rPr>
              <a:t>(x) = 0 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muda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6700" y="4381500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5105400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010694" y="4380706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5105400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5105400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906294" y="4380706"/>
            <a:ext cx="1447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600" y="4114800"/>
            <a:ext cx="13716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91000" y="4114800"/>
            <a:ext cx="12954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6591300" y="4610100"/>
            <a:ext cx="990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86600" y="41148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048500" y="42291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010400" y="41910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010400" y="4191000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391400" y="4267200"/>
            <a:ext cx="914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734300" y="4229100"/>
            <a:ext cx="990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8153400" y="45720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8420100" y="4838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Fuzzy Set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  </a:t>
            </a:r>
            <a:r>
              <a:rPr lang="en-US" sz="2400" dirty="0" smtClean="0">
                <a:sym typeface="Symbol"/>
              </a:rPr>
              <a:t>(x)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       1   </a:t>
            </a:r>
            <a:r>
              <a:rPr lang="en-US" sz="2400" baseline="30000" dirty="0" smtClean="0"/>
              <a:t>MUDA		       PARUHBAYA		TUA	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</a:t>
            </a:r>
          </a:p>
          <a:p>
            <a:pPr>
              <a:buNone/>
            </a:pPr>
            <a:r>
              <a:rPr lang="en-US" sz="2400" baseline="30000" dirty="0" smtClean="0"/>
              <a:t>            0.50  </a:t>
            </a:r>
          </a:p>
          <a:p>
            <a:pPr>
              <a:buNone/>
            </a:pPr>
            <a:r>
              <a:rPr lang="en-US" sz="2400" baseline="30000" dirty="0" smtClean="0"/>
              <a:t>            0.25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		</a:t>
            </a:r>
            <a:r>
              <a:rPr lang="en-US" sz="2000" dirty="0" smtClean="0"/>
              <a:t>0	25    35      40      45     50     55     65                 x  (</a:t>
            </a:r>
            <a:r>
              <a:rPr lang="en-US" sz="2000" dirty="0" err="1" smtClean="0"/>
              <a:t>umur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x = 40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>
                <a:sym typeface="Symbol"/>
              </a:rPr>
              <a:t>MUDA</a:t>
            </a:r>
            <a:r>
              <a:rPr lang="en-US" sz="2400" dirty="0" smtClean="0">
                <a:sym typeface="Symbol"/>
              </a:rPr>
              <a:t>(x) = 0.25, </a:t>
            </a:r>
            <a:r>
              <a:rPr lang="en-US" sz="2400" baseline="-25000" dirty="0" smtClean="0">
                <a:sym typeface="Symbol"/>
              </a:rPr>
              <a:t>PARUHBAYA</a:t>
            </a:r>
            <a:r>
              <a:rPr lang="en-US" sz="2400" dirty="0" smtClean="0">
                <a:sym typeface="Symbol"/>
              </a:rPr>
              <a:t>(x) = 0.50, </a:t>
            </a:r>
            <a:r>
              <a:rPr lang="en-US" sz="2400" baseline="-25000" dirty="0" smtClean="0">
                <a:sym typeface="Symbol"/>
              </a:rPr>
              <a:t>TUA</a:t>
            </a:r>
            <a:r>
              <a:rPr lang="en-US" sz="2400" dirty="0" smtClean="0">
                <a:sym typeface="Symbol"/>
              </a:rPr>
              <a:t>(x) = 0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x = 50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>
                <a:sym typeface="Symbol"/>
              </a:rPr>
              <a:t></a:t>
            </a:r>
            <a:r>
              <a:rPr lang="en-US" sz="2400" baseline="-25000" dirty="0" smtClean="0">
                <a:sym typeface="Symbol"/>
              </a:rPr>
              <a:t>MUDA</a:t>
            </a:r>
            <a:r>
              <a:rPr lang="en-US" sz="2400" dirty="0" smtClean="0">
                <a:sym typeface="Symbol"/>
              </a:rPr>
              <a:t>(x) = 0, </a:t>
            </a:r>
            <a:r>
              <a:rPr lang="en-US" sz="2400" baseline="-25000" dirty="0" smtClean="0">
                <a:sym typeface="Symbol"/>
              </a:rPr>
              <a:t>PARUHBAYA</a:t>
            </a:r>
            <a:r>
              <a:rPr lang="en-US" sz="2400" dirty="0" smtClean="0">
                <a:sym typeface="Symbol"/>
              </a:rPr>
              <a:t>(x) = 0.50, </a:t>
            </a:r>
            <a:r>
              <a:rPr lang="en-US" sz="2400" baseline="-25000" dirty="0" smtClean="0">
                <a:sym typeface="Symbol"/>
              </a:rPr>
              <a:t>TUA</a:t>
            </a:r>
            <a:r>
              <a:rPr lang="en-US" sz="2400" dirty="0" smtClean="0">
                <a:sym typeface="Symbol"/>
              </a:rPr>
              <a:t>(x) = 0.25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		      	 	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FUZZY SET LEBIH ADIL!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96094" y="2551906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3657600"/>
            <a:ext cx="5867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133600"/>
            <a:ext cx="914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133600"/>
            <a:ext cx="1600200" cy="1524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848100" y="2324100"/>
            <a:ext cx="1600200" cy="1066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13906" y="2857500"/>
            <a:ext cx="1600994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781300" y="2324100"/>
            <a:ext cx="1600200" cy="1066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114800" y="2133600"/>
            <a:ext cx="1600200" cy="1524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5000" y="2133600"/>
            <a:ext cx="914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752997" y="2895203"/>
            <a:ext cx="15240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953397" y="2895203"/>
            <a:ext cx="15240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200400" y="3276600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1600200" y="3200400"/>
            <a:ext cx="3048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600200" y="2819400"/>
            <a:ext cx="3048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229100" y="3238500"/>
            <a:ext cx="838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Keanggotaan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Linier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 (x)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     1</a:t>
            </a: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					 x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 0	 a			      b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724694" y="3618706"/>
            <a:ext cx="2209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4724400"/>
            <a:ext cx="434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2590800" y="2895600"/>
            <a:ext cx="3048000" cy="1828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1828800" y="2895600"/>
            <a:ext cx="3810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4797" y="3809603"/>
            <a:ext cx="1828800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209800" y="5334000"/>
          <a:ext cx="391376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1803400" imgH="596900" progId="Equation.3">
                  <p:embed/>
                </p:oleObj>
              </mc:Choice>
              <mc:Fallback>
                <p:oleObj name="Equation" r:id="rId3" imgW="1803400" imgH="596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3913761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Segitiga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 (x)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     1</a:t>
            </a: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		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		             	               x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 0           a	       b	          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43694" y="31615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4648200"/>
            <a:ext cx="434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V="1">
            <a:off x="3276600" y="2895600"/>
            <a:ext cx="2362200" cy="1143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1752600" y="2286000"/>
            <a:ext cx="2133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705100" y="35433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095500" y="2857500"/>
            <a:ext cx="2362200" cy="121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852613" y="5334000"/>
          <a:ext cx="46291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334000"/>
                        <a:ext cx="46291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Trapesium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 (x)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            1</a:t>
            </a: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endParaRPr lang="en-US" sz="2800" dirty="0" smtClean="0">
              <a:sym typeface="Symbol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		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		             	                                  x</a:t>
            </a:r>
          </a:p>
          <a:p>
            <a:pPr marL="514350" indent="-514350">
              <a:buNone/>
            </a:pPr>
            <a:r>
              <a:rPr lang="en-US" sz="2800" dirty="0" smtClean="0">
                <a:sym typeface="Symbol"/>
              </a:rPr>
              <a:t>		 0           a	       b	                     c             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43694" y="31615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4648200"/>
            <a:ext cx="6400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V="1">
            <a:off x="5410200" y="2895600"/>
            <a:ext cx="2362200" cy="1143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1752600" y="2286000"/>
            <a:ext cx="2133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705100" y="3543300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2095500" y="2857500"/>
            <a:ext cx="2362200" cy="121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522663" y="77788"/>
          <a:ext cx="5643562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2603160" imgH="914400" progId="Equation.3">
                  <p:embed/>
                </p:oleObj>
              </mc:Choice>
              <mc:Fallback>
                <p:oleObj name="Equation" r:id="rId3" imgW="260316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77788"/>
                        <a:ext cx="5643562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886200" y="22860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4839494" y="3466306"/>
            <a:ext cx="2362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err="1" smtClean="0"/>
              <a:t>Kurva</a:t>
            </a:r>
            <a:r>
              <a:rPr lang="en-US" sz="2800" dirty="0" smtClean="0"/>
              <a:t> S</a:t>
            </a:r>
          </a:p>
          <a:p>
            <a:pPr marL="514350" indent="-514350">
              <a:buNone/>
            </a:pPr>
            <a:r>
              <a:rPr lang="en-US" sz="2800" dirty="0" smtClean="0"/>
              <a:t>	S = sigmoid. </a:t>
            </a:r>
            <a:r>
              <a:rPr lang="en-US" sz="2800" dirty="0" err="1" smtClean="0"/>
              <a:t>Mencerminkan</a:t>
            </a:r>
            <a:r>
              <a:rPr lang="en-US" sz="2800" dirty="0" smtClean="0"/>
              <a:t> </a:t>
            </a:r>
            <a:r>
              <a:rPr lang="en-US" sz="2800" dirty="0" err="1" smtClean="0"/>
              <a:t>kenaikan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penurunan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linier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		        </a:t>
            </a:r>
            <a:r>
              <a:rPr lang="en-US" sz="2800" dirty="0" smtClean="0">
                <a:sym typeface="Symbol"/>
              </a:rPr>
              <a:t>             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48069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48200" y="5257800"/>
          <a:ext cx="41163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4" imgW="2616200" imgH="774700" progId="Equation.3">
                  <p:embed/>
                </p:oleObj>
              </mc:Choice>
              <mc:Fallback>
                <p:oleObj name="Equation" r:id="rId4" imgW="2616200" imgH="774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411638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 rot="5400000">
            <a:off x="2514600" y="3581400"/>
            <a:ext cx="2590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828800" y="3581400"/>
            <a:ext cx="2590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086100" y="3619500"/>
            <a:ext cx="2667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5419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0292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Lotfi</a:t>
            </a:r>
            <a:r>
              <a:rPr lang="en-US" dirty="0" smtClean="0"/>
              <a:t> A.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tulisannya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1965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fuzzy.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Lotfi</a:t>
            </a:r>
            <a:r>
              <a:rPr lang="en-US" dirty="0" smtClean="0"/>
              <a:t> Asker </a:t>
            </a:r>
            <a:r>
              <a:rPr lang="en-US" dirty="0" err="1" smtClean="0"/>
              <a:t>Zadeh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ilmuwan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berkebangsaan</a:t>
            </a:r>
            <a:r>
              <a:rPr lang="en-US" dirty="0" smtClean="0"/>
              <a:t> Iran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California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Barkeley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95400"/>
            <a:ext cx="31432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Kurva</a:t>
            </a:r>
            <a:r>
              <a:rPr lang="en-US" dirty="0" smtClean="0"/>
              <a:t> </a:t>
            </a:r>
            <a:r>
              <a:rPr lang="en-US" dirty="0" err="1" smtClean="0"/>
              <a:t>lonceng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	       </a:t>
            </a:r>
            <a:r>
              <a:rPr lang="en-US" dirty="0" smtClean="0">
                <a:sym typeface="Symbol"/>
              </a:rPr>
              <a:t>         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48429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2637367" y="2849034"/>
            <a:ext cx="2667000" cy="169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1600" y="4343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114800" y="4343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914400" y="4953000"/>
          <a:ext cx="707922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4" imgW="2438400" imgH="393700" progId="Equation.3">
                  <p:embed/>
                </p:oleObj>
              </mc:Choice>
              <mc:Fallback>
                <p:oleObj name="Equation" r:id="rId4" imgW="24384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07922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persoalan</a:t>
            </a:r>
            <a:r>
              <a:rPr lang="en-US" sz="2800" dirty="0" smtClean="0"/>
              <a:t>: 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pabrik</a:t>
            </a:r>
            <a:r>
              <a:rPr lang="en-US" sz="2800" dirty="0" smtClean="0"/>
              <a:t> </a:t>
            </a:r>
            <a:r>
              <a:rPr lang="en-US" sz="2800" dirty="0" err="1" smtClean="0"/>
              <a:t>memproduksi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 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.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distributor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tentu</a:t>
            </a:r>
            <a:r>
              <a:rPr lang="en-US" sz="2800" dirty="0" smtClean="0"/>
              <a:t>,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turun</a:t>
            </a:r>
            <a:r>
              <a:rPr lang="en-US" sz="2800" dirty="0" smtClean="0"/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 5000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terkecil</a:t>
            </a:r>
            <a:r>
              <a:rPr lang="en-US" sz="2800" dirty="0" smtClean="0"/>
              <a:t> 1000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. </a:t>
            </a:r>
            <a:r>
              <a:rPr lang="en-US" sz="2800" dirty="0" err="1" smtClean="0">
                <a:solidFill>
                  <a:srgbClr val="FF0000"/>
                </a:solidFill>
              </a:rPr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gudang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bervariasi</a:t>
            </a:r>
            <a:r>
              <a:rPr lang="en-US" sz="2800" dirty="0" smtClean="0"/>
              <a:t>. Paling </a:t>
            </a:r>
            <a:r>
              <a:rPr lang="en-US" sz="2800" b="1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600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sedikitnya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100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cocok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i="1" dirty="0" smtClean="0"/>
              <a:t>fuzzy</a:t>
            </a:r>
            <a:r>
              <a:rPr lang="en-US" sz="2400" dirty="0" smtClean="0"/>
              <a:t>: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persediaan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ada</a:t>
            </a:r>
            <a:r>
              <a:rPr lang="en-US" sz="2400" dirty="0" smtClean="0">
                <a:sym typeface="Wingdings" pitchFamily="2" charset="2"/>
              </a:rPr>
              <a:t> 2 </a:t>
            </a:r>
            <a:r>
              <a:rPr lang="en-US" sz="2400" dirty="0" err="1" smtClean="0">
                <a:sym typeface="Wingdings" pitchFamily="2" charset="2"/>
              </a:rPr>
              <a:t>himpunan</a:t>
            </a:r>
            <a:r>
              <a:rPr lang="en-US" sz="2400" dirty="0" smtClean="0">
                <a:sym typeface="Wingdings" pitchFamily="2" charset="2"/>
              </a:rPr>
              <a:t> fuzzy: NAIK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TURUN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		     </a:t>
            </a:r>
            <a:r>
              <a:rPr lang="en-US" sz="2800" baseline="-25000" dirty="0" smtClean="0">
                <a:sym typeface="Symbol"/>
              </a:rPr>
              <a:t>TURUN				  NAIK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         1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(x)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								x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        	0	1000				5000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4419600"/>
            <a:ext cx="541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19100" y="3238500"/>
            <a:ext cx="2362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677194" y="3428206"/>
            <a:ext cx="1981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105400" y="3429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0" y="5105400"/>
          <a:ext cx="4343400" cy="129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2565400" imgH="762000" progId="Equation.3">
                  <p:embed/>
                </p:oleObj>
              </mc:Choice>
              <mc:Fallback>
                <p:oleObj name="Equation" r:id="rId3" imgW="2565400" imgH="762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05400"/>
                        <a:ext cx="4343400" cy="129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672013" y="5029200"/>
          <a:ext cx="3990975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2133600" imgH="647700" progId="Equation.3">
                  <p:embed/>
                </p:oleObj>
              </mc:Choice>
              <mc:Fallback>
                <p:oleObj name="Equation" r:id="rId5" imgW="2133600" imgH="647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5029200"/>
                        <a:ext cx="3990975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Persediaan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ada</a:t>
            </a:r>
            <a:r>
              <a:rPr lang="en-US" sz="2400" dirty="0" smtClean="0">
                <a:sym typeface="Wingdings" pitchFamily="2" charset="2"/>
              </a:rPr>
              <a:t> 2 </a:t>
            </a:r>
            <a:r>
              <a:rPr lang="en-US" sz="2400" dirty="0" err="1" smtClean="0">
                <a:sym typeface="Wingdings" pitchFamily="2" charset="2"/>
              </a:rPr>
              <a:t>himpunan</a:t>
            </a:r>
            <a:r>
              <a:rPr lang="en-US" sz="2400" dirty="0" smtClean="0">
                <a:sym typeface="Wingdings" pitchFamily="2" charset="2"/>
              </a:rPr>
              <a:t> fuzzy: BANYAK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SEDIKIT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 		     </a:t>
            </a:r>
            <a:r>
              <a:rPr lang="en-US" sz="2800" baseline="-25000" dirty="0" smtClean="0">
                <a:sym typeface="Symbol"/>
              </a:rPr>
              <a:t>SEDIKIT				  BANYAK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         1 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(x)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								y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          	0	100				600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4419600"/>
            <a:ext cx="541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19100" y="3238500"/>
            <a:ext cx="2362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667000" y="2438400"/>
            <a:ext cx="3429000" cy="1981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2438400"/>
            <a:ext cx="1066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677194" y="3428206"/>
            <a:ext cx="1981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105400" y="3429000"/>
            <a:ext cx="1981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04800" y="5334000"/>
          <a:ext cx="40227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3" imgW="2108200" imgH="673100" progId="Equation.3">
                  <p:embed/>
                </p:oleObj>
              </mc:Choice>
              <mc:Fallback>
                <p:oleObj name="Equation" r:id="rId3" imgW="2108200" imgH="673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4022725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724400" y="5257800"/>
          <a:ext cx="399891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2095500" imgH="673100" progId="Equation.3">
                  <p:embed/>
                </p:oleObj>
              </mc:Choice>
              <mc:Fallback>
                <p:oleObj name="Equation" r:id="rId5" imgW="2095500" imgH="673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7800"/>
                        <a:ext cx="3998913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= 4000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1447800"/>
          <a:ext cx="42808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1815312" imgH="355446" progId="Equation.3">
                  <p:embed/>
                </p:oleObj>
              </mc:Choice>
              <mc:Fallback>
                <p:oleObj name="Equation" r:id="rId3" imgW="1815312" imgH="355446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28080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028825" y="2819400"/>
          <a:ext cx="4491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1904174" imgH="355446" progId="Equation.3">
                  <p:embed/>
                </p:oleObj>
              </mc:Choice>
              <mc:Fallback>
                <p:oleObj name="Equation" r:id="rId5" imgW="1904174" imgH="35544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819400"/>
                        <a:ext cx="44910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Deﬁne</a:t>
            </a:r>
            <a:r>
              <a:rPr lang="en-US" dirty="0" smtClean="0"/>
              <a:t> uncertainty and vagueness</a:t>
            </a:r>
          </a:p>
          <a:p>
            <a:r>
              <a:rPr lang="en-US" dirty="0" smtClean="0"/>
              <a:t>2) Compare – precision an impression</a:t>
            </a:r>
          </a:p>
          <a:p>
            <a:r>
              <a:rPr lang="en-US" dirty="0" smtClean="0"/>
              <a:t>3) Explain the concept of fuzziness a said by </a:t>
            </a:r>
            <a:r>
              <a:rPr lang="en-US" dirty="0" err="1" smtClean="0"/>
              <a:t>Lotﬁ</a:t>
            </a:r>
            <a:r>
              <a:rPr lang="en-US" dirty="0" smtClean="0"/>
              <a:t> A. </a:t>
            </a:r>
            <a:r>
              <a:rPr lang="en-US" dirty="0" err="1" smtClean="0"/>
              <a:t>Zadeh</a:t>
            </a:r>
            <a:endParaRPr lang="en-US" dirty="0" smtClean="0"/>
          </a:p>
          <a:p>
            <a:r>
              <a:rPr lang="en-US" dirty="0" smtClean="0"/>
              <a:t>4) What is a membership function?</a:t>
            </a:r>
          </a:p>
          <a:p>
            <a:r>
              <a:rPr lang="en-US" dirty="0" smtClean="0"/>
              <a:t>5) Describe in detail about fuzzy system with basic </a:t>
            </a:r>
            <a:r>
              <a:rPr lang="en-US" dirty="0" err="1" smtClean="0"/>
              <a:t>conﬁguration</a:t>
            </a:r>
            <a:endParaRPr lang="en-US" dirty="0" smtClean="0"/>
          </a:p>
          <a:p>
            <a:r>
              <a:rPr lang="en-US" dirty="0" smtClean="0"/>
              <a:t>6) Write short note on “degree of uncertainty”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Soal</a:t>
            </a:r>
            <a:r>
              <a:rPr lang="en-US" sz="2800" b="1" dirty="0" smtClean="0"/>
              <a:t> 7.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pabrik</a:t>
            </a:r>
            <a:r>
              <a:rPr lang="en-US" sz="2800" dirty="0" smtClean="0"/>
              <a:t> </a:t>
            </a:r>
            <a:r>
              <a:rPr lang="en-US" sz="2800" dirty="0" err="1" smtClean="0"/>
              <a:t>memproduksi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tas</a:t>
            </a:r>
            <a:r>
              <a:rPr lang="en-US" sz="2800" dirty="0" smtClean="0"/>
              <a:t> anak2 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.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distributor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tentu</a:t>
            </a:r>
            <a:r>
              <a:rPr lang="en-US" sz="2800" dirty="0" smtClean="0"/>
              <a:t>,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kadang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turun</a:t>
            </a:r>
            <a:r>
              <a:rPr lang="en-US" sz="2800" dirty="0" smtClean="0"/>
              <a:t>.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tertinggi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 7500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terkecil</a:t>
            </a:r>
            <a:r>
              <a:rPr lang="en-US" sz="2800" dirty="0" smtClean="0"/>
              <a:t> 1000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.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sepatu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gudang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bervariasi</a:t>
            </a:r>
            <a:r>
              <a:rPr lang="en-US" sz="2800" dirty="0" smtClean="0"/>
              <a:t>. Paling </a:t>
            </a:r>
            <a:r>
              <a:rPr lang="en-US" sz="2800" b="1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500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sedikitnya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150 </a:t>
            </a:r>
            <a:r>
              <a:rPr lang="en-US" sz="2800" dirty="0" err="1" smtClean="0"/>
              <a:t>pasang</a:t>
            </a:r>
            <a:r>
              <a:rPr lang="en-US" sz="2800" dirty="0" smtClean="0"/>
              <a:t>/</a:t>
            </a:r>
            <a:r>
              <a:rPr lang="en-US" sz="2800" dirty="0" err="1" smtClean="0"/>
              <a:t>hari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keanggotaan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cocok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persediaan</a:t>
            </a:r>
            <a:r>
              <a:rPr lang="en-US" sz="2800" dirty="0" smtClean="0"/>
              <a:t> </a:t>
            </a:r>
            <a:r>
              <a:rPr lang="en-US" sz="2800" dirty="0" err="1" smtClean="0"/>
              <a:t>tas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AD0-2C75-41E0-857D-84B9590E293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AU" dirty="0" smtClean="0"/>
              <a:t>Sri Kusumadewi, Hari Purnomo, </a:t>
            </a:r>
            <a:r>
              <a:rPr lang="en-AU" i="1" dirty="0" smtClean="0"/>
              <a:t>Aplikasi Logika Fuzzy untuk Pendukung Keputusan</a:t>
            </a:r>
            <a:r>
              <a:rPr lang="en-AU" dirty="0" smtClean="0"/>
              <a:t>, Graha Ilmu</a:t>
            </a:r>
            <a:endParaRPr lang="en-US" dirty="0" smtClean="0"/>
          </a:p>
          <a:p>
            <a:r>
              <a:rPr lang="en-US" dirty="0" smtClean="0"/>
              <a:t>S. N. </a:t>
            </a:r>
            <a:r>
              <a:rPr lang="en-US" dirty="0" err="1" smtClean="0"/>
              <a:t>Sivanandam</a:t>
            </a:r>
            <a:r>
              <a:rPr lang="en-US" dirty="0" smtClean="0"/>
              <a:t>, S. </a:t>
            </a:r>
            <a:r>
              <a:rPr lang="en-US" dirty="0" err="1" smtClean="0"/>
              <a:t>Sumathi</a:t>
            </a:r>
            <a:r>
              <a:rPr lang="en-US" dirty="0" smtClean="0"/>
              <a:t> and S. N. </a:t>
            </a:r>
            <a:r>
              <a:rPr lang="en-US" dirty="0" err="1" smtClean="0"/>
              <a:t>Deepa</a:t>
            </a:r>
            <a:r>
              <a:rPr lang="en-US" dirty="0" smtClean="0"/>
              <a:t>, “Introduction to Fuzzy Logic using MATLAB”, 2007</a:t>
            </a:r>
          </a:p>
          <a:p>
            <a:r>
              <a:rPr lang="en-US" dirty="0" smtClean="0"/>
              <a:t>Ahmad M. Ibrahim, “Fuzzy Logic for Embedded System Applications”, Elsevier, 2004</a:t>
            </a:r>
          </a:p>
          <a:p>
            <a:r>
              <a:rPr lang="en-US" dirty="0" err="1" smtClean="0"/>
              <a:t>Kwang</a:t>
            </a:r>
            <a:r>
              <a:rPr lang="en-US" dirty="0" smtClean="0"/>
              <a:t> H. Lee, “First Course on Fuzzy Theory and Applications”, 2005</a:t>
            </a:r>
          </a:p>
          <a:p>
            <a:r>
              <a:rPr lang="en-US" dirty="0" smtClean="0"/>
              <a:t>Sri </a:t>
            </a:r>
            <a:r>
              <a:rPr lang="en-US" dirty="0" err="1" smtClean="0"/>
              <a:t>Kusumadewi</a:t>
            </a:r>
            <a:r>
              <a:rPr lang="en-US" dirty="0" smtClean="0"/>
              <a:t>, “Fuzzy Multi Attribute Decision Making”, </a:t>
            </a:r>
            <a:r>
              <a:rPr lang="en-US" dirty="0" err="1" smtClean="0"/>
              <a:t>Graha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56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Meskipun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fuzzy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Amerika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populer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luas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praktisi</a:t>
            </a:r>
            <a:r>
              <a:rPr lang="en-US" sz="2800" dirty="0" smtClean="0"/>
              <a:t> </a:t>
            </a:r>
            <a:r>
              <a:rPr lang="en-US" sz="2800" dirty="0" err="1" smtClean="0"/>
              <a:t>Jepang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mengadaptasikannya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(control).</a:t>
            </a:r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dijual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elektronik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 </a:t>
            </a:r>
            <a:r>
              <a:rPr lang="en-US" sz="2800" dirty="0" err="1" smtClean="0"/>
              <a:t>Jepang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fuzzy,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</a:t>
            </a:r>
            <a:r>
              <a:rPr lang="en-US" sz="2800" dirty="0" err="1" smtClean="0"/>
              <a:t>cuci</a:t>
            </a:r>
            <a:r>
              <a:rPr lang="en-US" sz="2800" dirty="0" smtClean="0"/>
              <a:t>, AC, </a:t>
            </a:r>
            <a:r>
              <a:rPr lang="en-US" sz="2800" dirty="0" err="1" smtClean="0"/>
              <a:t>dan</a:t>
            </a:r>
            <a:r>
              <a:rPr lang="en-US" sz="2800" dirty="0" smtClean="0"/>
              <a:t> lain-lain.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AutoShape 2" descr="data:image/jpeg;base64,/9j/4AAQSkZJRgABAQAAAQABAAD/2wCEAAkGBhAQEA8PEA8OEA0PDw8PDQ8PDxAPDw0PFBAVFBQQFBIXGyYeFxojGRIUHy8gIycpLCwsFR4xNTAqNSYsLCwBCQoKDgwMFA8PFSkcFBwpKSkpKSkpKSkpKSwpKSkpLSkpKSkpKSkpKSkpKSkpKSksKSkpKSkpKSkpKSwsKSkpKf/AABEIAMIBBAMBIgACEQEDEQH/xAAbAAACAgMBAAAAAAAAAAAAAAAAAQIDBAUHBv/EAD8QAAIBAgMEBgcGBQMFAAAAAAABAgMRBBIhBTFBkRNRU2GBkhQWIlJxwdEGMkKhsfAVI0NikySi8TNygsLh/8QAGQEBAQEBAQEAAAAAAAAAAAAAAAECAwQF/8QAJREBAAIBAwMEAwEAAAAAAAAAAAERAhIhoRMxUgMEMkEzUXEU/9oADAMBAAIRAxEAPwDBprhx6i2K4cTZbEglnk1Jboqqop9HmdtO/Xh+Rt4U5XrSzxztKHSSbSjFR/E3rx167JHaGHm6d3ZJatpW6zYSwCg6ilUgskFK61zSe6CvbmZ9HZtOMqGVLRTm5O7c3aNm+CWt7cAhBxhXcklKpUUHmXDMklrw1uaSWoxWFmoU6qcbTdsuubJwlut/yhKWmm82m167lLo0s0Es91C9rXT1S0SvwKXhKbbpwVbNCUYupLK4NPi0krd2ruTVCVMsH968GEpbnwWj04GxWFoyenSpRqOm08t52i3dPhuWluPiQlQoyjpGredKc45pwai46a2jrfwsTXiaZa/u4cX3GNN3V/3ozb0cDHLBVIVlOVTo7RajZWVm049+7j3EqmCpuMYNNSjSqOEoZYx9mUneStd3+O4zOcNxjLz9ZWWbq16tOJi1OKW+90bR4SLVnu1/MPQYdXcY1wtNM6l1e2+2m4x5ReZ6pJpat2Vz0UcDT91a6+I3s+k99OD+MYv5EnNaeaqwas7xcUrOzTs+8w6yu5cW0kj2cMFTW6nBfCEV8iaw8fdjyQ1bLTwrdm7a/mVX33T8DoCox6lyGqa6kZsc9UZdT69z/Ui1JvW78GjouVdQZESxzrJLgpcgtLql3qzOi9GupC6NdRbHOpU3p7L1609BKL7/AAOi5ELIhY5y1rfX9+ANd679bHRHSXUiEqMepckLWnPekWuiVvgCqbrfpdHv3h4+7HkiEsJD3IeWP0JY8Fn/AF1B9yu9bq57meApPfTp+SP0KpbNo9lT8kfoLHiU3v17t3IjJ8beJ7OWy6PZU/Kiiey6PZQ5C1p5HxA9LPZtG/8A0ocmMlrT0uHxE4XyylG++zsWKbatd2bu1fRvrsUQX/BatPkeuHnX+kySTzyWVO2r0XcazEYyc3rKVr5rNtq/X8TIxkvZS63YxIxOXqTvTWMMinipvfOW6297nvX5F7xdRqKdSbUPuLM7R+BjU4lqRybXzxdSTTlObcdItt+z8CCqSSSUnonFavc96MHHSvljdpWcpWbV9yirrhv5GJKnF6a27pST8Hco9DHaVSzSnO93mkpSvJNJWfdoVKtLT2nucVq92t0u7eefWCg7X6R23Xq1Nfjrr4lqw8bNqMbfAlK3aQGu2VDK6ltzyO13ZS9q7S4aZTZAJDBDICwAAAMAsADFYZQCGFgIhYdgIINCaJtCAqaI2LWiDiBXJEGi1oi0BRJFE0ZUkUzRFYM1qBOa1AK28Xw/4LLEIliPa88sfFvVLxKIoniJXk+RGJ5st5dMey2KJpCiSRlpgYyftPuUY/rL/wBimCLaqu5v++VvD2V+hCBRKMCyUbDiyVXcVFuz1999c0vBQj87mYY2AXsX96U3zm7flYybGVNAFgIAYAUAxDAAQAAwAAEAwAQmh2CwEGiLRZYTQFTRCSLmiDQFMolUomQ0VyiBgThqMvnHUBS2yYssTKYyHKejPU4MeTu38ScEVRL6aPL9uq5IcUCQwNZCM17MoSum7tK6eu9NE1TfuT8rNikMK16v7k/Kwblwp1G+CytK/C7eiRsUCFiOFpZIQjvcYpN9bS1ZaIYAAWGAIBgAAAAMAABgAAIBgAhDFJeH73AIGDQMCLIskJgVshJFjIX48AMeUQLmgAx4VB1Zez8TAp4le8uZf0t7HbKdnOO6yJk0kY8DJpnFtahkUSABgAU0SRFEkA0MSGAAAwAAAAGAAAWGIAQxDAAAQDE0AXAQhiATENkQIsjYmyAEWAwA566zWq4WXieh2LVlOnmlvbaS7loeerLcu9s9NsunalTX9qfPUXsM+mZMDHprUyIiEWEkRTHcBkjExu0qVFRdSWVSbUdG7tK73IWG2rRqZVCopObko6SV8qTlvXC6FDMRIw6m1KMNZVYRSnKDu904pNx/NCW2MPa/T0rXtfMt++wotnAY9LH0pWUatOTbajaSd2ldpeBdGom2k03H7yTTcfiuAFiAjConuaavbR316huava6u9yurv4IKaGIYAMQwACMppb2kutuyHcAC4FarxzuF/bjGMmrPc20tfBlFlwARAMAFcBgJMQAxMGxMoTIkiDIEAXADnstZJdyXM9dRjZJdSSPK4GGatFf3rktfkespiRfTMhFFMuCJoGxDA021o1J4nDxpOGeFOrU/mJuOto6pEqLl6XRVTJnhhZyk46QzSnZtX7kbXoI5+kyrpMuTNxy3vbmUY7ZNKs06kLuOiabi7dV1wNRKU0+FxSVB2hGpXxGIrOhGUVLfK2fXgrfkZNfB08PRhRjThWxNRtQzQUs02vaqW4RXyRlYjYNCpkvFrJHJBQk4qMder4sg/szQdtaycU0mqrvZtvf4stlMbHbLWGw1OcbOpQqRrSluzttRl4arkbPY2EdOnmnrVqN1ar65S1t4LTmEtkQdB0HKo4N3cnLNP72be13Ga4XTW66t8DMyU1n2cdsPmf4p1Z/H2n9DW09nwqYSpiql3iJKpVVTM7wcW8sV1LT8zZYHYcqLhlxNZ04u/Ru2SS6ir1detNV5rCuWZ0bLrvlzdVy3BTHjJYmf89t0aGGp1JRTazzlFScmlq9CuNWPRUYUqs5w9NpxjmUoyhHfku961NnitlT6RVaFRUpZFTmnDNFxW7TrRVR2BKPR/wAzNkxXpEm07z9lK3x0fMtwlKMPg54tVa/S1IT6SccOoyajTUXpdLfc39BSUYqbTmopTa3OVtWjTPY9ePSU6VWEMPVm5O6l0lPN95RaN1TjZJJuySWru3brZnJqIea2vVU8VKE6NSvClSWWlB7m0m5vn+ht9gyh0EOjlOVNXtntmjrrB26vmUYzBV41pV8P0cnUgoTjUbWVrdJPkGCwFahChTg6clnbxLfU2n7H5o1tSR3aVxlPD1ca51FXVa8GpNRjFSistvH8jaYjC1KlanXUb08lByjpaT9p5rX/AAOSlYxZbKxKpzwihF0ZVc6rZ1pC6dnHffRG3xFKqnFU21TUYx3rvT5JJiymt+z3/Vas0/R10klNTjUm6rvUTTe89Ca+nhZQisqipt3m4WWeWWWktNdbcR4epWdsyf4b3hvjmim+GrWb4WRJ3XszhMw3Ookm20rRzWgnlftXaVr8F17yzC1ZScs3B6ey1prpr++9kVkAK4rkDExXE5AJsixsiAmAMRR4rYEL1L9Sk/kenp7jQfZ2npN/9q+Zv4hGRTLEVwLEBNDRFEkQNMYkwuBJDI3HmCpXJXK8wXAtuBBSGpATQEUxpgMYguADuIAHcCLC4AwuK4rgSC4rkWwG2RcgZEBtkWx3EwE2K4mJsB3AVxlHlth1Ixpu7V8zvruSSNlHaFLjVgvE0OCwjlSk8sm3JWst6SevNmLX2RVbdqc+7QJL2FPalDtqfMs/ieH7an5keClsWv2U+RTLY+I7Gp5S7I6KtpUO2p+ZFix9HtafmRzT+EYjsavkYlsqv2NXySGw6b6ZR7WHmRJYil2sPMjl72ZX7Kr/AI5fQi8DW7Or5J/QbDqqq0+0h5kSU4e/HmcmeGqr8FTyyE6FVfhqeWQ2HXEodpHmPLH348zkFqi4VOUhp1eHSf7iVA7BlXWuYZF1o5A69VfiqL4toylVqKnGXSTu/wC6V+I2V1ZR70PL3o5JHG1V/UqedkK20a6elWpbumwOv5e9Bk70ckjtOvZfzql+PtMnS2piHJLpqmr94DrOTvDKckxO2cTGbiq1TS34n1Ef49ie3qeZlot1zJ8AdN9xyP8Aj+J7ep5mC+0OK7ep5hRbripMXQs5KvtHiu3qeYfrHiu3qcwW6z0LF0L7jk/rJi+3qcw9ZcX29TmTYt1joWLoJdRylfabF9vU5h6z4vt58xsW6ssLP3WDwc/dlyOU+tGL7eY/WvF9tIuw6m8HP3ZcmJ4Sfuy5M5cvtbi+2l+Q19r8Z2z5L6DYt0/0Wfuy5MDmXrnjO1fJfQBsPXYGnlpwXVGP6GXHeUUmXQephV0UTsQRNFEkh2FcaYDsNWECAlp1AkuoAuQPIuoShHqHcAF0MfdXJC9Hh7seSJgBD0SHuR8qIvA0vch5UXoTIqh7PpP+nDxjEj/DKPZUvJH6GTcLgYstkUHvo0n8acX8iL2Hh+wo/wCOP0M0QRhfwLDdhR/xx+gv4Dhuwo/44/QzgAwPV/C9hR/xx+ger2F7Cj5ImwAo13q9hewpeRC9XML2FLyI2QijW+rWF7Cl5UR9W8K/6FLym0uK4Gq9WML2FPkKr9m8NJuUqNNtvV2tfkbVsVwNM/srhexhzl9SPqlhexXhKX1N2IDRP7IYXsv98/qBvGgA1VNl9MxqctC+myDJTJlcSSYE0xkEyVwJXC5C40yiZIgmO4ErgRuMgkOJFMkgJITE2K4DGRC4EgFcLgAXEAEgENMobEJsVwHcQriuBITDMFwhCuDZFsKbYELgBp6ctDKpswactEZdKRhWSmTTKYyJqRpFuYdyCYwJIaZEdwJpjuRQATTC5EdwJDUiFxpgSuAgAlcZELgSEK4XAYXFcrr/AHeRvDHVlGP7ZymomVuYMxmUNm4R1IxlVllboRaU6SytzwUakszlu/1VTgrdFLqMT0CmugTnllV9GclKVOOSFWlRqSqXzP2Y9Nl1SvK1tLnq6GF1q4cerl308lf93FcnRwlGpTTjPLU0bTnTyq+GjWy6tarpFH/wlx0JPZ1C6SxCbvNf07NKOKlHK1J6v0aHD+vDfxdD0/Lg6uXjypbFmJSwdLo5SjUjObcVS/mUoJ/6qdKSyuV/uQz33JVIl1HZdGUqcfSILPCjOTcqacM9ahCbactFGNacu/onbjlv+f0/PhOrl48sfMNk4YahKnmjJOo6EJwh0kL9I6GAnaTb0WbF1Vu/p9zIRwdP2P5iblRnV9mdD22oNqlC875r2V3Za7910e3wmL1cHVyj65RciDkZbwGGtL/VKVnUUZLo8klGeJjGV3O9msLmv1TViWB2bRaoyrVcinNxks1JRVq1KDgpZr5rVZS3WSpyv3OhhXz4Orl48sG4EZwje0ZJrJRld2vepQhUcXZtXTnleu+LA3HtMZi9XDM+5mJ7NHS4GZT3CA+Y9q+JOIAVlbEYAaDGgAkCQ0AACGICBjADQY2AEAMAABAAAQrbuX6gB29H8uP9hz9T4ZMW2r/fWQoycnNybbzJXeukYRjFfBJJLuSAD7c/KHzY+KdhJafvuGBWQ0CXy+QwJ9Bf/PmFt4wNR2EX8vkQc252bbUYLKm9I5nNysuF7LkgAzP01CbAAOkM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 descr="E:\3ndang\MENGAJAR\GANJIL\GANJIL_2014\PPT_Endang\GambarFuzzy\mesincuc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572000"/>
            <a:ext cx="3051928" cy="2286000"/>
          </a:xfrm>
          <a:prstGeom prst="rect">
            <a:avLst/>
          </a:prstGeom>
          <a:noFill/>
        </p:spPr>
      </p:pic>
      <p:pic>
        <p:nvPicPr>
          <p:cNvPr id="7173" name="Picture 5" descr="E:\3ndang\MENGAJAR\GANJIL\GANJIL_2014\PPT_Endang\GambarFuzzy\magicco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4343400"/>
            <a:ext cx="3124200" cy="2514600"/>
          </a:xfrm>
          <a:prstGeom prst="rect">
            <a:avLst/>
          </a:prstGeom>
          <a:noFill/>
        </p:spPr>
      </p:pic>
      <p:pic>
        <p:nvPicPr>
          <p:cNvPr id="7174" name="Picture 6" descr="E:\3ndang\MENGAJAR\GANJIL\GANJIL_2014\PPT_Endang\GambarFuzzy\fuzzy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10150"/>
            <a:ext cx="247650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5943600" cy="6324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malah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aplikasinya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?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penjelasannya</a:t>
            </a:r>
            <a:r>
              <a:rPr lang="en-US" dirty="0" smtClean="0"/>
              <a:t>: </a:t>
            </a:r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Barat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hitam-putih</a:t>
            </a:r>
            <a:r>
              <a:rPr lang="en-US" dirty="0" smtClean="0"/>
              <a:t>, </a:t>
            </a:r>
            <a:r>
              <a:rPr lang="en-US" dirty="0" err="1" smtClean="0"/>
              <a:t>ya-tidak</a:t>
            </a:r>
            <a:r>
              <a:rPr lang="en-US" dirty="0" smtClean="0"/>
              <a:t>, </a:t>
            </a:r>
            <a:r>
              <a:rPr lang="en-US" dirty="0" err="1" smtClean="0"/>
              <a:t>bersalah-tidak</a:t>
            </a:r>
            <a:r>
              <a:rPr lang="en-US" dirty="0" smtClean="0"/>
              <a:t> </a:t>
            </a:r>
            <a:r>
              <a:rPr lang="en-US" dirty="0" err="1" smtClean="0"/>
              <a:t>bersalah</a:t>
            </a:r>
            <a:r>
              <a:rPr lang="en-US" dirty="0" smtClean="0"/>
              <a:t>,  </a:t>
            </a:r>
            <a:r>
              <a:rPr lang="en-US" dirty="0" err="1" smtClean="0"/>
              <a:t>hitam-putih</a:t>
            </a:r>
            <a:r>
              <a:rPr lang="en-US" dirty="0" smtClean="0"/>
              <a:t>, </a:t>
            </a:r>
            <a:r>
              <a:rPr lang="en-US" dirty="0" err="1" smtClean="0"/>
              <a:t>ya-tidak</a:t>
            </a:r>
            <a:r>
              <a:rPr lang="en-US" dirty="0" smtClean="0"/>
              <a:t>, </a:t>
            </a:r>
            <a:r>
              <a:rPr lang="en-US" dirty="0" err="1" smtClean="0"/>
              <a:t>bersalah-tidak</a:t>
            </a:r>
            <a:r>
              <a:rPr lang="en-US" dirty="0" smtClean="0"/>
              <a:t> </a:t>
            </a:r>
            <a:r>
              <a:rPr lang="en-US" dirty="0" err="1" smtClean="0"/>
              <a:t>bersalah</a:t>
            </a:r>
            <a:r>
              <a:rPr lang="en-US" dirty="0" smtClean="0"/>
              <a:t>, </a:t>
            </a:r>
            <a:r>
              <a:rPr lang="en-US" dirty="0" err="1" smtClean="0"/>
              <a:t>sukses-gagal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setara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( 0,1) </a:t>
            </a:r>
            <a:r>
              <a:rPr lang="en-US" dirty="0" err="1" smtClean="0"/>
              <a:t>Aristoteles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“</a:t>
            </a:r>
            <a:r>
              <a:rPr lang="en-US" dirty="0" err="1" smtClean="0"/>
              <a:t>abu-abu</a:t>
            </a:r>
            <a:r>
              <a:rPr lang="en-US" dirty="0" smtClean="0"/>
              <a:t>” </a:t>
            </a:r>
            <a:r>
              <a:rPr lang="en-US" dirty="0" err="1" smtClean="0"/>
              <a:t>atau</a:t>
            </a:r>
            <a:r>
              <a:rPr lang="en-US" dirty="0" smtClean="0"/>
              <a:t> fuzzy.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146" name="AutoShape 2" descr="data:image/jpeg;base64,/9j/4AAQSkZJRgABAQAAAQABAAD/2wCEAAkGBxQTEhUUExQUFhQXFBgVFhUUFxUXFxcVFhQXFxUUFxgYHCggGB0lHBQUITEhJSkrLi4uFx8zODMsNygtLisBCgoKDg0OGxAQGywkHiUsLywsLCwsLCwsLCwsLCwsLCwsLCwsLCwsLCwsLCwsLCwsLCwsLCwsLCwsLCwsLCwsLP/AABEIARMAtwMBIgACEQEDEQH/xAAcAAAABwEBAAAAAAAAAAAAAAAAAQIDBAUGBwj/xABCEAABAwIDBQUGAwUHBAMAAAABAAIRAyEEEjEFBkFRYRMiMnGRB0KBobHBI1LRFGJy4fAVM1OCkqLCQ2Oy8RY0VP/EABoBAAIDAQEAAAAAAAAAAAAAAAABAgMEBQb/xAAsEQACAgEEAgIABAcBAAAAAAAAAQIRAwQSITETQTJRBSJhgTNScZHB0fAU/9oADAMBAAIRAxEAPwDsco0kBGEhhokpBACUkpSIpDEoI4S8qYCQEsBAIIEGom1P7p/l91LTOObNN/8ACUMEc/xDY01tf4x91lmYtv7TTp2E06h10fnBj6hazaFZrJLjbTzusPs8ZdoB4AGYVARoQ60i3UrI+zUuiRuI/Lt9oA8VOuw/5czv+IXc1wDdPF5Nv07a1iyP46FYG/mR6Lv5WmHxM8/kBBBBSIEHbuyqeKoVKFUAte2LiYPuuHUGCPJebdu7GqYLEOoVhBHhf7tVkkNeP0XqALK+0Tc9m0MOQIFenLqT4EyAfwyfyn9CoyjY06PO0GQXRBJ/X9UnaNAFlo01J9AnSx7Hup1GlrmOLXA6hwsltw443HBVPhli5M7Vp91p48fsgpmKYJzNEtJIhGrFIi4nr8IwiRhTIho4QRhACYQypyEtrUANBiXCchE4oEMFFCTXrAaXVHtZrqjSC5wBHukt+YUJZEiag2X4QqNlrh0P0XJsTX2jg3ZqGIfVpj/p1j2hjlLrx5ELTbq+0OliHCjiG9hWNhJ/DeeQJu09D6oU0wcWjH745u0c2DBo908A8k3VJRY44s1eHZ06oHD8VpzH1n0W03twwDw8uDQyxzGARmB+V/VZVu1sKwVA6oJDGMa4BzpDQDFhwOZZ5X6L1XszmIx/7NtT9od4WYynUJ/cBcH/ACcvSlOqHAOaQWkAgjQg3BXnHHYrD1n5s7SS5sgyJ0nUdT6Ldeyve5jHHZ1QvLhXqNwxgkdkGmplLidBDgOQjorscvRVkj7OrJQSEoK0rFQlBqU0JUIEct9su6HaUTjKDfxacdqGjx0x70AaiZnkuLsxkNkD4fVeuajAQQRIIgjoV5s9oe552biZaCcLVJNJ0eB2ppuOlrx0CrmiUWY4MIJAu13eHQnVBG+s2ABJubAXQUOSZ66hGEEFeVgSgiCcDUAEE6EkNRoEAlNVTYpxyYrGyT6GuyM4KHiGqcVGrNWVmkz20MPMrA70llMiQC83a3pzPILou2cQ2lTfUf4WifPkB5mAuO7UruqvdUebm56AGzR9EkuQbImLxD616jy6BAzEwALANHAKmxxhSMXjwCQ1VbyXG5VpUxsrW+zPbVPC46lUrNBYQaQef+iahH4g9IPRxWXawJ0MQuAo9ahONWf3ExhrbPwz3GXGkASeJYSwn/atC1XlY61KASGpYQIEKt3i2JSxmHfQrNlrxE8Wng5p4Ec1ZlFKAPKW0N36mEq1MPWEVG1IDgPEyCWvHQ6/JBdo9rWBpltKs4XEtJ5i0D1JQVEuGXRSo3Eo5UDHbUp0iM7gGkEzPEcFQ7O3xD3tBAyucWgDxCPeKtc0nRUbGm1PtCYpVRa4von5UhBOcmnvi50WI3r9p2DwWIbQeXPdMVCyCKYP5jxOllqqGKZXpZ6TmvY9ndc0yCHCyQ6JeeRIRELO7L2r2buyqWbMNcfdPI9PotFKSkmhtNMYTVRikQs1vfvjhdnsms/NUIllFkGo7lb3R+8bKjaXbjHe1rbTafZ0JufxXjoLMHrJ+C47tHbbnSG6fL+aG9G3quNxFSvVsXmzRo1os1g5wPuVTqyMEiEmG+s46kpVOsRxTpwNTLmyODToSIB8lHLSDBVnDI012TGYhSKVdVuZaLctrG1216zZpUjmAizqguweQME+Sg0kLdR6Y3QwBw+Cw1J3ibSbm/iIzOHqSrpjlisBvSH4htM1B2dOh2lVx7pzuEht+i1WzMW2q0OYQWkSIiykpIV2T2lLSQjTEKRIpQJQM5x7c6TnYOkGzPbiY5ZHa+gQU/2vszYCB/isvy1RKD7Jrow+8WMmo4NqF7CczXXNiJhUdKsRJzATpAiL8Oql7zYvNVL6Yy2s1UWP2hTa1pcJeBdvXmeSyVzZTTbN9sHfA4enmqNDgyIJMQDMjzVDv17YKtYGjhWmlTIhz5/EdIuBHhHzXN9sbRdWcL6cB4RyhRaFAuN7laIRaXLLoxGKhLrnnPxOpJ4q83V3uxez3ZqDzlmXU3SWO5y3h5hR24AmwHEJWK2a5niCs3EvG6s7Ru/vthNouZnIo4hwvTe7uvP7juJ6G66DVqGhSGSi+pHu08k+hcLeS8hvokG2ouF0jcf2q18MRSxE1qNgJP4jP4SfEOh9UtqE7XZtt497MU8OYA/CCPEGl1X/AHC3wHxXKKmwu0rd6pUOck9o5jiXEa5nE6+ZXo3Z+0cNtCgTSe2oxwIP5mEjiDdpCwrtmAEtygQSC3kZv81nyNw5NOnjHJw/RznaO6FOi+l3nPa4S42B8hyWiwO7tDKC2m2wF8ok+Z4ot9M7KbXiAGmJOkSpG6W1u2pvblENjLUGjp1b5j7qpym43ZsjDHGVUZ/fAS3KOGg8lz+sZK6TvLR70rnWNpZXkLRp+jLrPlZGzc1pNk4uQA0A3ZItHd4DksyVZ7D2maLiPdcIOluqvmrRzpI3j9svYX0S5hDnS97WyXNiQyeAv8lvdzt4Q1jGlops7obIlz3DxQf5Lk9JoMZQZJvyE6Lebtbv1KdVlWow12CCwtIyX0MawCs8bbtEIt2djwOM7RuYAhp0zCCRzjgpJcqHY1TM8uLy90Q6LMb+61XJctCLRzMiLk1mRF6YzP8AtDZmwT+jmH/cB90FL3lZnw7288vye1BVyXJOL4PNmO3kJa5otJMu1PKG8gs+wOdqTEylNokmXcSrHsdYQko9DjAiUKFvVW+z9mlx5CNfNScBsuQC7lMeav6dCIERp9VCU6NmLBfLBs3BtaxwiTHi4mEjE0c3DgrSnQjNyhL7AFo5wB81Q5OzVGMUqMfjti5iS2xAFvVZzG4ItMERddIdShzhyhQMfhGuZBEyR9VZHJRVk06atGP2Dt2vgqoqUajmO6aHo5ps4Lqey9/KeNyl7RTxBEPDfBUIFnN4gxqCucY7Y5L7ERF591UfallQdmSMpBDhqS28/JXShviYFLxTOzbUwlF7QKokGO6S65mdAVTOrGmQ2lTyMm2YRbo0fG5TW7+9LMQAxxDauhGk/vN5+SkUNmPZUqVX1MzbhoJkxaD04rFTjxI6cZxmrQxvG4ZA6dLrnW2KgdUJHJXe9W1S5wpg2Gv6LNVJJ5krVhhS5MOpybnSGCgrxuxcmHfXrS0eCm3i6odPgBJPkqJaE7MkotdknCY2pTMseW/T0NlqNne0DEU2hjg1zLSG9w2M9QL8AAshCJDimQPRW5vtFwNQMosf2DsoBGItmfYd105eepC6K2pbWevNeMSthuV7Q8VgCG5jVw/Gi8zA503G7D006cUUNM9OGokGoqXYG36OMotrUHZmmxHvMdxY4cCJ+hU8vSodh40ywjy+oQTb3WQRQ7PNFHBlxAA4j0lX2H2cGmdSrWpsepSpF3ZPytEkiCYHQGSlUsJULQeyfcToBr5lZpNnTxrGly0M0my4+QU0MmOUD6pFPA1pP4FUkAaAGx00Kcp4auB/9bETIA7o5+ag4st8sK7HaD7EHkfonsBTBaL8JRjZGJMn9nqXBt3Z+qptqbQfhQGOblqRIBIJAOkgaHohQcnSIzzY1G7JO0MSynVcHGJiB5BUO29uQWtAF4HMxw8lQYnaJqVA5xkxMk8LyfkFWurTlJ4ErXDDGPZzsurnPhcItMftOAWAATqQqVwyunofohUqS6UMZqPJWMzIjgwuqez/ALLaFH9nrVX08Q2cpzECszz/ADN0McIPNcsYFa7uY4U3gO8JIIdoWv4GRpy9FCUU+yyE3F8HYW+y2kLGm038Rq1CT8lIG4uEwzH1amRjGtLnETZoF5e6/orrcvb4xFIUyfxWC4cSczeDgePBc19se97qlV2CpGKdMjtiPfqCDk8mmPiOirWJWXPM0uK/sY/e/eAYqoBTbkoU5FNnQ+87qYWeSkrKrqM7dgCIhKCNAhBSQlvRIGXG6u81fAVu0ousYFSmfDUaDOVw56wdRPmvTGytoMxFGnXpmWVGB7ed9QeoMg9QvJq7p7BNqdphq2Hdfsage3oyrNh/ma4/5kAdHhGpraKCjY6OenfBgMNZRP8ACC76Izvoz/tAfwGfRWDN6MO02YAziQBM/BOt3ownIdZDVnLynZvsSbOpAdBBTn/zN50jzymFbDeTBT4Wz0a1ZrfPfkdm6nhm5XHxVDFhyZHE8+HC+kkm+EJyob2r7Q30gQ1zXVCLADw9T+i5Lj9oOqPL3OJLjJJMkkm5KFXFudqeN/NVmbhyWiMVEzuTkDPb4QiqG3xSHG/9cUsCR8fsmAHNtKKpdsp0D9EjQQgQikEkiClUtUeJGhQM126e3KlF9N8kFp7rjo5os5p56wVlNp4s1q1WqbGpUfUI6vcXfdJp1DFtUT6zi1oJs3SwH0SHY05LCTU4JSYgIijCDkgEu1SUZ1RkIAQV0b2F7XFHaHZO8OIplg/jb32esOHxC5yVIwWLdRqU6rDD6b2vaeTmkEfMIGetNtbXFBosCZ42gc0az2L29gsdhqZe/L2jGvFjLdCR9kFlnKV/laBv6IR3rIkmlRy/xBM1N8qQac9KiRqSHNiBzEKc7atMNthaQj8wbEc7Bcz3q9otOtTfh6WGphriA6qwBshrgYaIuCQNVKMbZfKVITvL7QzWaWYXD06TDq+PxHDpbug8xfyWJftEk3bJ/iKbrYoGTcHhKhufJWhJR4RnbcuyQ7ESSYhNVHXkKZsrZjq5sQ1o1cb35AakrRs3BLmy3ENzRYOYQ2epBJHoq554RdSZbDBOSuK4MY4p2i6VN21sCvhiBVZY+F7TmY7ycOPQweirWyFNST5RBxaJcCUioEGkqZWr0uwawUiKwqOc6tnJD2EDLTyaAgyZUiBCpNuiqXb8UsM5+iFQd1ADFIpZCaYpuNpsa8inUNRoDe+WlkktGYBpJMAkieMShDZDqnvJSbcbpwJAABBxUsbSqCgcOHfhOqCqWwLvDcoMxOnBQyEAJm6M3RDVKQAgoOQCIoGbncXaxZTINxTNgb2eeXnmQWW2LislS5hrhDp0tcfMfNBYM2KW9tX+xXK0+D0Di8Tg3UqgBqzkcLnjlK4BUDWd0XPGOfVd3fu7WIuKPxcdOPBcZ3h2KcJXqUXRLTIOoLSJaQeNj6yteF9l+VFLWfbS5+ijlSSwm5TdRkdVaypFzuliIc5hNozAdeP2W+wlewXKMJVyPa7k4G3nouj7Orte0Obobrla3HUt32dr8PyXDb9F+4tewse0PY4Q5jtD+h5EXC53vVuwcP8AiU5fhybE+KmT7j/s7Q9Ct1Td1Uim/UENc1wLXNcJa5p1BHELNhzvE/0L8+mWRWuzjbXQn2PBWq3j3MLZq4UF7NXUvFUp+XF7euo481jCF2ceVTVo4uTC06fZMgJFQ2hRsxRZ1bZTtY61gRVE2SpNXDgMpuFRri8OzM0LC0xB89QfNKwoiOS2lCtTI1BHmksQAtE5GSkuTASEtNpYSAIpKcc1JhABIIFBAz0qN2K8R+0NEcmEx6m6xftR3R7LCjEms6o9tRrDmaG9x86eTsvqVtP7Zqf4hP8ACwn7KBtim7FUX0awrOY8WLWGQRdrhbgYWeLp2XSVo4JYa+iWzvcFL29sGthahbWY4AzkeWuDXgcRPHpwUakVqTszNURq9NWGw9oupOt5EcwmnhR+xObugk8gCT6BQywUo0y3DkcJWjpez8Y2o3M3+YPIqdTeuXOx9SmIaXMPvAS0x1W/2FixUosdMnKJ55ovK42fTuC3Hd0+pWV7fZdscm8Vg6VUzUpUnu/M9jS74uiSjplHKzRlKPTL544y+SIw2Lhv/wA9H/Q1N193cK8Q6gwdaYLHDrLbeoKsWlGCp+fJ9sqemxfynMd6t23YVwc056Lj3XxcH8jxwP1Wdldr2jg216T6LtHiAeTvdd8CuM16RaSHC8kHo4GD9Pmurpc3kjz2jkarD4pcdCqNa2V3h/8AE8x9xxTJEFAJVUdQYtI0McfSFqMoaS9EHIJiCSwEhLlABpLgjStUwGyiRmyCQz0f/b+LBvkHkAU07bmLiXPptM8OI4K5/s3BjV0+b3n7qLiqGCbpTDvMkf8AkVls00ZjeR78XRNKu/O25Ee64aOBjVcgYy5B1aSD8DH2XbdsYmgWxSY1pvOUtMiOi5JvDhIry0ODXlsuOmd2oEcIjrqrcUuyrLG1aImAwT69VtKmJcT8AOLj0C7Nu9uxSw1LK0S4+J58Tj58uiyGw8CzDVGOaBNmvcdXAkEn1XSaFTgs086yvjo249P4lz2ZLeTdmjVk1GAxo4GHAeY1+KxFTZz8LLqTi6mNeYH7wFiOq6hvKT2UjX7Ln+6VUVKlbD1D3rvb1b77T9VHtNei5JWn7+yfsvarajS7QtEuGsQNRzUnZW0BXZ2jWuaCSBmEEge8OhWRxFN2DrGCAJOXNIaRPhLhYfGFnsbVxGbtHl+tntMtHINc05RpoOShHRqV0E9a4Un+/wDs60yqCSAQSDBHESJAI4WT7VhNzMf2tYl7iKwZDiNKzRABf+83nqR5FbdtQLHmxeOW014MvljuHYXLN9sPkxdYcHOFQf52yfmuohy5z7RBGJafzUm/Jzh9lo0DrI0ZfxCP5EzKo+CSlDQ/D7rrnHCCNBqIoACUxyQjCAHZQsgEeVMiNvCCOogkM9S/2K78rPg7+SI7EJuabfOWqe/FUw7LIB4XTNfHNaSJB89Fic0a0ir2rsKpUYAwMBB950WjhAWB9oe7JoUWvPfcA6MpIggCHQNY19V1fDOztmLc/wBFRb70AcO1w9144zYgj6woSyOK3IshFSe1+zDEStBsXGlzYcbttPTh9FQoUqrmyWnWx6rBjntZ05w3I0GPrguDXEQ4Q2foFkttbvFj216By1aZkHg7jld53C0GHqsrMLH69dfMLP7xbXqYemaT5eTZlS1xwLhzHMLbBtu0USqqYxtfbWBr0S6u2oyvl8HeEO/dc2xH9FYjC1/e0P5hIMdXUr/6mnQqHiySTeY+qbq03U3XsYBBHEG4IIW2EUkc3NNyZf4DEhtRtTKCWm7gASARBl9HjB95nArS09qOEnNIEzmGcW7MeOnJ946j0hYrZU1ajW6nWTqA25OZsOFh1V46vJJ1N76n+9onxNhw1HNQyY4ydNCx5ZQVpmmpbWbcua4AZpc0h7QGGCSWzHlqsdv9iGvrUyxwcOxbcdS4j5EH4qe+vckXIZVvqR+K4eJmWoPQ6JGKqB7agcA+1JpkZzHZkySzLUF28Q7nGqrx4I45bkW5dRLJDbIxiOVp8bsmk7tSyWubUDQGkVGjxzLWjO0d38pjqNIFfd+oC4My1MrcxLSJ0BIyeIanValJMy7WUyOUupRc3UEXIuOIiR5iR6hNqRECCCCAHaaWE1TN1JKaIsYeEEp4RIGdlqEuIIqExpJJ87qRWrEiM0epUbK3/wBI4b5QuJY1kaLihvBWbTDQ9tgBGXSyhY3aVeqMr8kOOgmQBxlQxWaDrrzQFUh5gy3T+ipbm1Q1maIwKKEbxNx8fNIkrLVM7+LIskFJDOIo5hEkGZDmmHAjQgpmvhe0IdV77gIBIgf6dFLm6ItU1OSVIk4xfLK/9laBAa0eQCht2HSc3I4SMxLbwWA+608p4K4LETWqUckl0yMsUZdoqNl7P7GuWspRTy3qudLnTBDRyHMKZtTBUQx9WoIa0SS3W7mw1o0klrfRTyxV2+FMnB1I4OY4+Ux9wpwyOeRc0VZcahil7/wY2rtZrnHuuDcrgJIce87NcwDqeBTtTHtc115vSgG/hY4GAYcIPJxVEguztRxbNRiq8moDf8YWPf8A8SIDsrxzs46WspL8RL6l5OTQ94i7LBpy1B8HHRZepWItPddDo1ExyPmVIG0T3swnM2LaC4vldI4fNQ2j3F/Vr5qbGu7/AIzDhnOoFm1C2qPDwcfjZN19mUKldzSCzvkEU3NsG2MU3tDm6ajP8VV/trXMY2dARBiB3iR3akj0IU/9p/FfJt+LANx4XXDakjT8rh6JU10S3J9kAbAe7Nkexxa0uy95r7ECMjgHTJ5R1VbVwj2yHMcMol0g2EgSeVyB8VocPW7j2mwyCGmS3+8ZpTrSPR32UnD4oim8EmIY0NdJF3SIp15b7nuu4eSe9oW1MyCebV5rSfsVBzX5qYa4AQWl7CC54g5Khh2hFnEa2mCm8Fuma1TJTqRDczg9rmuDRxykX+BKksiDxt9FRg9n1a09kxz41IFh5k2QXSqYw9Kg2i0S1ti6O8X6uLupQVLzu+jVHRquWWT28JF+QTQpcSNPsomIxIbYSBrz9U7Sx2YW5ToY9VzttHNtWPYilIs0eZ+yqMc6o0PgHLw0aJ6E9Va1MQGDM74n/wBJNPE06hAdfjcd3zE/BNcDasoGYiqx7cwkxcAiAOZAN1f0hmaHAEdDqEtmGphxcB3tCeY5FFjK7WthpGunQ8CjIoy9GjBnng66+hl1NHTouOgMfJRcDinVHXtBgjy4rQvaOYVaxfZtjr3PpUU7QCdfkf0umw9s5ZGYiQ3QkDUgG5CsKoJd3WnLzMa9FU7f2G6rSIaYew5qTgYIcOE9f05LZh0SyQb6+ih/iGSEvzdEmErEUBUpvpn32FvxIt84WQ2TvWWns8SCYMdoB3gQYh7ePmL+a1Ldp0Qzte0YWC8gjhw8+mqyTwZMclwdFajHlg+Tk72wYOoskp3EPzOc7SXEx5mU3C7aOIKcdOg+5P3QRBBABJdKs5vhJHl6X9UkokAS6OOLQ4QIcIMd3iDp4TpyUuhjW5HNByy5tiIBgOmRdp1GoCqUEqCzXbFwVatTqtoU3P8AASG5Q3UzMk0zwtZabYO7eIol7v7shps0kCXc2Ziw6cIV7uVhmYahh2M1qs7SoeLnFub5WHwV83EBz6reWX5g/osk526Rvx4aSb/qck3k2gxpyAvzz35yMvrIJkRbj6oKTtbdKtisY8U4DQAXOJgTeLc7IKyMoVyQyrI5OjSDBMcIkk8QDKM4DIO64i0Q7RV+Bq1CbNsDEnu8eAHBWdSAM1V2U6mAJ+AWTrsyRprlDbMETJc8kHUC301UttKYEeEZRFgBFrFRP2poALS4ixmIMKK7HnM6CS6x4+nlCTse5R6LfDMa4cNSOHBR8XsxjpLnENkEtZFyOBJUFuOymQx0AwQRHDX6qTQ2taw6wfOwSTDzRqmRhhCTeGM4gk/1yU/A5WagH1joQomOx02dxbIaTwPM854JqnimC5IjLAEmbdErIeWn+U02GrZwSAABb5SomKHNTMGwNpNgRIzR1ddRMT15LvaeG3GkzNkk5StmE3y2FINemO8L1G8x+YdRx/qcTC65jKnARyWD29sXKS+l4Tcs4jqOnRLJD2icJ+mZ4okYEo3sIsdVQXBBEUYRIAUkowggAkEEEDOgbP38psZQJY4vptDHNGhGXLmafsrjZu+AfVe9lNzqbmgHQFrmyRIPQlcnC1e6jopPn83/ABH6rNlxqKtFz1U4o3Gwdrk4x4LSG1G2n8zZIv5ZkFnRUi9wZte6CzWH/rv5I17agIMQDYT/ACTFeqwO8IceMDjzPNQn4oAi8d6LaiLXRCrmJAJJiZNolV7mip5WSX7VaLBt+kGfT6Knr0HF4zOvJcIF5cLS2eCtcOYFwLHrf0Snvg2BBOpCPI0RlNyXJWMoGm1wee8Tmki0DkmmFtSpVcC8mcoEQLACROqtxhm2cdeHST87fVS3FhYQBHonuVEdq9lHUw3QS2P4uUHnqpWAwhc9gdcFwAEaCbn0Swxon+oVnsJgLzbwgx8bD7qWJbpqP6kHRaYtyqcb/P5KyxTlTY2pA6r0CKWVuLKqcZUBsPNTcdV5rP4usZsPj9EpMaImLpNBzAAO5qixDpcVYYx5OphVjtVRMugEiRolUWACMokYCACQUzD7Mqv0aQObrD5qzw2yA25Mn5KSi2JySKwYQhsnXXyV/u638E3Alx18h+ih45kNK2vs52FRfQZWrO0c7KyYnvxmPMWhValVEUE5kjZu6dSqwVC9rM12iCSW8D0QW5qBvGB5OQXOqRsWHGlyjnjmC/n+imUWgRHGZQQVb6MQ8Lykl30QQVYCv1SAdfgfjKCCYBuvHX9Va7veF3mP+SCC16L+Kv8AvRGXRJxAuqLHG/xP0KCC7yK2UeO+4VBtJ5AMGEEFCQRM5UcSU9gWA554MJHnIRoLMy9dDFRXG7mDZUbUztDoLYnhId+iCCeP5BP4l/Q2fSERTZr+UHh1U2nRaDZoHkAOPRBBaGkUWMVh9fsoTUEEmMg7S8B81b7Ncf2aj/AfqSiQWLV9Ivxex7A1XFxkk+ZlGggsEuzQnw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 descr="E:\3ndang\MENGAJAR\GANJIL\GANJIL_2014\PPT_Endang\GambarFuzzy\westernma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57200"/>
            <a:ext cx="1743075" cy="2619375"/>
          </a:xfrm>
          <a:prstGeom prst="rect">
            <a:avLst/>
          </a:prstGeom>
          <a:noFill/>
        </p:spPr>
      </p:pic>
      <p:pic>
        <p:nvPicPr>
          <p:cNvPr id="6148" name="Picture 4" descr="E:\3ndang\MENGAJAR\GANJIL\GANJIL_2014\PPT_Endang\GambarFuzzy\rhoma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8100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ketidakpastian</a:t>
            </a:r>
            <a:r>
              <a:rPr lang="en-US" dirty="0" smtClean="0"/>
              <a:t> (uncertainty), </a:t>
            </a:r>
            <a:r>
              <a:rPr lang="en-US" dirty="0" err="1" smtClean="0"/>
              <a:t>ketidaktepatan</a:t>
            </a:r>
            <a:r>
              <a:rPr lang="en-US" dirty="0" smtClean="0"/>
              <a:t> (imprecise), noisy,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menjembatani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presisi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(significance).</a:t>
            </a:r>
          </a:p>
          <a:p>
            <a:endParaRPr lang="en-US" dirty="0" smtClean="0"/>
          </a:p>
          <a:p>
            <a:r>
              <a:rPr lang="sv-SE" dirty="0" smtClean="0"/>
              <a:t>Logika fuzzy dikembangkan berdasarkan bahasa manusia (bahasa alami).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Contoh-Contoh</a:t>
            </a:r>
            <a:r>
              <a:rPr lang="en-US" u="sng" dirty="0" smtClean="0"/>
              <a:t> </a:t>
            </a:r>
            <a:r>
              <a:rPr lang="en-US" u="sng" dirty="0" err="1" smtClean="0"/>
              <a:t>KetidakPastian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“</a:t>
            </a:r>
            <a:r>
              <a:rPr lang="en-US" sz="2400" dirty="0" err="1" smtClean="0"/>
              <a:t>tinggi</a:t>
            </a:r>
            <a:r>
              <a:rPr lang="en-US" sz="2400" dirty="0" smtClean="0"/>
              <a:t>”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badannya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1,7 meter. 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badan</a:t>
            </a:r>
            <a:r>
              <a:rPr lang="en-US" sz="2400" dirty="0" smtClean="0"/>
              <a:t> 1,6999 meter </a:t>
            </a:r>
            <a:r>
              <a:rPr lang="en-US" sz="2400" dirty="0" err="1" smtClean="0"/>
              <a:t>atau</a:t>
            </a:r>
            <a:r>
              <a:rPr lang="en-US" sz="2400" dirty="0" smtClean="0"/>
              <a:t> 1,65 meter,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kategori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?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Menurut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persepsi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manusia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orang</a:t>
            </a:r>
            <a:r>
              <a:rPr lang="en-US" sz="2400" b="1" dirty="0" smtClean="0">
                <a:solidFill>
                  <a:srgbClr val="0070C0"/>
                </a:solidFill>
              </a:rPr>
              <a:t> yang </a:t>
            </a:r>
            <a:r>
              <a:rPr lang="en-US" sz="2400" b="1" dirty="0" err="1" smtClean="0">
                <a:solidFill>
                  <a:srgbClr val="0070C0"/>
                </a:solidFill>
              </a:rPr>
              <a:t>mempunyai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tinggi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badan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sekitar</a:t>
            </a:r>
            <a:r>
              <a:rPr lang="en-US" sz="2400" b="1" dirty="0" smtClean="0">
                <a:solidFill>
                  <a:srgbClr val="0070C0"/>
                </a:solidFill>
              </a:rPr>
              <a:t> 1,7 meter </a:t>
            </a:r>
            <a:r>
              <a:rPr lang="en-US" sz="2400" b="1" dirty="0" err="1" smtClean="0">
                <a:solidFill>
                  <a:srgbClr val="0070C0"/>
                </a:solidFill>
              </a:rPr>
              <a:t>dikatakan</a:t>
            </a:r>
            <a:r>
              <a:rPr lang="en-US" sz="2400" b="1" dirty="0" smtClean="0">
                <a:solidFill>
                  <a:srgbClr val="0070C0"/>
                </a:solidFill>
              </a:rPr>
              <a:t> “</a:t>
            </a:r>
            <a:r>
              <a:rPr lang="en-US" sz="2400" b="1" dirty="0" err="1" smtClean="0">
                <a:solidFill>
                  <a:srgbClr val="0070C0"/>
                </a:solidFill>
              </a:rPr>
              <a:t>kurang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lebih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tinggi</a:t>
            </a:r>
            <a:r>
              <a:rPr lang="en-US" sz="2400" b="1" dirty="0" smtClean="0">
                <a:solidFill>
                  <a:srgbClr val="0070C0"/>
                </a:solidFill>
              </a:rPr>
              <a:t>” </a:t>
            </a:r>
            <a:r>
              <a:rPr lang="en-US" sz="2400" b="1" dirty="0" err="1" smtClean="0">
                <a:solidFill>
                  <a:srgbClr val="0070C0"/>
                </a:solidFill>
              </a:rPr>
              <a:t>atau</a:t>
            </a:r>
            <a:r>
              <a:rPr lang="en-US" sz="2400" b="1" dirty="0" smtClean="0">
                <a:solidFill>
                  <a:srgbClr val="0070C0"/>
                </a:solidFill>
              </a:rPr>
              <a:t> “</a:t>
            </a:r>
            <a:r>
              <a:rPr lang="en-US" sz="2400" b="1" dirty="0" err="1" smtClean="0">
                <a:solidFill>
                  <a:srgbClr val="0070C0"/>
                </a:solidFill>
              </a:rPr>
              <a:t>agak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tinggi</a:t>
            </a:r>
            <a:r>
              <a:rPr lang="en-US" sz="2400" b="1" dirty="0" smtClean="0">
                <a:solidFill>
                  <a:srgbClr val="0070C0"/>
                </a:solidFill>
              </a:rPr>
              <a:t>”.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“</a:t>
            </a:r>
            <a:r>
              <a:rPr lang="en-US" sz="2400" dirty="0" err="1" smtClean="0"/>
              <a:t>pelan</a:t>
            </a:r>
            <a:r>
              <a:rPr lang="en-US" sz="2400" dirty="0" smtClean="0"/>
              <a:t>”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20 km/jam. 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20,001 km/jam,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pelan</a:t>
            </a:r>
            <a:r>
              <a:rPr lang="en-US" sz="2400" dirty="0" smtClean="0"/>
              <a:t>?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Manusia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mungkin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mengatakan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bahwa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kecepatan</a:t>
            </a:r>
            <a:r>
              <a:rPr lang="en-US" sz="2400" b="1" dirty="0" smtClean="0">
                <a:solidFill>
                  <a:srgbClr val="0070C0"/>
                </a:solidFill>
              </a:rPr>
              <a:t> 20,001 km/jam </a:t>
            </a:r>
            <a:r>
              <a:rPr lang="en-US" sz="2400" b="1" dirty="0" err="1" smtClean="0">
                <a:solidFill>
                  <a:srgbClr val="0070C0"/>
                </a:solidFill>
              </a:rPr>
              <a:t>itu</a:t>
            </a:r>
            <a:r>
              <a:rPr lang="en-US" sz="2400" b="1" dirty="0" smtClean="0">
                <a:solidFill>
                  <a:srgbClr val="0070C0"/>
                </a:solidFill>
              </a:rPr>
              <a:t> “</a:t>
            </a:r>
            <a:r>
              <a:rPr lang="en-US" sz="2400" b="1" dirty="0" err="1" smtClean="0">
                <a:solidFill>
                  <a:srgbClr val="0070C0"/>
                </a:solidFill>
              </a:rPr>
              <a:t>agak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pelan</a:t>
            </a:r>
            <a:r>
              <a:rPr lang="en-US" sz="2400" b="1" dirty="0" smtClean="0">
                <a:solidFill>
                  <a:srgbClr val="0070C0"/>
                </a:solidFill>
              </a:rPr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01000" cy="9906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Mengapa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Menggunakan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Logika</a:t>
            </a:r>
            <a:r>
              <a:rPr lang="en-US" sz="3200" b="1" dirty="0" smtClean="0"/>
              <a:t> Fuzzy?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yang </a:t>
            </a:r>
            <a:r>
              <a:rPr lang="en-US" dirty="0" err="1" smtClean="0"/>
              <a:t>mendasari</a:t>
            </a:r>
            <a:r>
              <a:rPr lang="en-US" dirty="0" smtClean="0"/>
              <a:t> </a:t>
            </a:r>
            <a:r>
              <a:rPr lang="en-US" dirty="0" err="1" smtClean="0"/>
              <a:t>penalaran</a:t>
            </a:r>
            <a:r>
              <a:rPr lang="en-US" dirty="0" smtClean="0"/>
              <a:t> fuzzy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endParaRPr lang="en-US" dirty="0" smtClean="0"/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data-data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endParaRPr lang="en-US" dirty="0" smtClean="0"/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nonlinier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komplek</a:t>
            </a:r>
            <a:endParaRPr lang="en-US" dirty="0" smtClean="0"/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</a:t>
            </a:r>
            <a:r>
              <a:rPr lang="en-US" dirty="0" err="1" smtClean="0"/>
              <a:t>pengalaman-pengalaman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Logika</a:t>
            </a:r>
            <a:r>
              <a:rPr lang="en-US" dirty="0" smtClean="0"/>
              <a:t> fuzzy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20156</TotalTime>
  <Words>1059</Words>
  <Application>Microsoft Office PowerPoint</Application>
  <PresentationFormat>On-screen Show (4:3)</PresentationFormat>
  <Paragraphs>293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Document</vt:lpstr>
      <vt:lpstr>Pendahuluan :  Pengantar Logika Fuzzy</vt:lpstr>
      <vt:lpstr>Agenda</vt:lpstr>
      <vt:lpstr>PowerPoint Presentation</vt:lpstr>
      <vt:lpstr>PowerPoint Presentation</vt:lpstr>
      <vt:lpstr>PowerPoint Presentation</vt:lpstr>
      <vt:lpstr>PowerPoint Presentation</vt:lpstr>
      <vt:lpstr>Contoh-Contoh KetidakPastian</vt:lpstr>
      <vt:lpstr>PowerPoint Presentation</vt:lpstr>
      <vt:lpstr>Mengapa Menggunakan Logika Fuzzy?</vt:lpstr>
      <vt:lpstr>Himpunan Fuzzy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Perbandingan Crisp Set dan Fuzzy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Keanggotaan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Evaluasi</vt:lpstr>
      <vt:lpstr>PowerPoint Presentation</vt:lpstr>
      <vt:lpstr>Refferensi</vt:lpstr>
    </vt:vector>
  </TitlesOfParts>
  <Company>acan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:  Pengantar Logika Fuzzy</dc:title>
  <dc:creator>acan</dc:creator>
  <cp:lastModifiedBy>esupriyati</cp:lastModifiedBy>
  <cp:revision>19</cp:revision>
  <dcterms:created xsi:type="dcterms:W3CDTF">2014-08-28T03:49:06Z</dcterms:created>
  <dcterms:modified xsi:type="dcterms:W3CDTF">2015-09-15T00:55:51Z</dcterms:modified>
</cp:coreProperties>
</file>