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95" r:id="rId6"/>
    <p:sldId id="290" r:id="rId7"/>
    <p:sldId id="29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7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9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5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5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A5B4-A813-46BB-81E1-3285307FBC8C}" type="datetimeFigureOut">
              <a:rPr lang="en-US" smtClean="0"/>
              <a:pPr/>
              <a:t>2017-10-24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B9E6-ED99-4615-80C1-0B84EEC93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1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n.wikipedia.org/wiki/File:Fuzzy_control_-_Rule_2_evaluation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2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3.doc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5400" b="1" dirty="0" err="1" smtClean="0"/>
              <a:t>Sistem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Inferensi</a:t>
            </a:r>
            <a:r>
              <a:rPr lang="en-US" sz="5400" b="1" dirty="0" smtClean="0"/>
              <a:t> Fuzzy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smtClean="0"/>
              <a:t>ke-4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 smtClean="0"/>
              <a:t>Implikasi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IF-THEN rule</a:t>
            </a:r>
          </a:p>
          <a:p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Mamdani</a:t>
            </a:r>
            <a:endParaRPr lang="en-US" i="1" dirty="0" smtClean="0"/>
          </a:p>
          <a:p>
            <a:r>
              <a:rPr lang="en-US" dirty="0" smtClean="0"/>
              <a:t>Input: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antesenden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fuzzy set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konsekuen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min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5058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762000"/>
            <a:ext cx="8303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:    IF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Produksi</a:t>
            </a:r>
            <a:r>
              <a:rPr lang="en-US" sz="2400" dirty="0" smtClean="0"/>
              <a:t> is RENDAH  and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 is NAIK </a:t>
            </a:r>
          </a:p>
          <a:p>
            <a:r>
              <a:rPr lang="en-US" sz="2400" dirty="0" smtClean="0"/>
              <a:t>	     THEN </a:t>
            </a:r>
            <a:r>
              <a:rPr lang="en-US" sz="2400" dirty="0" err="1" smtClean="0"/>
              <a:t>Produksi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is BERTAMBAH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6324600"/>
            <a:ext cx="460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Sumber</a:t>
            </a:r>
            <a:r>
              <a:rPr lang="en-US" dirty="0" smtClean="0">
                <a:solidFill>
                  <a:srgbClr val="FF0000"/>
                </a:solidFill>
              </a:rPr>
              <a:t>: Sri </a:t>
            </a:r>
            <a:r>
              <a:rPr lang="en-US" dirty="0" err="1" smtClean="0">
                <a:solidFill>
                  <a:srgbClr val="FF0000"/>
                </a:solidFill>
              </a:rPr>
              <a:t>Kusuma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Dewi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Aplikasi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Logika</a:t>
            </a:r>
            <a:r>
              <a:rPr lang="en-US" dirty="0" smtClean="0">
                <a:solidFill>
                  <a:srgbClr val="FF0000"/>
                </a:solidFill>
              </a:rPr>
              <a:t> Fuzzy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IF temperature IS cool AND pressure IS low,   	   THEN throttle is P2.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Fuzzy control - Rule 2 evaluation.pn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2460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Sumber</a:t>
            </a:r>
            <a:r>
              <a:rPr lang="en-US" dirty="0" smtClean="0">
                <a:solidFill>
                  <a:srgbClr val="FF0000"/>
                </a:solidFill>
              </a:rPr>
              <a:t>: Wikipedia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95600"/>
            <a:ext cx="798909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762000"/>
            <a:ext cx="8303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:  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antesenden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predikat</a:t>
            </a:r>
            <a:r>
              <a:rPr lang="en-US" sz="2400" dirty="0" smtClean="0"/>
              <a:t> </a:t>
            </a:r>
            <a:r>
              <a:rPr lang="en-US" sz="2400" dirty="0" err="1" smtClean="0"/>
              <a:t>tunggal</a:t>
            </a: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	     IF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Produksi</a:t>
            </a:r>
            <a:r>
              <a:rPr lang="en-US" sz="2400" dirty="0" smtClean="0"/>
              <a:t> is STANDARD </a:t>
            </a:r>
          </a:p>
          <a:p>
            <a:r>
              <a:rPr lang="en-US" sz="2400" dirty="0" smtClean="0"/>
              <a:t>	    THEN </a:t>
            </a:r>
            <a:r>
              <a:rPr lang="en-US" sz="2400" dirty="0" err="1" smtClean="0"/>
              <a:t>Produksi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is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6324600"/>
            <a:ext cx="460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Sumber</a:t>
            </a:r>
            <a:r>
              <a:rPr lang="en-US" dirty="0" smtClean="0">
                <a:solidFill>
                  <a:srgbClr val="FF0000"/>
                </a:solidFill>
              </a:rPr>
              <a:t>: Sri </a:t>
            </a:r>
            <a:r>
              <a:rPr lang="en-US" dirty="0" err="1" smtClean="0">
                <a:solidFill>
                  <a:srgbClr val="FF0000"/>
                </a:solidFill>
              </a:rPr>
              <a:t>Kusuma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Dewi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Aplikasi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Logika</a:t>
            </a:r>
            <a:r>
              <a:rPr lang="en-US" dirty="0" smtClean="0">
                <a:solidFill>
                  <a:srgbClr val="FF0000"/>
                </a:solidFill>
              </a:rPr>
              <a:t> Fuzzy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 smtClean="0"/>
              <a:t>Agregasi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kaidah</a:t>
            </a:r>
            <a:r>
              <a:rPr lang="en-US" sz="2800" dirty="0" smtClean="0"/>
              <a:t> fuzzy yang </a:t>
            </a:r>
            <a:r>
              <a:rPr lang="en-US" sz="2800" dirty="0" err="1" smtClean="0"/>
              <a:t>dievaluasi</a:t>
            </a:r>
            <a:r>
              <a:rPr lang="en-US" sz="2800" dirty="0" smtClean="0"/>
              <a:t>,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IF-THEN rule </a:t>
            </a:r>
            <a:r>
              <a:rPr lang="en-US" sz="2800" dirty="0" err="1" smtClean="0"/>
              <a:t>dikombinasikan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fuzzy set </a:t>
            </a:r>
            <a:r>
              <a:rPr lang="en-US" sz="2800" dirty="0" err="1" smtClean="0"/>
              <a:t>tunggal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agregasi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i="1" dirty="0" smtClean="0"/>
              <a:t>max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OR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 IF-THEN rule</a:t>
            </a:r>
          </a:p>
          <a:p>
            <a:endParaRPr lang="en-US" sz="2800" i="1" dirty="0" smtClean="0"/>
          </a:p>
          <a:p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fungsi</a:t>
            </a:r>
            <a:r>
              <a:rPr lang="en-US" sz="2800" b="1" dirty="0" smtClean="0">
                <a:solidFill>
                  <a:srgbClr val="FF0000"/>
                </a:solidFill>
              </a:rPr>
              <a:t> min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impikasi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max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pada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agregasi</a:t>
            </a:r>
            <a:r>
              <a:rPr lang="en-US" sz="2800" dirty="0" smtClean="0"/>
              <a:t> (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Mamdani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MIN-MAX (</a:t>
            </a:r>
            <a:r>
              <a:rPr lang="en-US" sz="2800" i="1" dirty="0" smtClean="0"/>
              <a:t>min-max </a:t>
            </a:r>
            <a:r>
              <a:rPr lang="en-US" sz="2800" i="1" dirty="0" err="1" smtClean="0"/>
              <a:t>inferencing</a:t>
            </a:r>
            <a:r>
              <a:rPr lang="en-US" sz="2800" dirty="0" smtClean="0"/>
              <a:t>))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n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kaidah</a:t>
            </a:r>
            <a:r>
              <a:rPr lang="en-US" dirty="0" smtClean="0"/>
              <a:t> yang </a:t>
            </a:r>
            <a:r>
              <a:rPr lang="en-US" dirty="0" err="1" smtClean="0"/>
              <a:t>berbentuk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   IF x</a:t>
            </a:r>
            <a:r>
              <a:rPr lang="en-US" baseline="-25000" dirty="0" smtClean="0"/>
              <a:t>1</a:t>
            </a:r>
            <a:r>
              <a:rPr lang="en-US" dirty="0" smtClean="0"/>
              <a:t> is A</a:t>
            </a:r>
            <a:r>
              <a:rPr lang="en-US" baseline="-25000" dirty="0" smtClean="0"/>
              <a:t>1</a:t>
            </a:r>
            <a:r>
              <a:rPr lang="en-US" i="1" baseline="30000" dirty="0" smtClean="0"/>
              <a:t>k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 is A</a:t>
            </a:r>
            <a:r>
              <a:rPr lang="en-US" baseline="-25000" dirty="0" smtClean="0"/>
              <a:t>2</a:t>
            </a:r>
            <a:r>
              <a:rPr lang="en-US" i="1" baseline="30000" dirty="0" smtClean="0"/>
              <a:t>k</a:t>
            </a:r>
            <a:r>
              <a:rPr lang="en-US" dirty="0" smtClean="0"/>
              <a:t> THEN </a:t>
            </a:r>
            <a:r>
              <a:rPr lang="en-US" dirty="0" err="1" smtClean="0"/>
              <a:t>y</a:t>
            </a:r>
            <a:r>
              <a:rPr lang="en-US" i="1" baseline="30000" dirty="0" err="1" smtClean="0"/>
              <a:t>k</a:t>
            </a:r>
            <a:r>
              <a:rPr lang="en-US" dirty="0" smtClean="0"/>
              <a:t> is </a:t>
            </a:r>
            <a:r>
              <a:rPr lang="en-US" dirty="0" err="1" smtClean="0"/>
              <a:t>B</a:t>
            </a:r>
            <a:r>
              <a:rPr lang="en-US" i="1" baseline="30000" dirty="0" err="1" smtClean="0"/>
              <a:t>k</a:t>
            </a:r>
            <a:r>
              <a:rPr lang="en-US" i="1" dirty="0" smtClean="0"/>
              <a:t>	k= 1, 2, …, 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yang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i="1" baseline="30000" dirty="0" smtClean="0"/>
              <a:t>k</a:t>
            </a:r>
            <a:r>
              <a:rPr lang="en-US" i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yang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antesenden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i="1" baseline="30000" dirty="0" err="1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konsekuen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</a:t>
            </a:r>
            <a:r>
              <a:rPr lang="en-US" dirty="0" err="1" smtClean="0"/>
              <a:t>Mamdani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n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    	</a:t>
            </a:r>
            <a:r>
              <a:rPr lang="en-US" dirty="0" smtClean="0">
                <a:sym typeface="Symbol"/>
              </a:rPr>
              <a:t></a:t>
            </a:r>
            <a:r>
              <a:rPr lang="en-US" baseline="-25000" dirty="0" smtClean="0">
                <a:sym typeface="Symbol"/>
              </a:rPr>
              <a:t>B</a:t>
            </a:r>
            <a:r>
              <a:rPr lang="en-US" dirty="0" smtClean="0"/>
              <a:t> (y) =                                                  </a:t>
            </a:r>
          </a:p>
          <a:p>
            <a:pPr>
              <a:buNone/>
            </a:pPr>
            <a:r>
              <a:rPr lang="en-US" dirty="0" smtClean="0"/>
              <a:t>     		  k = 1, 2, …,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2514600" y="4648200"/>
          <a:ext cx="469024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2425700" imgH="279400" progId="Equation.3">
                  <p:embed/>
                </p:oleObj>
              </mc:Choice>
              <mc:Fallback>
                <p:oleObj name="Equation" r:id="rId3" imgW="2425700" imgH="279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0"/>
                        <a:ext cx="469024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"/>
            <a:ext cx="6934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"/>
            <a:ext cx="730349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6248400" cy="640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57600" y="6488668"/>
            <a:ext cx="460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Sumber</a:t>
            </a:r>
            <a:r>
              <a:rPr lang="en-US" dirty="0" smtClean="0">
                <a:solidFill>
                  <a:srgbClr val="FF0000"/>
                </a:solidFill>
              </a:rPr>
              <a:t>: Sri </a:t>
            </a:r>
            <a:r>
              <a:rPr lang="en-US" dirty="0" err="1" smtClean="0">
                <a:solidFill>
                  <a:srgbClr val="FF0000"/>
                </a:solidFill>
              </a:rPr>
              <a:t>Kusuma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Dewi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Aplikasi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Logika</a:t>
            </a:r>
            <a:r>
              <a:rPr lang="en-US" dirty="0" smtClean="0">
                <a:solidFill>
                  <a:srgbClr val="FF0000"/>
                </a:solidFill>
              </a:rPr>
              <a:t> Fuzzy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 smtClean="0"/>
              <a:t>Defuzzyfikasi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 err="1" smtClean="0"/>
              <a:t>Defuzzyfikasi</a:t>
            </a:r>
            <a:r>
              <a:rPr lang="en-US" sz="2400" dirty="0" smtClean="0"/>
              <a:t>: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memetakan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fuzzy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i="1" dirty="0" smtClean="0"/>
              <a:t>crisp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Alasan</a:t>
            </a:r>
            <a:r>
              <a:rPr lang="en-US" sz="2400" dirty="0" smtClean="0"/>
              <a:t>: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diatur</a:t>
            </a:r>
            <a:r>
              <a:rPr lang="en-US" sz="2400" dirty="0" smtClean="0"/>
              <a:t>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besaran</a:t>
            </a:r>
            <a:r>
              <a:rPr lang="en-US" sz="2400" dirty="0" smtClean="0"/>
              <a:t> </a:t>
            </a:r>
            <a:r>
              <a:rPr lang="en-US" sz="2400" dirty="0" err="1" smtClean="0"/>
              <a:t>riil</a:t>
            </a:r>
            <a:r>
              <a:rPr lang="en-US" sz="2400" dirty="0" smtClean="0"/>
              <a:t>, 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besaran</a:t>
            </a:r>
            <a:r>
              <a:rPr lang="en-US" sz="2400" dirty="0" smtClean="0"/>
              <a:t> fuzzy.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95600"/>
            <a:ext cx="4676775" cy="359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0" y="6488668"/>
            <a:ext cx="460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Sumber</a:t>
            </a:r>
            <a:r>
              <a:rPr lang="en-US" dirty="0" smtClean="0">
                <a:solidFill>
                  <a:srgbClr val="FF0000"/>
                </a:solidFill>
              </a:rPr>
              <a:t>: Sri </a:t>
            </a:r>
            <a:r>
              <a:rPr lang="en-US" dirty="0" err="1" smtClean="0">
                <a:solidFill>
                  <a:srgbClr val="FF0000"/>
                </a:solidFill>
              </a:rPr>
              <a:t>Kusuma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Dewi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Aplikasi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Logika</a:t>
            </a:r>
            <a:r>
              <a:rPr lang="en-US" dirty="0" smtClean="0">
                <a:solidFill>
                  <a:srgbClr val="FF0000"/>
                </a:solidFill>
              </a:rPr>
              <a:t> Fuzzy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Fuzzy Inference System </a:t>
            </a:r>
            <a:r>
              <a:rPr lang="en-US" sz="2800" dirty="0" smtClean="0"/>
              <a:t>(FIS)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Sistem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Inferensi</a:t>
            </a:r>
            <a:r>
              <a:rPr lang="en-US" sz="2800" dirty="0" smtClean="0">
                <a:sym typeface="Wingdings" pitchFamily="2" charset="2"/>
              </a:rPr>
              <a:t> Fuzzy</a:t>
            </a:r>
            <a:endParaRPr lang="en-US" sz="2800" dirty="0" smtClean="0"/>
          </a:p>
          <a:p>
            <a:r>
              <a:rPr lang="en-US" sz="2800" dirty="0" err="1" smtClean="0"/>
              <a:t>Inferensi</a:t>
            </a:r>
            <a:r>
              <a:rPr lang="en-US" sz="2800" dirty="0" smtClean="0"/>
              <a:t>: </a:t>
            </a:r>
            <a:r>
              <a:rPr lang="en-US" sz="2800" dirty="0" err="1" smtClean="0"/>
              <a:t>penarikan</a:t>
            </a:r>
            <a:r>
              <a:rPr lang="en-US" sz="2800" dirty="0" smtClean="0"/>
              <a:t> </a:t>
            </a:r>
            <a:r>
              <a:rPr lang="en-US" sz="2800" dirty="0" err="1" smtClean="0"/>
              <a:t>kesimpulan</a:t>
            </a:r>
            <a:endParaRPr lang="en-US" sz="2800" dirty="0" smtClean="0"/>
          </a:p>
          <a:p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inferensi</a:t>
            </a:r>
            <a:r>
              <a:rPr lang="en-US" sz="2800" dirty="0" smtClean="0"/>
              <a:t> fuzzy: </a:t>
            </a:r>
            <a:r>
              <a:rPr lang="en-US" sz="2800" dirty="0" err="1" smtClean="0"/>
              <a:t>penarikan</a:t>
            </a:r>
            <a:r>
              <a:rPr lang="en-US" sz="2800" dirty="0" smtClean="0"/>
              <a:t> </a:t>
            </a:r>
            <a:r>
              <a:rPr lang="en-US" sz="2800" dirty="0" err="1" smtClean="0"/>
              <a:t>kesimpulan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kaidah</a:t>
            </a:r>
            <a:r>
              <a:rPr lang="en-US" sz="2800" dirty="0" smtClean="0"/>
              <a:t> fuzzy</a:t>
            </a:r>
          </a:p>
          <a:p>
            <a:r>
              <a:rPr lang="en-US" sz="2800" dirty="0" err="1" smtClean="0"/>
              <a:t>Jadi</a:t>
            </a:r>
            <a:r>
              <a:rPr lang="en-US" sz="2800" dirty="0" smtClean="0"/>
              <a:t>,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FIS minimal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kaidah</a:t>
            </a:r>
            <a:r>
              <a:rPr lang="en-US" sz="2800" dirty="0" smtClean="0"/>
              <a:t> fuzzy</a:t>
            </a:r>
          </a:p>
          <a:p>
            <a:r>
              <a:rPr lang="en-US" sz="2800" dirty="0" smtClean="0"/>
              <a:t>Input FIS: </a:t>
            </a:r>
            <a:r>
              <a:rPr lang="en-US" sz="2800" i="1" dirty="0" smtClean="0"/>
              <a:t>crisp values</a:t>
            </a:r>
          </a:p>
          <a:p>
            <a:r>
              <a:rPr lang="en-US" sz="2800" dirty="0" smtClean="0"/>
              <a:t>Output FIS: </a:t>
            </a:r>
            <a:r>
              <a:rPr lang="en-US" sz="2800" i="1" dirty="0" smtClean="0"/>
              <a:t>crisp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Strategi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dipakai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defuzzifikasi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kompromi</a:t>
            </a:r>
            <a:r>
              <a:rPr lang="en-US" sz="2800" dirty="0" smtClean="0"/>
              <a:t> </a:t>
            </a:r>
            <a:r>
              <a:rPr lang="en-US" sz="2800" dirty="0" err="1" smtClean="0"/>
              <a:t>terbaik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Metode-metode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:</a:t>
            </a:r>
          </a:p>
          <a:p>
            <a:pPr lvl="0">
              <a:buNone/>
            </a:pPr>
            <a:r>
              <a:rPr lang="en-US" sz="2800" dirty="0" smtClean="0"/>
              <a:t>	1. 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keanggotaan</a:t>
            </a:r>
            <a:r>
              <a:rPr lang="en-US" sz="2800" dirty="0" smtClean="0"/>
              <a:t> maximum (</a:t>
            </a:r>
            <a:r>
              <a:rPr lang="en-US" sz="2800" i="1" dirty="0" smtClean="0"/>
              <a:t>max-membership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2.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pusat</a:t>
            </a:r>
            <a:r>
              <a:rPr lang="en-US" sz="2800" dirty="0" smtClean="0"/>
              <a:t> </a:t>
            </a:r>
            <a:r>
              <a:rPr lang="en-US" sz="2800" dirty="0" err="1" smtClean="0"/>
              <a:t>luas</a:t>
            </a:r>
            <a:r>
              <a:rPr lang="en-US" sz="2800" dirty="0" smtClean="0"/>
              <a:t> (</a:t>
            </a:r>
            <a:r>
              <a:rPr lang="en-US" sz="2800" i="1" dirty="0" smtClean="0"/>
              <a:t>Center of Area</a:t>
            </a:r>
            <a:r>
              <a:rPr lang="en-US" sz="2800" dirty="0" smtClean="0"/>
              <a:t>, </a:t>
            </a:r>
            <a:r>
              <a:rPr lang="en-US" sz="2800" dirty="0" err="1" smtClean="0"/>
              <a:t>CoA</a:t>
            </a:r>
            <a:r>
              <a:rPr lang="en-US" sz="2800" dirty="0" smtClean="0"/>
              <a:t>).	</a:t>
            </a:r>
          </a:p>
          <a:p>
            <a:pPr>
              <a:buNone/>
            </a:pPr>
            <a:r>
              <a:rPr lang="en-US" sz="2800" dirty="0" smtClean="0"/>
              <a:t>	3. </a:t>
            </a:r>
            <a:r>
              <a:rPr lang="en-US" sz="2800" i="1" dirty="0" err="1" smtClean="0"/>
              <a:t>Metode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keanggotaan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maksimum</a:t>
            </a:r>
            <a:r>
              <a:rPr lang="en-US" sz="2800" i="1" dirty="0" smtClean="0"/>
              <a:t> rata-rata (Mean-max Membership </a:t>
            </a:r>
            <a:r>
              <a:rPr lang="en-US" sz="2800" i="1" dirty="0" err="1" smtClean="0"/>
              <a:t>atau</a:t>
            </a:r>
            <a:r>
              <a:rPr lang="en-US" sz="2800" i="1" dirty="0" smtClean="0"/>
              <a:t> Middle</a:t>
            </a:r>
            <a:r>
              <a:rPr lang="en-US" sz="2800" dirty="0" smtClean="0"/>
              <a:t>-</a:t>
            </a:r>
            <a:r>
              <a:rPr lang="en-US" sz="2800" i="1" dirty="0" smtClean="0"/>
              <a:t>of-Maxima</a:t>
            </a:r>
            <a:r>
              <a:rPr lang="en-US" sz="2800" dirty="0" smtClean="0"/>
              <a:t>)</a:t>
            </a:r>
          </a:p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lvl="0"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keanggotaan</a:t>
            </a:r>
            <a:r>
              <a:rPr lang="en-US" sz="2800" dirty="0" smtClean="0"/>
              <a:t> maximum (</a:t>
            </a:r>
            <a:r>
              <a:rPr lang="en-US" sz="2800" i="1" dirty="0" smtClean="0"/>
              <a:t>max-membership</a:t>
            </a:r>
            <a:r>
              <a:rPr lang="en-US" sz="2800" dirty="0" smtClean="0"/>
              <a:t>)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smtClean="0"/>
              <a:t>largest maximum </a:t>
            </a:r>
            <a:r>
              <a:rPr lang="en-US" sz="2800" dirty="0" smtClean="0"/>
              <a:t>(LOM)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.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i="1" dirty="0" smtClean="0"/>
              <a:t>crisp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derajat</a:t>
            </a:r>
            <a:r>
              <a:rPr lang="en-US" sz="2400" dirty="0" smtClean="0"/>
              <a:t>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 </a:t>
            </a:r>
            <a:r>
              <a:rPr lang="en-US" sz="2400" dirty="0" err="1" smtClean="0"/>
              <a:t>tertinggi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agregasi</a:t>
            </a:r>
            <a:r>
              <a:rPr lang="en-US" sz="2400" dirty="0" smtClean="0"/>
              <a:t>.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Z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fuzzi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ym typeface="Symbol"/>
              </a:rPr>
              <a:t>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(z*) </a:t>
            </a:r>
            <a:r>
              <a:rPr lang="en-US" sz="2400" dirty="0" smtClean="0">
                <a:sym typeface="Symbol"/>
              </a:rPr>
              <a:t>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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(z)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z </a:t>
            </a:r>
            <a:r>
              <a:rPr lang="en-US" sz="2400" dirty="0" smtClean="0">
                <a:sym typeface="Symbol"/>
              </a:rPr>
              <a:t></a:t>
            </a:r>
            <a:r>
              <a:rPr lang="en-US" sz="2400" dirty="0" smtClean="0"/>
              <a:t> Z </a:t>
            </a:r>
          </a:p>
          <a:p>
            <a:pPr marL="514350" indent="-51435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762000" y="4038600"/>
          <a:ext cx="767129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4" imgW="5291853" imgH="1471355" progId="Word.Document.12">
                  <p:embed/>
                </p:oleObj>
              </mc:Choice>
              <mc:Fallback>
                <p:oleObj name="Document" r:id="rId4" imgW="5291853" imgH="147135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767129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sz="2800" i="1" dirty="0" err="1" smtClean="0"/>
              <a:t>Metode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keanggotaan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maksimum</a:t>
            </a:r>
            <a:r>
              <a:rPr lang="en-US" sz="2800" i="1" dirty="0" smtClean="0"/>
              <a:t> rata-rata (Mean-max Membership (MOM) </a:t>
            </a:r>
            <a:r>
              <a:rPr lang="en-US" sz="2800" dirty="0" err="1" smtClean="0"/>
              <a:t>atau</a:t>
            </a:r>
            <a:r>
              <a:rPr lang="en-US" sz="2800" i="1" dirty="0" smtClean="0"/>
              <a:t> Middle-of-Maxima</a:t>
            </a:r>
            <a:r>
              <a:rPr lang="en-US" sz="2800" dirty="0" smtClean="0"/>
              <a:t>)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, </a:t>
            </a:r>
            <a:r>
              <a:rPr lang="en-US" sz="2400" dirty="0" err="1" smtClean="0"/>
              <a:t>kecuali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maksimumnya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 (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dataran</a:t>
            </a:r>
            <a:r>
              <a:rPr lang="en-US" sz="2400" dirty="0" smtClean="0"/>
              <a:t>).</a:t>
            </a:r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i="1" dirty="0" smtClean="0"/>
              <a:t>crisp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rata-rata domain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keanggotaan</a:t>
            </a:r>
            <a:r>
              <a:rPr lang="en-US" sz="2400" dirty="0" smtClean="0"/>
              <a:t> </a:t>
            </a:r>
            <a:r>
              <a:rPr lang="en-US" sz="2400" dirty="0" err="1" smtClean="0"/>
              <a:t>maksimum</a:t>
            </a:r>
            <a:endParaRPr lang="en-US" sz="2400" dirty="0" smtClean="0"/>
          </a:p>
          <a:p>
            <a:pPr marL="514350" indent="-51435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914400" y="3429000"/>
          <a:ext cx="794526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4" imgW="5291853" imgH="1471355" progId="Word.Document.12">
                  <p:embed/>
                </p:oleObj>
              </mc:Choice>
              <mc:Fallback>
                <p:oleObj name="Document" r:id="rId4" imgW="5291853" imgH="147135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7945264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6781800" y="3810000"/>
          <a:ext cx="161313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6" imgW="558558" imgH="342751" progId="Equation.3">
                  <p:embed/>
                </p:oleObj>
              </mc:Choice>
              <mc:Fallback>
                <p:oleObj name="Equation" r:id="rId6" imgW="558558" imgH="34275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0"/>
                        <a:ext cx="161313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514350" lvl="0" indent="-514350">
              <a:buFont typeface="+mj-lt"/>
              <a:buAutoNum type="arabicPeriod" startAt="3"/>
            </a:pP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pusat</a:t>
            </a:r>
            <a:r>
              <a:rPr lang="en-US" sz="2800" dirty="0" smtClean="0"/>
              <a:t> </a:t>
            </a:r>
            <a:r>
              <a:rPr lang="en-US" sz="2800" dirty="0" err="1" smtClean="0"/>
              <a:t>luas</a:t>
            </a:r>
            <a:r>
              <a:rPr lang="en-US" sz="2800" dirty="0" smtClean="0"/>
              <a:t> (</a:t>
            </a:r>
            <a:r>
              <a:rPr lang="en-US" sz="2800" i="1" dirty="0" smtClean="0"/>
              <a:t>Center of Area</a:t>
            </a:r>
            <a:r>
              <a:rPr lang="en-US" sz="2800" dirty="0" smtClean="0"/>
              <a:t>, </a:t>
            </a:r>
            <a:r>
              <a:rPr lang="en-US" sz="2800" dirty="0" err="1" smtClean="0"/>
              <a:t>CoA</a:t>
            </a:r>
            <a:r>
              <a:rPr lang="en-US" sz="2800" dirty="0" smtClean="0"/>
              <a:t>).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centroid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i="1" dirty="0" smtClean="0"/>
              <a:t>center of gravity.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.  </a:t>
            </a:r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i="1" dirty="0" smtClean="0"/>
              <a:t>crisp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pusat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gravitasi</a:t>
            </a:r>
            <a:r>
              <a:rPr lang="en-US" sz="2400" dirty="0" smtClean="0"/>
              <a:t> (</a:t>
            </a:r>
            <a:r>
              <a:rPr lang="en-US" sz="2400" dirty="0" err="1" smtClean="0"/>
              <a:t>titik-berat</a:t>
            </a:r>
            <a:r>
              <a:rPr lang="en-US" sz="2400" dirty="0" smtClean="0"/>
              <a:t>)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daerah</a:t>
            </a:r>
            <a:r>
              <a:rPr lang="en-US" sz="2400" dirty="0" smtClean="0"/>
              <a:t> </a:t>
            </a:r>
            <a:r>
              <a:rPr lang="en-US" sz="2400" dirty="0" err="1" smtClean="0"/>
              <a:t>agregasi</a:t>
            </a:r>
            <a:r>
              <a:rPr lang="en-US" sz="2400" dirty="0" smtClean="0"/>
              <a:t>.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581400"/>
            <a:ext cx="34575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kontinu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diskrit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5169" name="Object 1"/>
          <p:cNvGraphicFramePr>
            <a:graphicFrameLocks noChangeAspect="1"/>
          </p:cNvGraphicFramePr>
          <p:nvPr/>
        </p:nvGraphicFramePr>
        <p:xfrm>
          <a:off x="1765300" y="1555750"/>
          <a:ext cx="24447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964781" imgH="545863" progId="Equation.3">
                  <p:embed/>
                </p:oleObj>
              </mc:Choice>
              <mc:Fallback>
                <p:oleObj name="Equation" r:id="rId3" imgW="964781" imgH="54586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555750"/>
                        <a:ext cx="244475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1752600" y="4038600"/>
          <a:ext cx="2576512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5" imgW="1054100" imgH="876300" progId="Equation.3">
                  <p:embed/>
                </p:oleObj>
              </mc:Choice>
              <mc:Fallback>
                <p:oleObj name="Equation" r:id="rId5" imgW="1054100" imgH="876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2576512" cy="214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752600"/>
            <a:ext cx="7883525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2590800"/>
            <a:ext cx="2209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FIS</a:t>
            </a:r>
            <a:endParaRPr lang="en-US" sz="3200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133600" y="3124200"/>
            <a:ext cx="1066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10200" y="3124200"/>
            <a:ext cx="1066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2819400"/>
            <a:ext cx="1421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Crisp values</a:t>
            </a:r>
          </a:p>
          <a:p>
            <a:pPr algn="ctr"/>
            <a:r>
              <a:rPr lang="en-US" sz="2000" dirty="0" smtClean="0"/>
              <a:t>(input)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2819400"/>
            <a:ext cx="1421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Crisp values</a:t>
            </a:r>
          </a:p>
          <a:p>
            <a:pPr algn="ctr"/>
            <a:r>
              <a:rPr lang="en-US" sz="2000" dirty="0" smtClean="0"/>
              <a:t>(output)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4267200"/>
            <a:ext cx="5752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FIS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dibangun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Mamdani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err="1" smtClean="0"/>
              <a:t>Metdoe</a:t>
            </a:r>
            <a:r>
              <a:rPr lang="en-US" sz="2800" dirty="0" smtClean="0"/>
              <a:t> </a:t>
            </a:r>
            <a:r>
              <a:rPr lang="en-US" sz="2800" dirty="0" err="1" smtClean="0"/>
              <a:t>Sugeno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err="1" smtClean="0"/>
              <a:t>Metode</a:t>
            </a:r>
            <a:r>
              <a:rPr lang="en-US" sz="2800" dirty="0" smtClean="0"/>
              <a:t> Tsukamoto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Proses-proses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FIS:</a:t>
            </a:r>
          </a:p>
          <a:p>
            <a:pPr>
              <a:buNone/>
            </a:pPr>
            <a:r>
              <a:rPr lang="en-US" sz="2800" dirty="0" smtClean="0"/>
              <a:t>	1. </a:t>
            </a:r>
            <a:r>
              <a:rPr lang="en-US" sz="2800" dirty="0" err="1" smtClean="0"/>
              <a:t>Fuzzyfikasi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2.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i="1" dirty="0" smtClean="0"/>
              <a:t>fuzzy logic (</a:t>
            </a:r>
            <a:r>
              <a:rPr lang="en-US" sz="1800" i="1" dirty="0" err="1" smtClean="0"/>
              <a:t>premis-konsekuen</a:t>
            </a:r>
            <a:r>
              <a:rPr lang="en-US" sz="2800" i="1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3. </a:t>
            </a:r>
            <a:r>
              <a:rPr lang="en-US" sz="2800" dirty="0" err="1" smtClean="0"/>
              <a:t>Implikasi</a:t>
            </a:r>
            <a:r>
              <a:rPr lang="en-US" sz="2800" dirty="0" smtClean="0"/>
              <a:t> (</a:t>
            </a:r>
            <a:r>
              <a:rPr lang="en-US" sz="1800" dirty="0" smtClean="0"/>
              <a:t>min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4. </a:t>
            </a:r>
            <a:r>
              <a:rPr lang="en-US" sz="2800" dirty="0" err="1" smtClean="0"/>
              <a:t>Agregasi</a:t>
            </a:r>
            <a:r>
              <a:rPr lang="en-US" sz="2800" dirty="0" smtClean="0"/>
              <a:t> (</a:t>
            </a:r>
            <a:r>
              <a:rPr lang="en-US" sz="1800" dirty="0" smtClean="0"/>
              <a:t>max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5. </a:t>
            </a:r>
            <a:r>
              <a:rPr lang="en-US" sz="2800" dirty="0" err="1" smtClean="0"/>
              <a:t>Defuzzyfikasi</a:t>
            </a:r>
            <a:r>
              <a:rPr lang="en-US" sz="2800" dirty="0" smtClean="0"/>
              <a:t> (</a:t>
            </a:r>
            <a:r>
              <a:rPr lang="en-US" sz="1800" dirty="0" err="1" smtClean="0"/>
              <a:t>Pengujian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914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Fuzzyfikasi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715000" y="2133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Operasi</a:t>
            </a:r>
            <a:r>
              <a:rPr lang="en-US" sz="2000" dirty="0" smtClean="0"/>
              <a:t> Fuzzy Logic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715000" y="3352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Implikasi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715000" y="4572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Agregasi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715000" y="5715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Defuzzyfikasi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endCxn id="5" idx="0"/>
          </p:cNvCxnSpPr>
          <p:nvPr/>
        </p:nvCxnSpPr>
        <p:spPr>
          <a:xfrm rot="5400000">
            <a:off x="6172200" y="6096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6210300" y="18669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 rot="5400000">
            <a:off x="6210300" y="30861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211094" y="4304506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 rot="5400000">
            <a:off x="6248400" y="54864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211094" y="6590506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72200" y="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64886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Crisp / </a:t>
            </a:r>
            <a:r>
              <a:rPr lang="en-US" dirty="0" err="1" smtClean="0"/>
              <a:t>Tegas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Suhu</a:t>
            </a:r>
            <a:r>
              <a:rPr lang="en-US" dirty="0" smtClean="0"/>
              <a:t> : 15, 27,30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: 20, 30, 35,40 </a:t>
            </a:r>
            <a:r>
              <a:rPr lang="en-US" dirty="0" err="1" smtClean="0"/>
              <a:t>dll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2"/>
          </a:solidFill>
        </p:spPr>
        <p:txBody>
          <a:bodyPr/>
          <a:lstStyle/>
          <a:p>
            <a:r>
              <a:rPr lang="en-US" dirty="0" err="1" smtClean="0"/>
              <a:t>Fuzzyfikasi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crisp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ditransfomasikan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fuzzy.</a:t>
            </a:r>
          </a:p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keanggotaannya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fuzzy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308492"/>
            <a:ext cx="3352800" cy="309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6019800"/>
            <a:ext cx="3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:  Input: v = 60 km/jam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800" dirty="0" err="1" smtClean="0"/>
              <a:t>maka</a:t>
            </a:r>
            <a:r>
              <a:rPr lang="en-US" sz="2800" dirty="0" smtClean="0"/>
              <a:t>	</a:t>
            </a:r>
            <a:r>
              <a:rPr lang="en-US" sz="2800" dirty="0" smtClean="0">
                <a:sym typeface="Symbol"/>
              </a:rPr>
              <a:t></a:t>
            </a:r>
            <a:r>
              <a:rPr lang="en-US" sz="2800" baseline="-25000" dirty="0" err="1" smtClean="0">
                <a:sym typeface="Symbol"/>
              </a:rPr>
              <a:t>sedang</a:t>
            </a:r>
            <a:r>
              <a:rPr lang="en-US" sz="2800" dirty="0" smtClean="0">
                <a:sym typeface="Symbol"/>
              </a:rPr>
              <a:t>(60) = 0.75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			 </a:t>
            </a:r>
            <a:r>
              <a:rPr lang="en-US" sz="2800" baseline="-25000" dirty="0" err="1" smtClean="0">
                <a:sym typeface="Symbol"/>
              </a:rPr>
              <a:t>cepat</a:t>
            </a:r>
            <a:r>
              <a:rPr lang="en-US" sz="2800" dirty="0" smtClean="0">
                <a:sym typeface="Symbol"/>
              </a:rPr>
              <a:t>(60) = 0.4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0" y="381000"/>
          <a:ext cx="8915397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4" imgW="5291853" imgH="1763608" progId="Word.Document.12">
                  <p:embed/>
                </p:oleObj>
              </mc:Choice>
              <mc:Fallback>
                <p:oleObj name="Document" r:id="rId4" imgW="5291853" imgH="176360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"/>
                        <a:ext cx="8915397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81000"/>
            <a:ext cx="39909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41433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819400"/>
            <a:ext cx="39147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4114800"/>
            <a:ext cx="514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Input: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 = 4000 </a:t>
            </a:r>
            <a:r>
              <a:rPr lang="en-US" sz="2400" dirty="0" err="1" smtClean="0"/>
              <a:t>kemasan</a:t>
            </a:r>
            <a:r>
              <a:rPr lang="en-US" sz="2400" dirty="0" smtClean="0"/>
              <a:t>/</a:t>
            </a:r>
            <a:r>
              <a:rPr lang="en-US" sz="2400" dirty="0" err="1" smtClean="0"/>
              <a:t>hari</a:t>
            </a:r>
            <a:endParaRPr lang="en-US" sz="2400" dirty="0"/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876800"/>
            <a:ext cx="42291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343400" y="6324600"/>
            <a:ext cx="460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Sumber</a:t>
            </a:r>
            <a:r>
              <a:rPr lang="en-US" dirty="0" smtClean="0">
                <a:solidFill>
                  <a:srgbClr val="FF0000"/>
                </a:solidFill>
              </a:rPr>
              <a:t>: Sri </a:t>
            </a:r>
            <a:r>
              <a:rPr lang="en-US" dirty="0" err="1" smtClean="0">
                <a:solidFill>
                  <a:srgbClr val="FF0000"/>
                </a:solidFill>
              </a:rPr>
              <a:t>Kusuma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Dewi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Aplikasi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Logika</a:t>
            </a:r>
            <a:r>
              <a:rPr lang="en-US" dirty="0" smtClean="0">
                <a:solidFill>
                  <a:srgbClr val="FF0000"/>
                </a:solidFill>
              </a:rPr>
              <a:t> Fuzzy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Fuzzy (</a:t>
            </a:r>
            <a:r>
              <a:rPr lang="en-US" dirty="0" err="1" smtClean="0"/>
              <a:t>Fuzzy’s</a:t>
            </a:r>
            <a:r>
              <a:rPr lang="en-US" dirty="0" smtClean="0"/>
              <a:t> Rule)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antesenden</a:t>
            </a:r>
            <a:r>
              <a:rPr lang="en-US" sz="2800" dirty="0" smtClean="0"/>
              <a:t> </a:t>
            </a:r>
            <a:r>
              <a:rPr lang="en-US" sz="2800" dirty="0" err="1" smtClean="0"/>
              <a:t>dihubungkan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konektor</a:t>
            </a:r>
            <a:r>
              <a:rPr lang="en-US" sz="2800" dirty="0" smtClean="0"/>
              <a:t> </a:t>
            </a:r>
            <a:r>
              <a:rPr lang="en-US" sz="2800" b="1" dirty="0" smtClean="0"/>
              <a:t>and</a:t>
            </a:r>
            <a:r>
              <a:rPr lang="en-US" sz="2800" dirty="0" smtClean="0"/>
              <a:t>, </a:t>
            </a:r>
            <a:r>
              <a:rPr lang="en-US" sz="2800" b="1" dirty="0" smtClean="0"/>
              <a:t>or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smtClean="0"/>
              <a:t>not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derajat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kebenarannya</a:t>
            </a:r>
            <a:r>
              <a:rPr lang="en-US" sz="2800" dirty="0" smtClean="0"/>
              <a:t> </a:t>
            </a:r>
            <a:r>
              <a:rPr lang="en-US" sz="2800" dirty="0" err="1" smtClean="0"/>
              <a:t>dihitung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fuzzy yang </a:t>
            </a:r>
            <a:r>
              <a:rPr lang="en-US" sz="2800" dirty="0" err="1" smtClean="0"/>
              <a:t>bersesuaian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914400" y="3200400"/>
          <a:ext cx="63500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5511698" imgH="1933042" progId="Visio.Drawing.11">
                  <p:embed/>
                </p:oleObj>
              </mc:Choice>
              <mc:Fallback>
                <p:oleObj name="Visio" r:id="rId3" imgW="5511698" imgH="193304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635000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5562600"/>
            <a:ext cx="633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2400" dirty="0" smtClean="0"/>
              <a:t>var1 is A </a:t>
            </a:r>
            <a:r>
              <a:rPr lang="en-US" sz="2400" b="1" dirty="0" smtClean="0"/>
              <a:t>or</a:t>
            </a:r>
            <a:r>
              <a:rPr lang="en-US" sz="2400" dirty="0" smtClean="0"/>
              <a:t> var2 is B  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400" dirty="0" smtClean="0"/>
              <a:t>  max(0.375, 0.75) =  0.75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66800" y="6172200"/>
            <a:ext cx="665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2400" dirty="0" smtClean="0"/>
              <a:t>var1 is A </a:t>
            </a:r>
            <a:r>
              <a:rPr lang="en-US" sz="2400" b="1" dirty="0" smtClean="0"/>
              <a:t>and</a:t>
            </a:r>
            <a:r>
              <a:rPr lang="en-US" sz="2400" dirty="0" smtClean="0"/>
              <a:t> var2 is B  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sz="2400" dirty="0" smtClean="0"/>
              <a:t>  min(0.375, 0.75) =  0.375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17139</TotalTime>
  <Words>452</Words>
  <Application>Microsoft Office PowerPoint</Application>
  <PresentationFormat>On-screen Show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Office Theme</vt:lpstr>
      <vt:lpstr>Document</vt:lpstr>
      <vt:lpstr>Visio</vt:lpstr>
      <vt:lpstr>Equation</vt:lpstr>
      <vt:lpstr>Sistem Inferensi Fuzzy</vt:lpstr>
      <vt:lpstr>Sistem Inferensi Fuzzy</vt:lpstr>
      <vt:lpstr>PowerPoint Presentation</vt:lpstr>
      <vt:lpstr>PowerPoint Presentation</vt:lpstr>
      <vt:lpstr>Nilai Crisp / Tegas</vt:lpstr>
      <vt:lpstr>Fuzzyfikasi</vt:lpstr>
      <vt:lpstr>PowerPoint Presentation</vt:lpstr>
      <vt:lpstr>PowerPoint Presentation</vt:lpstr>
      <vt:lpstr>Operasi Logika Fuzzy (Fuzzy’s Rule)</vt:lpstr>
      <vt:lpstr>Implikasi</vt:lpstr>
      <vt:lpstr>PowerPoint Presentation</vt:lpstr>
      <vt:lpstr>PowerPoint Presentation</vt:lpstr>
      <vt:lpstr>PowerPoint Presentation</vt:lpstr>
      <vt:lpstr>Agregasi atau Komposisi</vt:lpstr>
      <vt:lpstr>PowerPoint Presentation</vt:lpstr>
      <vt:lpstr>PowerPoint Presentation</vt:lpstr>
      <vt:lpstr>PowerPoint Presentation</vt:lpstr>
      <vt:lpstr>PowerPoint Presentation</vt:lpstr>
      <vt:lpstr>Defuzzyfikasi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EvaLuasi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Defuzzyfikasi</dc:title>
  <dc:creator>esupriyati</dc:creator>
  <cp:lastModifiedBy>Endang Supriyati</cp:lastModifiedBy>
  <cp:revision>23</cp:revision>
  <dcterms:created xsi:type="dcterms:W3CDTF">2014-09-23T06:00:13Z</dcterms:created>
  <dcterms:modified xsi:type="dcterms:W3CDTF">2017-10-24T01:11:24Z</dcterms:modified>
</cp:coreProperties>
</file>