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95" r:id="rId4"/>
    <p:sldId id="258" r:id="rId5"/>
    <p:sldId id="29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5" r:id="rId19"/>
    <p:sldId id="303" r:id="rId20"/>
    <p:sldId id="304" r:id="rId21"/>
    <p:sldId id="307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4B4CB-1F41-4784-9274-771D5E4D3408}" type="datetimeFigureOut">
              <a:rPr lang="en-US" smtClean="0"/>
              <a:t>2017-10-31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AA2B1-E3E0-47FB-AA09-B7696B1B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C498E-15C0-42EF-81E4-5B300F3463F3}" type="slidenum">
              <a:rPr lang="en-US"/>
              <a:pPr/>
              <a:t>18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A49-6871-471F-AAE5-CBB14216B0D4}" type="datetimeFigureOut">
              <a:rPr lang="en-US" smtClean="0"/>
              <a:pPr/>
              <a:t>2017-10-31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8BF8-ABE2-478E-B1EC-B46E5B4F9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7.wmf"/><Relationship Id="rId5" Type="http://schemas.openxmlformats.org/officeDocument/2006/relationships/image" Target="../media/image41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METODE FIS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Ke-5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 smtClean="0">
                <a:solidFill>
                  <a:srgbClr val="FF0000"/>
                </a:solidFill>
              </a:rPr>
              <a:t>Operasi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logika</a:t>
            </a:r>
            <a:r>
              <a:rPr lang="en-US" b="1" dirty="0" smtClean="0">
                <a:solidFill>
                  <a:srgbClr val="FF0000"/>
                </a:solidFill>
              </a:rPr>
              <a:t> fuzzy 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  3. </a:t>
            </a:r>
            <a:r>
              <a:rPr lang="en-US" b="1" dirty="0" err="1" smtClean="0">
                <a:solidFill>
                  <a:srgbClr val="FF0000"/>
                </a:solidFill>
              </a:rPr>
              <a:t>Implikasi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1588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Kaidah</a:t>
            </a:r>
            <a:r>
              <a:rPr lang="en-US" b="1" dirty="0" smtClean="0">
                <a:solidFill>
                  <a:srgbClr val="FF0000"/>
                </a:solidFill>
              </a:rPr>
              <a:t> fuzzy (Rule) 1: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</a:p>
          <a:p>
            <a:pPr marL="514350" indent="-49213"/>
            <a:r>
              <a:rPr lang="en-US" sz="2800" dirty="0" smtClean="0"/>
              <a:t>	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min(0.25, 0.40) = 0.25</a:t>
            </a:r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fungsi</a:t>
            </a:r>
            <a:r>
              <a:rPr lang="en-US" sz="2800" dirty="0" smtClean="0">
                <a:sym typeface="Wingdings" pitchFamily="2" charset="2"/>
              </a:rPr>
              <a:t> min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772401" cy="71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4419600"/>
            <a:ext cx="8791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Kaidah</a:t>
            </a:r>
            <a:r>
              <a:rPr lang="en-US" b="1" dirty="0" smtClean="0">
                <a:solidFill>
                  <a:srgbClr val="FF0000"/>
                </a:solidFill>
              </a:rPr>
              <a:t> fuzzy 2: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min(0.25, 0.6) = 0.25</a:t>
            </a:r>
          </a:p>
          <a:p>
            <a:pPr marL="514350" indent="-49213"/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fungsi</a:t>
            </a:r>
            <a:r>
              <a:rPr lang="en-US" sz="2800" dirty="0" smtClean="0">
                <a:sym typeface="Wingdings" pitchFamily="2" charset="2"/>
              </a:rPr>
              <a:t> min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58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3886200"/>
            <a:ext cx="86201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Kaidah</a:t>
            </a:r>
            <a:r>
              <a:rPr lang="en-US" b="1" dirty="0" smtClean="0">
                <a:solidFill>
                  <a:srgbClr val="FF0000"/>
                </a:solidFill>
              </a:rPr>
              <a:t> fuzzy 3: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min(0.75, 0.4) = 0.4</a:t>
            </a:r>
          </a:p>
          <a:p>
            <a:pPr marL="514350" indent="-49213"/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fungsi</a:t>
            </a:r>
            <a:r>
              <a:rPr lang="en-US" sz="2800" dirty="0" smtClean="0">
                <a:sym typeface="Wingdings" pitchFamily="2" charset="2"/>
              </a:rPr>
              <a:t> min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34970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8458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Kaidah</a:t>
            </a:r>
            <a:r>
              <a:rPr lang="en-US" sz="2800" dirty="0" smtClean="0"/>
              <a:t> fuzzy 4: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min(0.75, 0.6) = 0.6</a:t>
            </a:r>
          </a:p>
          <a:p>
            <a:pPr marL="514350" indent="-49213"/>
            <a:endParaRPr lang="en-US" sz="2800" dirty="0" smtClean="0"/>
          </a:p>
          <a:p>
            <a:pPr marL="514350" indent="-49213"/>
            <a:r>
              <a:rPr lang="en-US" sz="2800" dirty="0" smtClean="0"/>
              <a:t>   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fungsi</a:t>
            </a:r>
            <a:r>
              <a:rPr lang="en-US" sz="2800" dirty="0" smtClean="0">
                <a:sym typeface="Wingdings" pitchFamily="2" charset="2"/>
              </a:rPr>
              <a:t> min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15670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4419600"/>
            <a:ext cx="86772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  </a:t>
            </a:r>
            <a:r>
              <a:rPr lang="en-US" sz="2400" dirty="0" err="1" smtClean="0"/>
              <a:t>Agregasi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fungsi</a:t>
            </a:r>
            <a:r>
              <a:rPr lang="en-US" sz="2400" dirty="0" smtClean="0">
                <a:sym typeface="Wingdings" pitchFamily="2" charset="2"/>
              </a:rPr>
              <a:t> max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334000"/>
            <a:ext cx="2209800" cy="131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1"/>
            <a:ext cx="4953000" cy="115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4800600" cy="11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71800"/>
            <a:ext cx="4800600" cy="123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191000"/>
            <a:ext cx="4800600" cy="136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85800"/>
            <a:ext cx="409109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78747" y="31242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Daerah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, A1, A2, A3.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a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: </a:t>
            </a:r>
          </a:p>
          <a:p>
            <a:r>
              <a:rPr lang="en-US" b="1" dirty="0">
                <a:solidFill>
                  <a:srgbClr val="FF0000"/>
                </a:solidFill>
              </a:rPr>
              <a:t>(a – </a:t>
            </a:r>
            <a:r>
              <a:rPr lang="en-US" b="1" dirty="0" err="1">
                <a:solidFill>
                  <a:srgbClr val="FF0000"/>
                </a:solidFill>
              </a:rPr>
              <a:t>prod_minimal</a:t>
            </a:r>
            <a:r>
              <a:rPr lang="en-US" b="1" dirty="0">
                <a:solidFill>
                  <a:srgbClr val="FF0000"/>
                </a:solidFill>
              </a:rPr>
              <a:t>)/</a:t>
            </a:r>
            <a:r>
              <a:rPr lang="en-US" b="1" dirty="0" err="1">
                <a:solidFill>
                  <a:srgbClr val="FF0000"/>
                </a:solidFill>
              </a:rPr>
              <a:t>interval_prod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nilai_keanggotaan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 – 2000)/5000 = 0.25 --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= 3250</a:t>
            </a:r>
          </a:p>
          <a:p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 – 2000)/5000 = 0.60 </a:t>
            </a:r>
            <a:r>
              <a:rPr lang="en-US" dirty="0" smtClean="0">
                <a:sym typeface="Wingdings" pitchFamily="2" charset="2"/>
              </a:rPr>
              <a:t> 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= 5000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81000"/>
            <a:ext cx="3048000" cy="168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76300" y="494819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6300" y="5410200"/>
            <a:ext cx="5562600" cy="13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err="1" smtClean="0"/>
              <a:t>Defuzzifikasi</a:t>
            </a:r>
            <a:endParaRPr lang="en-US" sz="2800" dirty="0" smtClean="0"/>
          </a:p>
          <a:p>
            <a:pPr marL="514350" indent="63500"/>
            <a:r>
              <a:rPr lang="en-US" sz="2800" dirty="0" smtClean="0"/>
              <a:t>	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centroid</a:t>
            </a:r>
            <a:endParaRPr lang="en-US" sz="2800" i="1" dirty="0" smtClean="0"/>
          </a:p>
          <a:p>
            <a:pPr marL="514350" indent="-514350">
              <a:buNone/>
            </a:pPr>
            <a:endParaRPr lang="en-US" sz="2800" i="1" dirty="0" smtClean="0"/>
          </a:p>
          <a:p>
            <a:pPr marL="514350" indent="-514350">
              <a:buNone/>
            </a:pPr>
            <a:endParaRPr lang="en-US" sz="2800" i="1" dirty="0" smtClean="0"/>
          </a:p>
          <a:p>
            <a:pPr marL="514350" indent="-514350">
              <a:buNone/>
            </a:pPr>
            <a:endParaRPr lang="en-US" sz="2800" i="1" dirty="0" smtClean="0"/>
          </a:p>
          <a:p>
            <a:pPr marL="514350" indent="-49213"/>
            <a:r>
              <a:rPr lang="en-US" sz="2800" dirty="0" smtClean="0"/>
              <a:t>	</a:t>
            </a:r>
            <a:r>
              <a:rPr lang="en-US" sz="2800" dirty="0" err="1" smtClean="0"/>
              <a:t>Momen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1119188" y="1584325"/>
          <a:ext cx="27908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104840" imgH="558720" progId="Equation.3">
                  <p:embed/>
                </p:oleObj>
              </mc:Choice>
              <mc:Fallback>
                <p:oleObj name="Equation" r:id="rId3" imgW="110484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584325"/>
                        <a:ext cx="2790825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62400"/>
            <a:ext cx="465806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0" y="4953000"/>
            <a:ext cx="8267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6067425"/>
            <a:ext cx="36957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733800" y="1752600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Momen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362200"/>
            <a:ext cx="205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Luas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daerah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pusat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55111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62311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5257799"/>
            <a:ext cx="86868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2837-DB3D-49AA-8D75-D727C1BD883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457200" y="1371600"/>
            <a:ext cx="7924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/>
            <a:r>
              <a:rPr lang="en-GB" sz="2400" b="1">
                <a:cs typeface="Times New Roman" pitchFamily="18" charset="0"/>
              </a:rPr>
              <a:t>	Centre of gravity (COG):</a:t>
            </a:r>
            <a:r>
              <a:rPr lang="en-GB" sz="2400">
                <a:cs typeface="Times New Roman" pitchFamily="18" charset="0"/>
              </a:rPr>
              <a:t> mencari titik yang membagi area solusi menjadi 2 bagian yang sama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914400" y="2743200"/>
            <a:ext cx="7239000" cy="685800"/>
            <a:chOff x="1056" y="576"/>
            <a:chExt cx="3360" cy="336"/>
          </a:xfrm>
        </p:grpSpPr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1056" y="576"/>
              <a:ext cx="336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7285" name="Object 5"/>
            <p:cNvGraphicFramePr>
              <a:graphicFrameLocks noChangeAspect="1"/>
            </p:cNvGraphicFramePr>
            <p:nvPr/>
          </p:nvGraphicFramePr>
          <p:xfrm>
            <a:off x="1104" y="624"/>
            <a:ext cx="32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2" name="Equation" r:id="rId4" imgW="5155920" imgH="393480" progId="Equation.3">
                    <p:embed/>
                  </p:oleObj>
                </mc:Choice>
                <mc:Fallback>
                  <p:oleObj name="Equation" r:id="rId4" imgW="51559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324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24000" y="3657600"/>
            <a:ext cx="61722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700213" y="3727450"/>
          <a:ext cx="58293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Picture" r:id="rId6" imgW="5036760" imgH="2616120" progId="Word.Picture.8">
                  <p:embed/>
                </p:oleObj>
              </mc:Choice>
              <mc:Fallback>
                <p:oleObj name="Picture" r:id="rId6" imgW="5036760" imgH="2616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727450"/>
                        <a:ext cx="5829300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27088" y="476250"/>
            <a:ext cx="780097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Mamdani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066800" y="316468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Defuzzifikasi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Menghitung</a:t>
            </a:r>
            <a:r>
              <a:rPr lang="en-US" sz="2400" b="1" dirty="0" smtClean="0"/>
              <a:t> z </a:t>
            </a:r>
            <a:r>
              <a:rPr lang="en-US" sz="2400" b="1" dirty="0" err="1" smtClean="0"/>
              <a:t>akhir</a:t>
            </a:r>
            <a:endParaRPr lang="id-ID" sz="2400" b="1" dirty="0"/>
          </a:p>
        </p:txBody>
      </p:sp>
      <p:sp>
        <p:nvSpPr>
          <p:cNvPr id="8" name="Oval 7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id-ID" sz="2800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219200" y="762000"/>
          <a:ext cx="401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3" imgW="4012920" imgH="1002960" progId="Equation.3">
                  <p:embed/>
                </p:oleObj>
              </mc:Choice>
              <mc:Fallback>
                <p:oleObj name="Equation" r:id="rId3" imgW="40129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4013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143000" y="1676400"/>
            <a:ext cx="631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z*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Centroid</a:t>
            </a:r>
            <a:r>
              <a:rPr lang="en-US" b="1" dirty="0" smtClean="0"/>
              <a:t> </a:t>
            </a:r>
            <a:r>
              <a:rPr lang="en-US" b="1" dirty="0" err="1" smtClean="0"/>
              <a:t>kontinyu</a:t>
            </a:r>
            <a:endParaRPr lang="id-ID" b="1" dirty="0"/>
          </a:p>
        </p:txBody>
      </p:sp>
      <p:sp>
        <p:nvSpPr>
          <p:cNvPr id="11" name="Rectangle 10"/>
          <p:cNvSpPr/>
          <p:nvPr/>
        </p:nvSpPr>
        <p:spPr>
          <a:xfrm>
            <a:off x="152400" y="26670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Moment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733800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A2</a:t>
            </a:r>
            <a:endParaRPr lang="id-ID" dirty="0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76200"/>
            <a:ext cx="200588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371600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A1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6878627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A3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52400" y="47360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Luas</a:t>
            </a:r>
            <a:endParaRPr lang="id-ID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435100" y="2362200"/>
          <a:ext cx="1689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6" imgW="1688760" imgH="1206360" progId="Equation.3">
                  <p:embed/>
                </p:oleObj>
              </mc:Choice>
              <mc:Fallback>
                <p:oleObj name="Equation" r:id="rId6" imgW="168876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362200"/>
                        <a:ext cx="16891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810000" y="2286000"/>
          <a:ext cx="2514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8" imgW="2514600" imgH="1815840" progId="Equation.3">
                  <p:embed/>
                </p:oleObj>
              </mc:Choice>
              <mc:Fallback>
                <p:oleObj name="Equation" r:id="rId8" imgW="251460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2514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7010400" y="2362200"/>
          <a:ext cx="1549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10" imgW="1549080" imgH="1206360" progId="Equation.3">
                  <p:embed/>
                </p:oleObj>
              </mc:Choice>
              <mc:Fallback>
                <p:oleObj name="Equation" r:id="rId10" imgW="154908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62200"/>
                        <a:ext cx="15494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238250" y="4191000"/>
          <a:ext cx="2349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12" imgW="2349360" imgH="1536480" progId="Equation.3">
                  <p:embed/>
                </p:oleObj>
              </mc:Choice>
              <mc:Fallback>
                <p:oleObj name="Equation" r:id="rId12" imgW="234936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191000"/>
                        <a:ext cx="23495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388"/>
              </p:ext>
            </p:extLst>
          </p:nvPr>
        </p:nvGraphicFramePr>
        <p:xfrm>
          <a:off x="4305300" y="4413250"/>
          <a:ext cx="2057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14" imgW="2057400" imgH="1981080" progId="Equation.3">
                  <p:embed/>
                </p:oleObj>
              </mc:Choice>
              <mc:Fallback>
                <p:oleObj name="Equation" r:id="rId14" imgW="205740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413250"/>
                        <a:ext cx="20574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086600" y="4114800"/>
          <a:ext cx="1397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16" imgW="1396800" imgH="1206360" progId="Equation.3">
                  <p:embed/>
                </p:oleObj>
              </mc:Choice>
              <mc:Fallback>
                <p:oleObj name="Equation" r:id="rId16" imgW="139680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13970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28600" y="2286000"/>
            <a:ext cx="8610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0" y="4114800"/>
            <a:ext cx="8610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-915194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675605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876006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 </a:t>
            </a:r>
            <a:r>
              <a:rPr lang="en-US" dirty="0" err="1" smtClean="0"/>
              <a:t>mamdani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MAMDANI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SUGENO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TSUKAMOTO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752600" y="2325469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b="1" dirty="0" smtClean="0"/>
              <a:t>4248 </a:t>
            </a:r>
            <a:r>
              <a:rPr lang="en-US" b="1" dirty="0" err="1" smtClean="0"/>
              <a:t>kemasan</a:t>
            </a:r>
            <a:r>
              <a:rPr lang="en-US" b="1" dirty="0" smtClean="0"/>
              <a:t>.</a:t>
            </a:r>
            <a:endParaRPr lang="id-ID" b="1" dirty="0"/>
          </a:p>
        </p:txBody>
      </p:sp>
      <p:sp>
        <p:nvSpPr>
          <p:cNvPr id="4" name="Oval 3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z*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Centroid</a:t>
            </a:r>
            <a:r>
              <a:rPr lang="en-US" b="1" dirty="0" smtClean="0"/>
              <a:t> </a:t>
            </a:r>
            <a:r>
              <a:rPr lang="en-US" b="1" dirty="0" err="1" smtClean="0"/>
              <a:t>kontinyu</a:t>
            </a: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84350" y="1639669"/>
          <a:ext cx="6464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6464160" imgH="558720" progId="Equation.3">
                  <p:embed/>
                </p:oleObj>
              </mc:Choice>
              <mc:Fallback>
                <p:oleObj name="Equation" r:id="rId3" imgW="6464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639669"/>
                        <a:ext cx="6464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305966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z*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Mean of Maximum (MOM)</a:t>
            </a:r>
            <a:endParaRPr lang="id-ID" dirty="0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505200"/>
            <a:ext cx="2381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352800" y="3505200"/>
          <a:ext cx="5600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6" imgW="5600520" imgH="1663560" progId="Equation.3">
                  <p:embed/>
                </p:oleObj>
              </mc:Choice>
              <mc:Fallback>
                <p:oleObj name="Equation" r:id="rId6" imgW="56005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56007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143000" y="5449669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b="1" dirty="0" smtClean="0"/>
              <a:t>6000 </a:t>
            </a:r>
            <a:r>
              <a:rPr lang="en-US" b="1" dirty="0" err="1" smtClean="0"/>
              <a:t>kemasan</a:t>
            </a:r>
            <a:r>
              <a:rPr lang="en-US" b="1" dirty="0" smtClean="0"/>
              <a:t>.</a:t>
            </a:r>
            <a:endParaRPr lang="id-ID" b="1" dirty="0"/>
          </a:p>
        </p:txBody>
      </p:sp>
      <p:sp>
        <p:nvSpPr>
          <p:cNvPr id="18" name="Rectangle 17"/>
          <p:cNvSpPr/>
          <p:nvPr/>
        </p:nvSpPr>
        <p:spPr>
          <a:xfrm>
            <a:off x="1066800" y="316468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Defuzzifikasi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Menghitung</a:t>
            </a:r>
            <a:r>
              <a:rPr lang="en-US" sz="2400" b="1" dirty="0" smtClean="0"/>
              <a:t> z </a:t>
            </a:r>
            <a:r>
              <a:rPr lang="en-US" sz="2400" b="1" dirty="0" err="1" smtClean="0"/>
              <a:t>akhir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40466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jika jumlah PERMINTAAN = 2500, PERSEDIAAN = 500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id-ID" dirty="0" smtClean="0"/>
              <a:t>berapa </a:t>
            </a:r>
            <a:r>
              <a:rPr lang="id-ID" dirty="0"/>
              <a:t>kemasan makanan jenis ABC yang harus diproduksi ?</a:t>
            </a:r>
          </a:p>
        </p:txBody>
      </p:sp>
    </p:spTree>
    <p:extLst>
      <p:ext uri="{BB962C8B-B14F-4D97-AF65-F5344CB8AC3E}">
        <p14:creationId xmlns:p14="http://schemas.microsoft.com/office/powerpoint/2010/main" val="10332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46500" y="2967335"/>
            <a:ext cx="4370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Terima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kasih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output, </a:t>
            </a:r>
            <a:r>
              <a:rPr lang="en-US" dirty="0" err="1" smtClean="0"/>
              <a:t>diperlukan</a:t>
            </a:r>
            <a:r>
              <a:rPr lang="en-US" dirty="0" smtClean="0"/>
              <a:t> 4 </a:t>
            </a:r>
            <a:r>
              <a:rPr lang="en-US" dirty="0" err="1" smtClean="0"/>
              <a:t>tahapan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</a:p>
          <a:p>
            <a:pPr marL="514350" indent="-514350">
              <a:buNone/>
            </a:pPr>
            <a:r>
              <a:rPr lang="en-US" dirty="0" smtClean="0"/>
              <a:t>	( </a:t>
            </a:r>
            <a:r>
              <a:rPr lang="en-US" dirty="0" err="1" smtClean="0"/>
              <a:t>variabel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himp</a:t>
            </a:r>
            <a:r>
              <a:rPr lang="en-US" dirty="0" smtClean="0"/>
              <a:t> fuzzy)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(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Min)</a:t>
            </a:r>
          </a:p>
          <a:p>
            <a:pPr marL="514350" indent="-514350">
              <a:buAutoNum type="arabicPeriod" startAt="3"/>
            </a:pP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Max 	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Sum 	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. Probabilistic or</a:t>
            </a:r>
          </a:p>
          <a:p>
            <a:pPr marL="514350" indent="-514350">
              <a:buNone/>
            </a:pPr>
            <a:r>
              <a:rPr lang="en-US" dirty="0" smtClean="0"/>
              <a:t>4.	</a:t>
            </a:r>
            <a:r>
              <a:rPr lang="en-US" dirty="0" err="1" smtClean="0"/>
              <a:t>Defuzzyfikasi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</a:t>
            </a:r>
            <a:r>
              <a:rPr lang="en-US" dirty="0" err="1" smtClean="0"/>
              <a:t>mtd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 </a:t>
            </a:r>
            <a:r>
              <a:rPr lang="en-US" dirty="0" err="1" smtClean="0"/>
              <a:t>Mtd</a:t>
            </a:r>
            <a:r>
              <a:rPr lang="en-US" dirty="0" smtClean="0"/>
              <a:t> Bisector     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. </a:t>
            </a:r>
            <a:r>
              <a:rPr lang="en-US" dirty="0" err="1" smtClean="0"/>
              <a:t>mtd</a:t>
            </a:r>
            <a:r>
              <a:rPr lang="en-US" dirty="0" smtClean="0"/>
              <a:t>  Mean of Max.    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 </a:t>
            </a:r>
            <a:r>
              <a:rPr lang="en-US" dirty="0" err="1" smtClean="0"/>
              <a:t>mtd</a:t>
            </a:r>
            <a:r>
              <a:rPr lang="en-US" dirty="0" smtClean="0"/>
              <a:t> Largest of Max  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. </a:t>
            </a:r>
            <a:r>
              <a:rPr lang="en-US" dirty="0" err="1" smtClean="0"/>
              <a:t>mtd</a:t>
            </a:r>
            <a:r>
              <a:rPr lang="en-US" dirty="0" smtClean="0"/>
              <a:t> Smallest of Max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: (</a:t>
            </a:r>
            <a:r>
              <a:rPr lang="en-US" sz="2400" dirty="0" err="1" smtClean="0"/>
              <a:t>Sumber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Sri </a:t>
            </a:r>
            <a:r>
              <a:rPr lang="en-US" sz="2400" dirty="0" err="1" smtClean="0">
                <a:solidFill>
                  <a:srgbClr val="FF0000"/>
                </a:solidFill>
              </a:rPr>
              <a:t>Kusuma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Dewi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Aplikasi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Logika</a:t>
            </a:r>
            <a:r>
              <a:rPr lang="en-US" sz="2400" dirty="0" smtClean="0">
                <a:solidFill>
                  <a:srgbClr val="FF0000"/>
                </a:solidFill>
              </a:rPr>
              <a:t> Fuzzy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8458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Rule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input :</a:t>
            </a:r>
            <a:r>
              <a:rPr lang="en-US" dirty="0" err="1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Persediaan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output :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r>
              <a:rPr lang="sv-SE" dirty="0" smtClean="0"/>
              <a:t>Untuk dua masukan, satu sistem keluaran aturan tersebut dapat ditulis dalam bentuk matriks.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191000"/>
            <a:ext cx="502864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linguistik</a:t>
            </a:r>
            <a:r>
              <a:rPr lang="en-US" sz="2800" dirty="0" smtClean="0"/>
              <a:t>: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,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, </a:t>
            </a:r>
            <a:r>
              <a:rPr lang="en-US" sz="2800" dirty="0" err="1" smtClean="0"/>
              <a:t>Produksi</a:t>
            </a:r>
            <a:endParaRPr lang="en-US" sz="2800" dirty="0" smtClean="0"/>
          </a:p>
          <a:p>
            <a:r>
              <a:rPr lang="en-US" sz="2800" dirty="0" err="1" smtClean="0"/>
              <a:t>Permintaan</a:t>
            </a:r>
            <a:r>
              <a:rPr lang="en-US" sz="2800" dirty="0" smtClean="0"/>
              <a:t> = {NAIK, TURUN}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46644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76800"/>
            <a:ext cx="4475018" cy="113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953000"/>
            <a:ext cx="411402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Persediaan</a:t>
            </a:r>
            <a:r>
              <a:rPr lang="en-US" sz="2800" dirty="0" smtClean="0"/>
              <a:t> = {SEDIKIT, BANYAK}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49225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29200"/>
            <a:ext cx="3914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05400"/>
            <a:ext cx="37814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= {</a:t>
            </a:r>
            <a:r>
              <a:rPr lang="en-US" sz="2800" dirty="0" err="1" smtClean="0"/>
              <a:t>BERKURANg</a:t>
            </a:r>
            <a:r>
              <a:rPr lang="en-US" sz="2800" dirty="0" smtClean="0"/>
              <a:t>, BERTAMBAH}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3999"/>
            <a:ext cx="4823300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343400"/>
            <a:ext cx="508474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Ditanya</a:t>
            </a:r>
            <a:r>
              <a:rPr lang="en-US" sz="2800" dirty="0" smtClean="0"/>
              <a:t>: </a:t>
            </a:r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4000 </a:t>
            </a:r>
            <a:r>
              <a:rPr lang="en-US" sz="2800" dirty="0" err="1" smtClean="0"/>
              <a:t>kemasan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300 </a:t>
            </a:r>
            <a:r>
              <a:rPr lang="en-US" sz="2800" dirty="0" err="1" smtClean="0"/>
              <a:t>kemasan</a:t>
            </a:r>
            <a:r>
              <a:rPr lang="en-US" sz="2800" dirty="0" smtClean="0"/>
              <a:t>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err="1" smtClean="0"/>
              <a:t>Penyelesaian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3600" b="1" dirty="0" err="1" smtClean="0">
                <a:solidFill>
                  <a:srgbClr val="FF0000"/>
                </a:solidFill>
              </a:rPr>
              <a:t>Fuzzifikasi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480265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76800"/>
            <a:ext cx="4343400" cy="7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867401"/>
            <a:ext cx="4267200" cy="73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15942</TotalTime>
  <Words>306</Words>
  <Application>Microsoft Office PowerPoint</Application>
  <PresentationFormat>On-screen Show (4:3)</PresentationFormat>
  <Paragraphs>111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Equation</vt:lpstr>
      <vt:lpstr>Picture</vt:lpstr>
      <vt:lpstr>Microsoft Equation 3.0</vt:lpstr>
      <vt:lpstr>METODE FIS</vt:lpstr>
      <vt:lpstr>Metode  mamdani</vt:lpstr>
      <vt:lpstr>PowerPoint Presentation</vt:lpstr>
      <vt:lpstr>PowerPoint Presentation</vt:lpstr>
      <vt:lpstr>Rule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Evaluasi</vt:lpstr>
      <vt:lpstr>PowerPoint Presentation</vt:lpstr>
    </vt:vector>
  </TitlesOfParts>
  <Company>acan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FIS</dc:title>
  <dc:creator>acan</dc:creator>
  <cp:lastModifiedBy>Endang Supriyati</cp:lastModifiedBy>
  <cp:revision>18</cp:revision>
  <dcterms:created xsi:type="dcterms:W3CDTF">2014-09-27T04:16:16Z</dcterms:created>
  <dcterms:modified xsi:type="dcterms:W3CDTF">2017-10-31T14:07:49Z</dcterms:modified>
</cp:coreProperties>
</file>