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31" r:id="rId3"/>
    <p:sldId id="325" r:id="rId4"/>
    <p:sldId id="257" r:id="rId5"/>
    <p:sldId id="279" r:id="rId6"/>
    <p:sldId id="260" r:id="rId7"/>
    <p:sldId id="278" r:id="rId8"/>
    <p:sldId id="261" r:id="rId9"/>
    <p:sldId id="262" r:id="rId10"/>
    <p:sldId id="303" r:id="rId11"/>
    <p:sldId id="281" r:id="rId12"/>
    <p:sldId id="282" r:id="rId13"/>
    <p:sldId id="283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26" r:id="rId25"/>
    <p:sldId id="327" r:id="rId26"/>
    <p:sldId id="328" r:id="rId27"/>
    <p:sldId id="329" r:id="rId28"/>
    <p:sldId id="330" r:id="rId29"/>
    <p:sldId id="321" r:id="rId30"/>
    <p:sldId id="322" r:id="rId31"/>
    <p:sldId id="291" r:id="rId32"/>
    <p:sldId id="292" r:id="rId33"/>
    <p:sldId id="293" r:id="rId34"/>
    <p:sldId id="294" r:id="rId35"/>
    <p:sldId id="295" r:id="rId36"/>
    <p:sldId id="296" r:id="rId37"/>
    <p:sldId id="319" r:id="rId38"/>
    <p:sldId id="320" r:id="rId39"/>
    <p:sldId id="323" r:id="rId40"/>
    <p:sldId id="305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0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0" timeString="2017-10-31T03:05:38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10344 7962,'25'-25,"0"1,-1-1,-24 0,25 25,0-25,0 25,0 0,24 25,-24 0,0-25,0 25,-1-1,1 1,-25 0,0 0,0 0,0 0,0-1,-25-24,25 25,-24 0,24 0,-25-25,-25 25,50-1,-25-24,1 25,-1-25,0 25,0 0,0-25,1 0,-1 0,0 25,0-25,0 0,50-25,0 25,0 0,0 0,-1 0,1 0,0 0,0 0,0 0,-1 0,1 0,0 0,0 0,0 0,-1 0,1 0,0 0</inkml:trace>
  <inkml:trace contextRef="#ctx0" brushRef="#br0" timeOffset="1843.1098">10939 7913,'-25'0,"25"24,-24-24,24 25,-25-25,25 25,-25-25,25 25,-25-25,25 25,0 0,0-1,0 1,0 0,0 0,0 0,0-1,0 1,25-25,-25 25,25-25,-25 25,25-25,-1 0,1 0,0 25,0-25,0 0,-1 0,1 0,-25-25,0 0,0 0,25 0,-25 1,0-1,0 0,0 0,25 25,-25-25,0 1,0-1,0 0,0 0,0 0,-25 25,0 0,0 0</inkml:trace>
  <inkml:trace contextRef="#ctx0" brushRef="#br0" timeOffset="5215.3114">12353 7863,'0'25,"-25"0,25-1,0 1,0 0,-25-25,25 25,0 25,0-26,0 1,0-50,25 25,-25-24,25 24,0 0,0 0,-1 0,1 0,-25 24,25-24,-25 25,0 0,25-25,-25 25,0 0,0-1,-25 1,0-25,25 25,-25-25,25 25,-24 0,-1-1,0-24,25 25,-25-25,25-25,-25 25,25-24,0-1,0 0,0 0</inkml:trace>
  <inkml:trace contextRef="#ctx0" brushRef="#br0" timeOffset="6620.3932">12328 7962,'25'0,"0"0,0 0,-1 0,1 0,0 0,0 0,-25-25,25 25,-25-24</inkml:trace>
  <inkml:trace contextRef="#ctx0" brushRef="#br0" timeOffset="10995.6527">12725 7987,'0'25,"0"0,0 0,0-1,0 1,0 0,0 0,0 0,0-1,0 1,25-25,-25 25,0 0,25-25,0 0,-1 0,1 0,0 0,0 0,0 0,-1 0,1 0,0-25,-25 0,25 0,0 1,-25-1,0 0,0 0,0 0,0 1,-25 24,0 0,0 0,0 0,1 0,-1 0,0 0,25-25,-25 25,0 0,1 0,24-25,-25 25,25-25,-25 25</inkml:trace>
  <inkml:trace contextRef="#ctx0" brushRef="#br0" timeOffset="14705.9197">14586 7243,'-25'25,"25"0,-25-25,25 24,-25-24,25 25,0 0,0 0,0 0,0-1,0 1,25-25,0 0,0 0,-1 0,1 0,-25-25,25 25,-25-24,25 24,-25-25,0 0,0 0,0 0,0 1,0-1,-25 25,0-25,0 25,1-25,-1 25,0 0,25-25,-25 25,25-24,0-1,0 0,0 0,0 0,0 1,0-1,0 0,25 25,0-25,-25 0,25 25,-25 25,24-25,-24 25,0 0,0 0,0-1,0 1,0 0,0 0,0 0,0-1,0 1</inkml:trace>
  <inkml:trace contextRef="#ctx0" brushRef="#br0" timeOffset="16458.0241">14834 7045,'0'24,"0"1,-25-25,25 25,-25 0,25 0,-25-25,25 24,0 1,0 0,0 0,25 0,0-1,0-24,-1 0,1 0,-25 25,25-25,0 0,0 0,-1 0,1 0,-25-25,0 1,0-1,0 0,0 0,0 0,0 1,0-1,-25 0,1 25,-1 0,0-25,0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DD9A-304B-4212-97CF-4222646E8C91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D3F12-A6E5-40CF-90A3-C3A5C8D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99BED-96F8-47BE-8CD1-393C1804F0A4}" type="slidenum">
              <a:rPr lang="en-US"/>
              <a:pPr/>
              <a:t>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5" y="4343349"/>
            <a:ext cx="5028331" cy="411574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FC81D-B4C4-46F5-8C24-5E86D5616CBE}" type="slidenum">
              <a:rPr lang="en-US"/>
              <a:pPr/>
              <a:t>35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273F5-2CF3-4DC7-9E5C-39FEFAF070ED}" type="slidenum">
              <a:rPr lang="en-US"/>
              <a:pPr/>
              <a:t>36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E3501-217C-432C-81E9-1F088A6B5DB5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5" y="4343349"/>
            <a:ext cx="5028331" cy="411574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405D0-1B77-4E3C-8FBA-F99C7874FDFD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5" y="4343349"/>
            <a:ext cx="5028331" cy="411574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7FB55-D35C-49D9-B363-EC18EFBB5E51}" type="slidenum">
              <a:rPr lang="en-US"/>
              <a:pPr/>
              <a:t>12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5" y="4343349"/>
            <a:ext cx="5028331" cy="411574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20DB1-8DB4-4C0A-80A3-0E13B55F2D4A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35" y="4343349"/>
            <a:ext cx="5028331" cy="411574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37ECD-6E47-44AC-AB35-5135B16C45C0}" type="slidenum">
              <a:rPr lang="en-US"/>
              <a:pPr/>
              <a:t>31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59E1D-D920-4500-A516-32D5D2FC4505}" type="slidenum">
              <a:rPr lang="en-US"/>
              <a:pPr/>
              <a:t>32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DAE20-9F0B-4A0F-AD64-203E10ABD7B0}" type="slidenum">
              <a:rPr lang="en-US"/>
              <a:pPr/>
              <a:t>33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920FD-DFC3-49C6-A53E-4E8D2A64F519}" type="slidenum">
              <a:rPr lang="en-US"/>
              <a:pPr/>
              <a:t>34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824AAEA-5F7B-48E1-B23A-29D04D78D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1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037474-C672-4F17-8212-EC2F707E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AFDCD8-8067-421A-BCC3-65ABCA6E091B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CDDEB-0463-44AF-8C9D-BF3D831B6C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1"/>
            <a:ext cx="7848600" cy="1447800"/>
          </a:xfrm>
        </p:spPr>
        <p:txBody>
          <a:bodyPr/>
          <a:lstStyle/>
          <a:p>
            <a:r>
              <a:rPr lang="en-US" smtClean="0"/>
              <a:t>FIS – </a:t>
            </a:r>
            <a:br>
              <a:rPr lang="en-US" smtClean="0"/>
            </a:br>
            <a:r>
              <a:rPr lang="en-US" smtClean="0"/>
              <a:t>1. Metode SUGENO</a:t>
            </a:r>
            <a:br>
              <a:rPr lang="en-US" smtClean="0"/>
            </a:br>
            <a:r>
              <a:rPr lang="en-US" smtClean="0"/>
              <a:t>2. Tsukamoto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6400800" cy="1752600"/>
          </a:xfrm>
        </p:spPr>
        <p:txBody>
          <a:bodyPr/>
          <a:lstStyle/>
          <a:p>
            <a:r>
              <a:rPr lang="en-US" smtClean="0"/>
              <a:t>Pert- 6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7393-90A5-4D62-82B5-4F513AC2EA4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457200" y="1371600"/>
            <a:ext cx="7924800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/>
            <a:r>
              <a:rPr lang="en-GB" sz="2000" b="1">
                <a:cs typeface="Times New Roman" pitchFamily="18" charset="0"/>
              </a:rPr>
              <a:t>	</a:t>
            </a:r>
            <a:r>
              <a:rPr lang="en-GB" sz="2000">
                <a:cs typeface="Times New Roman" pitchFamily="18" charset="0"/>
              </a:rPr>
              <a:t>Perbedaan antara Mamdani dan Sugeno ada pada konsekuen. Sugeno menggunakan konstanta atau fungsi matematika dari variabel input:</a:t>
            </a:r>
          </a:p>
          <a:p>
            <a:pPr marL="342900" indent="-342900" eaLnBrk="0" hangingPunct="0"/>
            <a:endParaRPr lang="en-GB" sz="2000">
              <a:cs typeface="Times New Roman" pitchFamily="18" charset="0"/>
            </a:endParaRPr>
          </a:p>
          <a:p>
            <a:pPr marL="342900" indent="-342900" algn="just" eaLnBrk="0" hangingPunct="0"/>
            <a:r>
              <a:rPr lang="en-GB" sz="2000">
                <a:cs typeface="Times New Roman" pitchFamily="18" charset="0"/>
              </a:rPr>
              <a:t>		IF	  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>
                <a:cs typeface="Times New Roman" pitchFamily="18" charset="0"/>
              </a:rPr>
              <a:t> is A</a:t>
            </a:r>
          </a:p>
          <a:p>
            <a:pPr marL="342900" indent="-342900" algn="just" eaLnBrk="0" hangingPunct="0"/>
            <a:r>
              <a:rPr lang="en-GB" sz="2000">
                <a:cs typeface="Times New Roman" pitchFamily="18" charset="0"/>
              </a:rPr>
              <a:t>		AND	  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000">
                <a:cs typeface="Times New Roman" pitchFamily="18" charset="0"/>
              </a:rPr>
              <a:t> is B</a:t>
            </a:r>
          </a:p>
          <a:p>
            <a:pPr marL="342900" indent="-342900" algn="just" eaLnBrk="0" hangingPunct="0"/>
            <a:r>
              <a:rPr lang="en-GB" sz="2000">
                <a:cs typeface="Times New Roman" pitchFamily="18" charset="0"/>
              </a:rPr>
              <a:t>		THEN   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GB" sz="2000">
                <a:cs typeface="Times New Roman" pitchFamily="18" charset="0"/>
              </a:rPr>
              <a:t>is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f(x, y)</a:t>
            </a:r>
          </a:p>
          <a:p>
            <a:pPr marL="342900" indent="-342900" algn="just" eaLnBrk="0" hangingPunct="0"/>
            <a:endParaRPr lang="en-GB" sz="2000" i="1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/>
            <a:r>
              <a:rPr lang="en-GB" sz="2000">
                <a:cs typeface="Times New Roman" pitchFamily="18" charset="0"/>
              </a:rPr>
              <a:t>	dimana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>
                <a:cs typeface="Times New Roman" pitchFamily="18" charset="0"/>
              </a:rPr>
              <a:t>,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000">
                <a:cs typeface="Times New Roman" pitchFamily="18" charset="0"/>
              </a:rPr>
              <a:t> dan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000">
                <a:cs typeface="Times New Roman" pitchFamily="18" charset="0"/>
              </a:rPr>
              <a:t> adalah variabel linguistik; A dan B himpunan fuzzy untuk X dan Y, dan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f(x, y)</a:t>
            </a:r>
            <a:r>
              <a:rPr lang="en-GB" sz="2000">
                <a:cs typeface="Times New Roman" pitchFamily="18" charset="0"/>
              </a:rPr>
              <a:t> adalah fungsi matematik.</a:t>
            </a:r>
            <a:endParaRPr lang="en-US" sz="2000">
              <a:cs typeface="Times New Roman" pitchFamily="18" charset="0"/>
            </a:endParaRPr>
          </a:p>
          <a:p>
            <a:pPr marL="342900" indent="-342900" eaLnBrk="0" hangingPunct="0"/>
            <a:endParaRPr lang="en-GB" sz="2000">
              <a:cs typeface="Times New Roman" pitchFamily="18" charset="0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859338" y="2636838"/>
            <a:ext cx="2447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cs typeface="Arial" charset="0"/>
              </a:rPr>
              <a:t>IF	   </a:t>
            </a:r>
            <a:r>
              <a:rPr lang="en-GB" sz="2000" i="1">
                <a:cs typeface="Arial" charset="0"/>
              </a:rPr>
              <a:t>x</a:t>
            </a:r>
            <a:r>
              <a:rPr lang="en-GB" sz="2000">
                <a:cs typeface="Arial" charset="0"/>
              </a:rPr>
              <a:t> is A</a:t>
            </a:r>
          </a:p>
          <a:p>
            <a:r>
              <a:rPr lang="en-GB" sz="2000">
                <a:cs typeface="Arial" charset="0"/>
              </a:rPr>
              <a:t>AND	   </a:t>
            </a:r>
            <a:r>
              <a:rPr lang="en-GB" sz="2000" i="1">
                <a:cs typeface="Arial" charset="0"/>
              </a:rPr>
              <a:t>y</a:t>
            </a:r>
            <a:r>
              <a:rPr lang="en-GB" sz="2000">
                <a:cs typeface="Arial" charset="0"/>
              </a:rPr>
              <a:t> is B</a:t>
            </a:r>
          </a:p>
          <a:p>
            <a:r>
              <a:rPr lang="en-GB" sz="2000">
                <a:cs typeface="Arial" charset="0"/>
              </a:rPr>
              <a:t>THEN      </a:t>
            </a:r>
            <a:r>
              <a:rPr lang="en-GB" sz="2000" i="1">
                <a:cs typeface="Arial" charset="0"/>
              </a:rPr>
              <a:t>z</a:t>
            </a:r>
            <a:r>
              <a:rPr lang="en-GB" sz="2000">
                <a:cs typeface="Arial" charset="0"/>
              </a:rPr>
              <a:t> is </a:t>
            </a:r>
            <a:r>
              <a:rPr lang="en-GB" sz="2000" i="1">
                <a:cs typeface="Arial" charset="0"/>
              </a:rPr>
              <a:t>k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55650" y="333375"/>
            <a:ext cx="78009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Sugeno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F534-C995-4E6A-A02D-D35C410A4B94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990600" y="1905000"/>
            <a:ext cx="7467600" cy="4343400"/>
            <a:chOff x="240" y="528"/>
            <a:chExt cx="5136" cy="3264"/>
          </a:xfrm>
        </p:grpSpPr>
        <p:sp>
          <p:nvSpPr>
            <p:cNvPr id="103427" name="Rectangle 3"/>
            <p:cNvSpPr>
              <a:spLocks noChangeArrowheads="1"/>
            </p:cNvSpPr>
            <p:nvPr/>
          </p:nvSpPr>
          <p:spPr bwMode="auto">
            <a:xfrm>
              <a:off x="240" y="528"/>
              <a:ext cx="5136" cy="3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384" y="612"/>
            <a:ext cx="4896" cy="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Picture" r:id="rId4" imgW="5361480" imgH="3405600" progId="Word.Picture.8">
                    <p:embed/>
                  </p:oleObj>
                </mc:Choice>
                <mc:Fallback>
                  <p:oleObj name="Picture" r:id="rId4" imgW="5361480" imgH="34056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12"/>
                          <a:ext cx="4896" cy="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914400" y="1239838"/>
            <a:ext cx="2498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>
                <a:cs typeface="Arial" charset="0"/>
              </a:rPr>
              <a:t>Evaluasi Rule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827088" y="404813"/>
            <a:ext cx="7800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Sugeno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AACF-226A-4BA7-A7D2-0836EECF50F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914400" y="1239838"/>
            <a:ext cx="2003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>
                <a:cs typeface="Arial" charset="0"/>
              </a:rPr>
              <a:t>Komposisi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990600" y="1893888"/>
          <a:ext cx="731520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Picture" r:id="rId4" imgW="5195520" imgH="1348200" progId="Word.Picture.8">
                  <p:embed/>
                </p:oleObj>
              </mc:Choice>
              <mc:Fallback>
                <p:oleObj name="Picture" r:id="rId4" imgW="5195520" imgH="1348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93888"/>
                        <a:ext cx="731520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827088" y="260350"/>
            <a:ext cx="78009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Sugeno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512D-96F0-41AD-8376-5FC49F0D52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914400" y="1239838"/>
            <a:ext cx="2341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>
                <a:cs typeface="Arial" charset="0"/>
              </a:rPr>
              <a:t>Defuzzifikasi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1612"/>
              </p:ext>
            </p:extLst>
          </p:nvPr>
        </p:nvGraphicFramePr>
        <p:xfrm>
          <a:off x="3276600" y="2057400"/>
          <a:ext cx="2590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Picture" r:id="rId4" imgW="1423800" imgH="1176480" progId="Word.Picture.8">
                  <p:embed/>
                </p:oleObj>
              </mc:Choice>
              <mc:Fallback>
                <p:oleObj name="Picture" r:id="rId4" imgW="1423800" imgH="1176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2590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38200" y="5006975"/>
          <a:ext cx="7467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6" imgW="4622760" imgH="419040" progId="Equation.3">
                  <p:embed/>
                </p:oleObj>
              </mc:Choice>
              <mc:Fallback>
                <p:oleObj name="Equation" r:id="rId6" imgW="4622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06975"/>
                        <a:ext cx="7467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801938" y="4495800"/>
            <a:ext cx="3522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cs typeface="Times New Roman" pitchFamily="18" charset="0"/>
              </a:rPr>
              <a:t>Weighted average (WA):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900113" y="260350"/>
            <a:ext cx="77279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Sugeno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705840" y="2500200"/>
              <a:ext cx="1697040" cy="50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6480" y="2490840"/>
                <a:ext cx="171576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2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/>
              <a:t> :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Beasiswa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66603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5109"/>
            <a:ext cx="8214518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1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2945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6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Mhs A IPK 3.00 Gaji orang tuanya 10 juta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3856"/>
          </a:xfrm>
        </p:spPr>
        <p:txBody>
          <a:bodyPr/>
          <a:lstStyle/>
          <a:p>
            <a:r>
              <a:rPr lang="en-US" dirty="0" smtClean="0"/>
              <a:t>IPK MHS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endParaRPr lang="id-ID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5526555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6248400" cy="240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9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38178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9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Aturan Fuzzy untuk </a:t>
            </a:r>
            <a:r>
              <a:rPr lang="id-ID" dirty="0" smtClean="0"/>
              <a:t>Nilai</a:t>
            </a:r>
            <a:r>
              <a:rPr lang="en-US" dirty="0" smtClean="0"/>
              <a:t> </a:t>
            </a:r>
            <a:r>
              <a:rPr lang="id-ID" dirty="0" smtClean="0"/>
              <a:t>Kelayakan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47479"/>
            <a:ext cx="8618350" cy="258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3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99060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Metode</a:t>
            </a:r>
            <a:r>
              <a:rPr lang="en-US" dirty="0" smtClean="0">
                <a:solidFill>
                  <a:srgbClr val="FF0000"/>
                </a:solidFill>
              </a:rPr>
              <a:t> SUGENO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Implikasi</a:t>
            </a:r>
            <a:r>
              <a:rPr lang="en-US" dirty="0" smtClean="0"/>
              <a:t>  (MIN)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r>
              <a:rPr lang="en-US" dirty="0" smtClean="0"/>
              <a:t> (OR)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532687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5257800"/>
            <a:ext cx="3570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Agregasi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Rendah</a:t>
            </a:r>
            <a:r>
              <a:rPr lang="en-US" dirty="0" smtClean="0"/>
              <a:t> = Max (0,4 ; 0,5; 0,5)</a:t>
            </a:r>
          </a:p>
          <a:p>
            <a:r>
              <a:rPr lang="en-US" dirty="0"/>
              <a:t> </a:t>
            </a:r>
            <a:r>
              <a:rPr lang="en-US" dirty="0" smtClean="0"/>
              <a:t>             = 0.5</a:t>
            </a:r>
          </a:p>
          <a:p>
            <a:r>
              <a:rPr lang="en-US" dirty="0" err="1" smtClean="0"/>
              <a:t>Tinggi</a:t>
            </a:r>
            <a:r>
              <a:rPr lang="en-US" dirty="0" smtClean="0"/>
              <a:t>     = Max (0,4)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84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Kurva</a:t>
            </a:r>
            <a:r>
              <a:rPr lang="en-US" dirty="0" smtClean="0"/>
              <a:t> Singleton :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361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9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Singelton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96499" cy="387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3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Defuzzyfication: Weighted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beasiswa</a:t>
            </a:r>
            <a:endParaRPr lang="id-ID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3" y="2209800"/>
            <a:ext cx="684711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56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ke-2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0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458200" cy="601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5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1"/>
            <a:ext cx="8101204" cy="572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7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3" y="228600"/>
            <a:ext cx="843096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2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SUGENO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Bagaimana jika jumlah PERMINTAAN = 2500, PERSEDIAAN = 500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id-ID" dirty="0" smtClean="0"/>
              <a:t>berapa </a:t>
            </a:r>
            <a:r>
              <a:rPr lang="id-ID" dirty="0"/>
              <a:t>kemasan makanan jenis ABC yang harus </a:t>
            </a:r>
            <a:r>
              <a:rPr lang="id-ID" dirty="0" smtClean="0"/>
              <a:t>diproduksi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19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9906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METODE TSUKAMOTO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40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6764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MetodeTsukamoto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Pertama </a:t>
            </a:r>
            <a:r>
              <a:rPr lang="id-ID" dirty="0"/>
              <a:t>kali diperkenalkan oleh Tsukamoto.</a:t>
            </a:r>
          </a:p>
          <a:p>
            <a:r>
              <a:rPr lang="id-ID" dirty="0" smtClean="0"/>
              <a:t> </a:t>
            </a:r>
            <a:r>
              <a:rPr lang="id-ID" dirty="0"/>
              <a:t>Setiap konsekuen (kesimpulan) pada setiap aturan </a:t>
            </a:r>
            <a:r>
              <a:rPr lang="id-ID" dirty="0" smtClean="0"/>
              <a:t>IF</a:t>
            </a:r>
            <a:r>
              <a:rPr lang="en-US" dirty="0" smtClean="0"/>
              <a:t> </a:t>
            </a:r>
            <a:r>
              <a:rPr lang="id-ID" dirty="0" smtClean="0"/>
              <a:t>THEN </a:t>
            </a:r>
            <a:r>
              <a:rPr lang="id-ID" dirty="0"/>
              <a:t>harus direpresentasikan dengan suatu </a:t>
            </a:r>
            <a:r>
              <a:rPr lang="id-ID" dirty="0" smtClean="0"/>
              <a:t>himpunan</a:t>
            </a:r>
            <a:r>
              <a:rPr lang="en-US" dirty="0"/>
              <a:t> </a:t>
            </a:r>
            <a:r>
              <a:rPr lang="id-ID" dirty="0" smtClean="0"/>
              <a:t>fuzzy </a:t>
            </a:r>
            <a:r>
              <a:rPr lang="id-ID" dirty="0"/>
              <a:t>dengan fungsi keanggotaan monoton.</a:t>
            </a:r>
          </a:p>
          <a:p>
            <a:r>
              <a:rPr lang="id-ID" dirty="0" smtClean="0"/>
              <a:t>Hasilnya</a:t>
            </a:r>
            <a:r>
              <a:rPr lang="id-ID" dirty="0"/>
              <a:t>, output hasil inferensi dari setiap </a:t>
            </a:r>
            <a:r>
              <a:rPr lang="id-ID" dirty="0" smtClean="0"/>
              <a:t>aturan</a:t>
            </a:r>
            <a:r>
              <a:rPr lang="en-US" dirty="0" smtClean="0"/>
              <a:t> </a:t>
            </a:r>
            <a:r>
              <a:rPr lang="id-ID" dirty="0" smtClean="0"/>
              <a:t>diberikan </a:t>
            </a:r>
            <a:r>
              <a:rPr lang="id-ID" dirty="0"/>
              <a:t>secara tegas (crisp) berdasarkan </a:t>
            </a:r>
            <a:r>
              <a:rPr lang="el-GR" dirty="0" smtClean="0"/>
              <a:t>α-</a:t>
            </a:r>
            <a:r>
              <a:rPr lang="en-US" dirty="0" smtClean="0"/>
              <a:t> </a:t>
            </a:r>
            <a:r>
              <a:rPr lang="id-ID" dirty="0" smtClean="0"/>
              <a:t>predikat</a:t>
            </a:r>
            <a:r>
              <a:rPr lang="id-ID" dirty="0"/>
              <a:t>, kemudian menghitung rata-rata terbobot.</a:t>
            </a:r>
          </a:p>
        </p:txBody>
      </p:sp>
    </p:spTree>
    <p:extLst>
      <p:ext uri="{BB962C8B-B14F-4D97-AF65-F5344CB8AC3E}">
        <p14:creationId xmlns:p14="http://schemas.microsoft.com/office/powerpoint/2010/main" val="15772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A5F-D470-4DC7-BB4A-02F4DFEB8D5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637588" cy="762000"/>
          </a:xfrm>
        </p:spPr>
        <p:txBody>
          <a:bodyPr/>
          <a:lstStyle/>
          <a:p>
            <a:r>
              <a:rPr lang="en-US" sz="2900" b="1" dirty="0">
                <a:solidFill>
                  <a:schemeClr val="tx1"/>
                </a:solidFill>
              </a:rPr>
              <a:t>Model Fuzzy Tsukamoto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2613" cy="11525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100" dirty="0" err="1"/>
              <a:t>Karakteristik</a:t>
            </a:r>
            <a:r>
              <a:rPr lang="en-US" sz="2100" dirty="0"/>
              <a:t>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Konsekuen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setiap</a:t>
            </a:r>
            <a:r>
              <a:rPr lang="en-US" sz="2100" dirty="0"/>
              <a:t> </a:t>
            </a:r>
            <a:r>
              <a:rPr lang="en-US" sz="2100" dirty="0" err="1"/>
              <a:t>aturan</a:t>
            </a:r>
            <a:r>
              <a:rPr lang="en-US" sz="2100" dirty="0"/>
              <a:t> if-then fuzzy </a:t>
            </a:r>
            <a:r>
              <a:rPr lang="en-US" sz="2100" dirty="0" err="1"/>
              <a:t>direpresentasikan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himpunan</a:t>
            </a:r>
            <a:r>
              <a:rPr lang="en-US" sz="2100" dirty="0"/>
              <a:t> fuzzy </a:t>
            </a:r>
            <a:r>
              <a:rPr lang="en-US" sz="2100" dirty="0" err="1"/>
              <a:t>monoton</a:t>
            </a:r>
            <a:endParaRPr lang="en-US" sz="2100" dirty="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971550" y="2781300"/>
            <a:ext cx="76327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it-IT" sz="2000">
                <a:cs typeface="Arial" charset="0"/>
              </a:rPr>
              <a:t>[EMD – Fuzzy Logic, 2004] Contoh:</a:t>
            </a:r>
          </a:p>
          <a:p>
            <a:r>
              <a:rPr lang="it-IT" sz="2000">
                <a:cs typeface="Arial" charset="0"/>
              </a:rPr>
              <a:t>Sebuah pabrik elektronik dapat berhasil mencapai permintaan terbesar sebanyak 5000 barang/hari. Namun pernah pabrik tersebut hanya mencapai permintaan barang sebanyak 1000 barang/hari. </a:t>
            </a:r>
            <a:r>
              <a:rPr lang="sv-SE" sz="2000">
                <a:cs typeface="Arial" charset="0"/>
              </a:rPr>
              <a:t>Persediaan barang di gudang dapat mencapai titik tertinggi yaitu 600 barang/hari dan titik terendahnya 100 barang/hari. Dengan semua keterbatasannya, pabrik tersebut dapat memproduksi barang maksimum 7000 barang/hari dan minimalnya 2000 barang/hari. Apabila proses produksi pabrik tersebut menggunakan aturan fuzzy sebagai berikut </a:t>
            </a:r>
          </a:p>
        </p:txBody>
      </p:sp>
    </p:spTree>
    <p:extLst>
      <p:ext uri="{BB962C8B-B14F-4D97-AF65-F5344CB8AC3E}">
        <p14:creationId xmlns:p14="http://schemas.microsoft.com/office/powerpoint/2010/main" val="16547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FAA-18E7-45B5-83A3-0669C5B1C51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684213" y="1196975"/>
            <a:ext cx="7772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>
              <a:cs typeface="Arial" charset="0"/>
            </a:endParaRPr>
          </a:p>
          <a:p>
            <a:r>
              <a:rPr lang="en-US" sz="2000">
                <a:cs typeface="Arial" charset="0"/>
              </a:rPr>
              <a:t>[A1]   IF Permintaan BANYAK And Persediaan BANYAK</a:t>
            </a:r>
          </a:p>
          <a:p>
            <a:r>
              <a:rPr lang="en-US" sz="2000">
                <a:cs typeface="Arial" charset="0"/>
              </a:rPr>
              <a:t>	          THEN Produksi Barang BERTAMBAH ;</a:t>
            </a:r>
          </a:p>
          <a:p>
            <a:r>
              <a:rPr lang="en-US" sz="2000">
                <a:cs typeface="Arial" charset="0"/>
              </a:rPr>
              <a:t>[A2]   IF permintaan SEDIKIT And persediaan SEDIKIT </a:t>
            </a:r>
          </a:p>
          <a:p>
            <a:r>
              <a:rPr lang="en-US" sz="2000">
                <a:cs typeface="Arial" charset="0"/>
              </a:rPr>
              <a:t>	          THEN Produksi Barang BERKURANG ;</a:t>
            </a:r>
          </a:p>
          <a:p>
            <a:r>
              <a:rPr lang="en-US" sz="2000">
                <a:cs typeface="Arial" charset="0"/>
              </a:rPr>
              <a:t>[A3]   IF Permintaan SEDIKIT And Persediaan BANYAK</a:t>
            </a:r>
          </a:p>
          <a:p>
            <a:r>
              <a:rPr lang="en-US" sz="2000">
                <a:cs typeface="Arial" charset="0"/>
              </a:rPr>
              <a:t>	          THEN Produksi Barang BERKURANG ;</a:t>
            </a:r>
          </a:p>
          <a:p>
            <a:r>
              <a:rPr lang="en-US" sz="2000">
                <a:cs typeface="Arial" charset="0"/>
              </a:rPr>
              <a:t>[A4]   IF permintaan BANYAK And persediaan SEDIKIT </a:t>
            </a:r>
          </a:p>
          <a:p>
            <a:r>
              <a:rPr lang="en-US" sz="2000">
                <a:cs typeface="Arial" charset="0"/>
              </a:rPr>
              <a:t>	          THEN Produksi Barang BERTAMBAH ;</a:t>
            </a:r>
          </a:p>
          <a:p>
            <a:endParaRPr lang="en-US" sz="2000">
              <a:cs typeface="Arial" charset="0"/>
            </a:endParaRPr>
          </a:p>
          <a:p>
            <a:r>
              <a:rPr lang="en-US" sz="2000">
                <a:cs typeface="Arial" charset="0"/>
              </a:rPr>
              <a:t>Berapa barang elektronik tersebut harus diproduksi jika jumlah permintaannya sebanyak 4000 barang dan persediaan di gudang masih 300 barang ?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827088" y="404813"/>
            <a:ext cx="7800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Tsukamoto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D4C4-BB1A-410B-8A97-574B6C6BA88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3" y="309563"/>
            <a:ext cx="5640387" cy="53022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2900">
                <a:solidFill>
                  <a:schemeClr val="tx1"/>
                </a:solidFill>
              </a:rPr>
              <a:t>Contoh (2)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2057400" y="1371600"/>
          <a:ext cx="46482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VISIO" r:id="rId4" imgW="2114702" imgH="1706270" progId="Visio.Drawing.6">
                  <p:embed/>
                </p:oleObj>
              </mc:Choice>
              <mc:Fallback>
                <p:oleObj name="VISIO" r:id="rId4" imgW="2114702" imgH="170627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48200" cy="374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447800" y="4724400"/>
            <a:ext cx="6553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38125" algn="l"/>
                <a:tab pos="1187450" algn="l"/>
                <a:tab pos="1425575" algn="l"/>
              </a:tabLst>
            </a:pPr>
            <a:r>
              <a:rPr lang="en-US" b="1">
                <a:cs typeface="Times New Roman" pitchFamily="18" charset="0"/>
              </a:rPr>
              <a:t>Nilai Keanggotaan :</a:t>
            </a:r>
            <a:endParaRPr lang="en-US">
              <a:cs typeface="Arial" charset="0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baseline="-30000">
                <a:cs typeface="Times New Roman" pitchFamily="18" charset="0"/>
              </a:rPr>
              <a:t>PmtSEDIKIT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[4000] 	= (5000-4000)/(5000-1000)</a:t>
            </a:r>
            <a:endParaRPr lang="en-US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     = 0.25</a:t>
            </a:r>
            <a:endParaRPr lang="en-US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baseline="-30000">
                <a:cs typeface="Times New Roman" pitchFamily="18" charset="0"/>
              </a:rPr>
              <a:t>PmtBANYAK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[4000] 	= (4000-1000)/ (5000-1000)</a:t>
            </a:r>
            <a:endParaRPr lang="en-US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     = 0.75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457200" y="1143000"/>
            <a:ext cx="6665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Symbol" pitchFamily="18" charset="2"/>
              <a:buNone/>
              <a:tabLst>
                <a:tab pos="228600" algn="l"/>
              </a:tabLst>
            </a:pPr>
            <a:r>
              <a:rPr lang="en-US" sz="1600" b="1">
                <a:cs typeface="Times New Roman" pitchFamily="18" charset="0"/>
              </a:rPr>
              <a:t>Permintaan</a:t>
            </a:r>
            <a:r>
              <a:rPr lang="en-US" sz="1600">
                <a:cs typeface="Times New Roman" pitchFamily="18" charset="0"/>
              </a:rPr>
              <a:t>; terdiri atas 2 himpunan fuzzy, yaitu BANYAK dan SEDIKIT</a:t>
            </a:r>
            <a:endParaRPr lang="en-US" sz="1600">
              <a:cs typeface="Arial" charset="0"/>
            </a:endParaRP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0" y="3641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242-CED5-404A-B159-F326337ED52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3" y="309563"/>
            <a:ext cx="5640387" cy="53022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2900">
                <a:solidFill>
                  <a:schemeClr val="tx1"/>
                </a:solidFill>
              </a:rPr>
              <a:t>Contoh (3)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209800" y="1219200"/>
          <a:ext cx="4876800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4" imgW="2497680" imgH="2015280" progId="Visio.Drawing.6">
                  <p:embed/>
                </p:oleObj>
              </mc:Choice>
              <mc:Fallback>
                <p:oleObj name="VISIO" r:id="rId4" imgW="2497680" imgH="2015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4876800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066800" y="4648200"/>
            <a:ext cx="693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38125" algn="l"/>
                <a:tab pos="1187450" algn="l"/>
                <a:tab pos="1425575" algn="l"/>
              </a:tabLst>
            </a:pPr>
            <a:r>
              <a:rPr lang="en-US" sz="2000" b="1">
                <a:cs typeface="Times New Roman" pitchFamily="18" charset="0"/>
              </a:rPr>
              <a:t>Nilai Keanggotaan :</a:t>
            </a:r>
            <a:endParaRPr lang="en-US" sz="2000">
              <a:cs typeface="Arial" charset="0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000" baseline="-30000">
                <a:cs typeface="Times New Roman" pitchFamily="18" charset="0"/>
              </a:rPr>
              <a:t>PsdSEDIKIT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[300]    = (600-300)/(600-100)</a:t>
            </a:r>
            <a:endParaRPr lang="en-US" sz="2000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    = 0.6</a:t>
            </a:r>
            <a:endParaRPr lang="en-US" sz="2000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sz="2000" baseline="-30000">
                <a:cs typeface="Times New Roman" pitchFamily="18" charset="0"/>
              </a:rPr>
              <a:t>PsdBANYAK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[300] 	= (300-100)/(600-100)</a:t>
            </a:r>
            <a:endParaRPr lang="en-US" sz="2000">
              <a:latin typeface="Times New Roman" pitchFamily="18" charset="0"/>
              <a:cs typeface="Arial" charset="0"/>
              <a:sym typeface="Symbol" pitchFamily="18" charset="2"/>
            </a:endParaRPr>
          </a:p>
          <a:p>
            <a:pPr algn="just" eaLnBrk="0" hangingPunct="0">
              <a:tabLst>
                <a:tab pos="238125" algn="l"/>
                <a:tab pos="1187450" algn="l"/>
                <a:tab pos="1425575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    = 0.4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endParaRPr lang="en-US">
              <a:cs typeface="Arial" charset="0"/>
            </a:endParaRP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33400" y="990600"/>
            <a:ext cx="665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b="1">
                <a:cs typeface="Arial" charset="0"/>
              </a:rPr>
              <a:t>Persediaan;</a:t>
            </a:r>
            <a:r>
              <a:rPr lang="en-US" sz="1600">
                <a:cs typeface="Arial" charset="0"/>
              </a:rPr>
              <a:t> terdiri atas 2 himpunan fuzzy, yaitu BANYAK dan SEDIKIT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0" y="499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EFFA-4F97-40EE-9BF4-C1DCABB65FB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413" y="309563"/>
            <a:ext cx="5640387" cy="53022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2900">
                <a:solidFill>
                  <a:schemeClr val="tx1"/>
                </a:solidFill>
              </a:rPr>
              <a:t>Contoh (4)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endParaRPr lang="en-US">
              <a:cs typeface="Arial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499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2311400" y="4114800"/>
          <a:ext cx="45196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4" imgW="3251160" imgH="761760" progId="Equation.3">
                  <p:embed/>
                </p:oleObj>
              </mc:Choice>
              <mc:Fallback>
                <p:oleObj name="Equation" r:id="rId4" imgW="32511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114800"/>
                        <a:ext cx="4519613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2286000" y="5181600"/>
          <a:ext cx="47244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6" imgW="3251200" imgH="762000" progId="Equation.3">
                  <p:embed/>
                </p:oleObj>
              </mc:Choice>
              <mc:Fallback>
                <p:oleObj name="Equation" r:id="rId6" imgW="3251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7244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2667000" y="1098550"/>
          <a:ext cx="40386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VISIO" r:id="rId8" imgW="2497680" imgH="2015280" progId="Visio.Drawing.6">
                  <p:embed/>
                </p:oleObj>
              </mc:Choice>
              <mc:Fallback>
                <p:oleObj name="VISIO" r:id="rId8" imgW="2497680" imgH="2015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98550"/>
                        <a:ext cx="4038600" cy="326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533400" y="3886200"/>
            <a:ext cx="3443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cs typeface="Times New Roman" pitchFamily="18" charset="0"/>
              </a:rPr>
              <a:t>Nilai Keanggotaan :</a:t>
            </a:r>
            <a:endParaRPr lang="en-US">
              <a:cs typeface="Arial" charset="0"/>
            </a:endParaRP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147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endParaRPr lang="en-US">
              <a:cs typeface="Arial" charset="0"/>
            </a:endParaRP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0" y="224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609600" y="9144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cs typeface="Arial" charset="0"/>
              </a:rPr>
              <a:t>Produksi Barang</a:t>
            </a:r>
            <a:endParaRPr lang="en-US">
              <a:cs typeface="Arial" charset="0"/>
            </a:endParaRP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0" y="5378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C111-FFD6-4597-B2A2-B89614358D5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175"/>
            <a:ext cx="8229600" cy="531813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3000">
                <a:solidFill>
                  <a:schemeClr val="tx1"/>
                </a:solidFill>
              </a:rPr>
              <a:t>Contoh (5)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609600"/>
          <a:ext cx="7620000" cy="1447801"/>
        </p:xfrm>
        <a:graphic>
          <a:graphicData uri="http://schemas.openxmlformats.org/drawingml/2006/table">
            <a:tbl>
              <a:tblPr/>
              <a:tblGrid>
                <a:gridCol w="973138"/>
                <a:gridCol w="1755775"/>
                <a:gridCol w="2425700"/>
                <a:gridCol w="2465387"/>
              </a:tblGrid>
              <a:tr h="344488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PERMINTAAN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0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DIAAN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B: 0.75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S: 0.25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B: 0.4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Bertambah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Berkurang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S: 0.6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Bertambah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Berkurang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937" name="Group 81"/>
          <p:cNvGraphicFramePr>
            <a:graphicFrameLocks noGrp="1"/>
          </p:cNvGraphicFramePr>
          <p:nvPr>
            <p:ph sz="quarter" idx="2"/>
          </p:nvPr>
        </p:nvGraphicFramePr>
        <p:xfrm>
          <a:off x="1065213" y="4113213"/>
          <a:ext cx="7088187" cy="1636713"/>
        </p:xfrm>
        <a:graphic>
          <a:graphicData uri="http://schemas.openxmlformats.org/drawingml/2006/table">
            <a:tbl>
              <a:tblPr/>
              <a:tblGrid>
                <a:gridCol w="903287"/>
                <a:gridCol w="1635125"/>
                <a:gridCol w="2254250"/>
                <a:gridCol w="2295525"/>
              </a:tblGrid>
              <a:tr h="390525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PERMINTAAN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5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DIAAN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B: 0.75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S: 0.25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B: 0.4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5750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S: 0.6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5750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903" name="Rectangle 47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1904" name="Rectangle 48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1905" name="Rectangle 49"/>
          <p:cNvSpPr>
            <a:spLocks noChangeArrowheads="1"/>
          </p:cNvSpPr>
          <p:nvPr/>
        </p:nvSpPr>
        <p:spPr bwMode="auto">
          <a:xfrm>
            <a:off x="0" y="205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1906" name="Rectangle 50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endParaRPr lang="en-US">
              <a:cs typeface="Arial" charset="0"/>
            </a:endParaRPr>
          </a:p>
        </p:txBody>
      </p:sp>
      <p:sp>
        <p:nvSpPr>
          <p:cNvPr id="121907" name="Rectangle 51"/>
          <p:cNvSpPr>
            <a:spLocks noChangeArrowheads="1"/>
          </p:cNvSpPr>
          <p:nvPr/>
        </p:nvSpPr>
        <p:spPr bwMode="auto">
          <a:xfrm>
            <a:off x="0" y="499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1908" name="Rectangle 52"/>
          <p:cNvSpPr>
            <a:spLocks noChangeArrowheads="1"/>
          </p:cNvSpPr>
          <p:nvPr/>
        </p:nvSpPr>
        <p:spPr bwMode="auto">
          <a:xfrm>
            <a:off x="0" y="224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121909" name="Rectangle 53"/>
          <p:cNvSpPr>
            <a:spLocks noChangeArrowheads="1"/>
          </p:cNvSpPr>
          <p:nvPr/>
        </p:nvSpPr>
        <p:spPr bwMode="auto">
          <a:xfrm>
            <a:off x="0" y="5378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endParaRPr lang="en-US">
              <a:cs typeface="Arial" charset="0"/>
            </a:endParaRPr>
          </a:p>
        </p:txBody>
      </p:sp>
      <p:graphicFrame>
        <p:nvGraphicFramePr>
          <p:cNvPr id="121932" name="Group 76"/>
          <p:cNvGraphicFramePr>
            <a:graphicFrameLocks noGrp="1"/>
          </p:cNvGraphicFramePr>
          <p:nvPr>
            <p:ph sz="quarter" idx="3"/>
          </p:nvPr>
        </p:nvGraphicFramePr>
        <p:xfrm>
          <a:off x="838200" y="2286000"/>
          <a:ext cx="7621587" cy="1738314"/>
        </p:xfrm>
        <a:graphic>
          <a:graphicData uri="http://schemas.openxmlformats.org/drawingml/2006/table">
            <a:tbl>
              <a:tblPr/>
              <a:tblGrid>
                <a:gridCol w="969962"/>
                <a:gridCol w="1760538"/>
                <a:gridCol w="2422525"/>
                <a:gridCol w="2468562"/>
              </a:tblGrid>
              <a:tr h="414338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PERMINTAAN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9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DIAAN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B: 0.75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S: 0.25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B: 0.4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0.4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0.25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S: 0.6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0.6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0.25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3" y="381000"/>
            <a:ext cx="831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9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3" y="762000"/>
            <a:ext cx="820253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2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EVALUASI (</a:t>
            </a:r>
            <a:r>
              <a:rPr lang="en-US" dirty="0" err="1" smtClean="0"/>
              <a:t>tsukamoto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Bagaimana jika jumlah PERMINTAAN = 2500, PERSEDIAAN = 500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id-ID" dirty="0" smtClean="0"/>
              <a:t>berapa </a:t>
            </a:r>
            <a:r>
              <a:rPr lang="id-ID" dirty="0"/>
              <a:t>kemasan makanan jenis ABC yang harus diproduksi </a:t>
            </a:r>
            <a:r>
              <a:rPr lang="id-ID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7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Sugeno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FIS yang </a:t>
            </a:r>
            <a:r>
              <a:rPr lang="en-US" sz="2800" dirty="0" err="1" smtClean="0"/>
              <a:t>dibahas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FIS </a:t>
            </a:r>
            <a:r>
              <a:rPr lang="en-US" sz="2800" dirty="0" err="1" smtClean="0"/>
              <a:t>tipe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endParaRPr lang="en-US" sz="2800" dirty="0" smtClean="0"/>
          </a:p>
          <a:p>
            <a:r>
              <a:rPr lang="en-US" sz="2800" dirty="0" err="1" smtClean="0"/>
              <a:t>Tipe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FIS standard yang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endParaRPr lang="en-US" sz="2800" dirty="0" smtClean="0"/>
          </a:p>
          <a:p>
            <a:r>
              <a:rPr lang="en-US" sz="2800" dirty="0" err="1" smtClean="0"/>
              <a:t>Kelemahan</a:t>
            </a:r>
            <a:r>
              <a:rPr lang="en-US" sz="2800" dirty="0" smtClean="0"/>
              <a:t> FIS </a:t>
            </a:r>
            <a:r>
              <a:rPr lang="en-US" sz="2800" dirty="0" err="1" smtClean="0"/>
              <a:t>tipe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praktis</a:t>
            </a:r>
            <a:r>
              <a:rPr lang="en-US" sz="2800" dirty="0" smtClean="0"/>
              <a:t>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menghitung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</a:t>
            </a:r>
            <a:r>
              <a:rPr lang="en-US" sz="2800" dirty="0" err="1" smtClean="0"/>
              <a:t>daerah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</a:t>
            </a:r>
            <a:r>
              <a:rPr lang="en-US" sz="2800" dirty="0" err="1" smtClean="0"/>
              <a:t>kurva</a:t>
            </a:r>
            <a:endParaRPr lang="en-US" sz="2800" dirty="0" smtClean="0"/>
          </a:p>
          <a:p>
            <a:r>
              <a:rPr lang="en-US" sz="2800" dirty="0" smtClean="0"/>
              <a:t>FIS </a:t>
            </a:r>
            <a:r>
              <a:rPr lang="en-US" sz="2800" dirty="0" err="1" smtClean="0"/>
              <a:t>alternatif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FIS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r>
              <a:rPr lang="en-US" sz="2800" dirty="0" smtClean="0"/>
              <a:t>, yang </a:t>
            </a:r>
            <a:r>
              <a:rPr lang="en-US" sz="2800" dirty="0" err="1" smtClean="0"/>
              <a:t>diperkenalkan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Takagi-</a:t>
            </a:r>
            <a:r>
              <a:rPr lang="en-US" sz="2800" dirty="0" err="1" smtClean="0"/>
              <a:t>Sugeno</a:t>
            </a:r>
            <a:r>
              <a:rPr lang="en-US" sz="2800" dirty="0" smtClean="0"/>
              <a:t>-Kang.</a:t>
            </a:r>
          </a:p>
          <a:p>
            <a:r>
              <a:rPr lang="en-US" sz="2800" dirty="0" err="1" smtClean="0"/>
              <a:t>Penalaran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r>
              <a:rPr lang="en-US" sz="2800" dirty="0" smtClean="0"/>
              <a:t> </a:t>
            </a:r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32078" y="2967335"/>
            <a:ext cx="78798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BESOK BAWA 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LAPTOP</a:t>
            </a:r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PRAKTEK MATLAB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3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91842" y="2967335"/>
            <a:ext cx="5160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TERIMA KASIH</a:t>
            </a:r>
            <a:endParaRPr lang="en-US" sz="5400" b="1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3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8799-A23C-440F-8426-361EB2E98EA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68313" y="1196975"/>
            <a:ext cx="7924800" cy="2376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/>
            <a:r>
              <a:rPr lang="en-GB" sz="2000" b="1">
                <a:cs typeface="Times New Roman" pitchFamily="18" charset="0"/>
              </a:rPr>
              <a:t>	</a:t>
            </a:r>
            <a:r>
              <a:rPr lang="en-GB" sz="2000">
                <a:cs typeface="Times New Roman" pitchFamily="18" charset="0"/>
              </a:rPr>
              <a:t>Inferensi Mamdani tidak efisien karena melibatkan proses pencarian centroid dari area 2 dimensi.</a:t>
            </a:r>
          </a:p>
          <a:p>
            <a:pPr marL="342900" indent="-342900" eaLnBrk="0" hangingPunct="0"/>
            <a:endParaRPr lang="en-GB" sz="2000"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GB" sz="2000">
                <a:cs typeface="Times New Roman" pitchFamily="18" charset="0"/>
              </a:rPr>
              <a:t>	</a:t>
            </a:r>
            <a:r>
              <a:rPr lang="en-GB" sz="2000" b="1">
                <a:cs typeface="Times New Roman" pitchFamily="18" charset="0"/>
              </a:rPr>
              <a:t>Michio Sugeno</a:t>
            </a:r>
            <a:r>
              <a:rPr lang="en-GB" sz="2000">
                <a:cs typeface="Times New Roman" pitchFamily="18" charset="0"/>
              </a:rPr>
              <a:t> mengusulkan penggunaan singleton sebagai fungsi keanggotaan dari konsekuen. </a:t>
            </a:r>
            <a:r>
              <a:rPr lang="en-GB" sz="2000" b="1">
                <a:cs typeface="Times New Roman" pitchFamily="18" charset="0"/>
              </a:rPr>
              <a:t>Singleton</a:t>
            </a:r>
            <a:r>
              <a:rPr lang="en-GB" sz="2000">
                <a:cs typeface="Times New Roman" pitchFamily="18" charset="0"/>
              </a:rPr>
              <a:t> adalah sebuah himpunan fuzzy dengan fungsi keanggotaan: pada titik tertentu mempunyai sebuah nilai dan 0 di luar titik tersebut.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27088" y="260350"/>
            <a:ext cx="78009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GB" sz="3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Model Fuzzy Sugeno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r>
              <a:rPr lang="en-US" sz="2800" dirty="0" smtClean="0"/>
              <a:t>, </a:t>
            </a:r>
            <a:r>
              <a:rPr lang="en-US" sz="2800" dirty="0" err="1" smtClean="0"/>
              <a:t>fuzzifikasi</a:t>
            </a:r>
            <a:r>
              <a:rPr lang="en-US" sz="2800" dirty="0" smtClean="0"/>
              <a:t>, 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fuzzy,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Perbedaannya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agregasi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defuzzifikasi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agregasi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daerah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</a:t>
            </a:r>
            <a:r>
              <a:rPr lang="en-US" sz="2800" dirty="0" err="1" smtClean="0"/>
              <a:t>kurva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r>
              <a:rPr lang="en-US" sz="2800" dirty="0" smtClean="0"/>
              <a:t> </a:t>
            </a:r>
            <a:r>
              <a:rPr lang="en-US" sz="2800" dirty="0" err="1" smtClean="0"/>
              <a:t>agregasi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i="1" dirty="0" smtClean="0"/>
              <a:t>singleton-singleton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kasus</a:t>
            </a:r>
            <a:r>
              <a:rPr lang="en-US" sz="2800" dirty="0" smtClean="0"/>
              <a:t> model </a:t>
            </a:r>
            <a:r>
              <a:rPr lang="en-US" sz="2800" dirty="0" err="1" smtClean="0"/>
              <a:t>Sugeno</a:t>
            </a:r>
            <a:r>
              <a:rPr lang="en-US" sz="2800" dirty="0" smtClean="0"/>
              <a:t> </a:t>
            </a:r>
            <a:r>
              <a:rPr lang="en-US" sz="2800" dirty="0" err="1" smtClean="0"/>
              <a:t>orde-nol</a:t>
            </a:r>
            <a:r>
              <a:rPr lang="en-US" sz="2800" dirty="0" smtClean="0"/>
              <a:t>, output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kaidah</a:t>
            </a:r>
            <a:r>
              <a:rPr lang="en-US" sz="2800" dirty="0" smtClean="0"/>
              <a:t> fuzzy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konstanta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</a:t>
            </a:r>
            <a:r>
              <a:rPr lang="en-US" sz="2800" dirty="0" err="1" smtClean="0"/>
              <a:t>konsekuen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smtClean="0"/>
              <a:t>singleton spikes.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5181600" cy="479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45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452563"/>
            <a:ext cx="86582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43400" y="457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Mamdani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5867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Sugeno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4838700" y="11049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3000" y="5257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Defuzzyfikasi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menghitung</a:t>
            </a:r>
            <a:r>
              <a:rPr lang="en-US" sz="2800" dirty="0" smtClean="0"/>
              <a:t> </a:t>
            </a:r>
            <a:r>
              <a:rPr lang="en-US" sz="2800" i="1" dirty="0" smtClean="0"/>
              <a:t>center of single-ton:</a:t>
            </a:r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yang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     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i="1" dirty="0" smtClean="0"/>
              <a:t>singleton</a:t>
            </a:r>
            <a:r>
              <a:rPr lang="en-US" sz="2800" dirty="0" smtClean="0"/>
              <a:t>.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0769" name="Object 1"/>
          <p:cNvGraphicFramePr>
            <a:graphicFrameLocks noChangeAspect="1"/>
          </p:cNvGraphicFramePr>
          <p:nvPr/>
        </p:nvGraphicFramePr>
        <p:xfrm>
          <a:off x="2438400" y="1905000"/>
          <a:ext cx="2695574" cy="128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473200" imgH="698500" progId="Equation.3">
                  <p:embed/>
                </p:oleObj>
              </mc:Choice>
              <mc:Fallback>
                <p:oleObj name="Equation" r:id="rId3" imgW="1473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2695574" cy="1284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806048"/>
              </p:ext>
            </p:extLst>
          </p:nvPr>
        </p:nvGraphicFramePr>
        <p:xfrm>
          <a:off x="3810000" y="3810000"/>
          <a:ext cx="33099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165028" imgH="279279" progId="Equation.3">
                  <p:embed/>
                </p:oleObj>
              </mc:Choice>
              <mc:Fallback>
                <p:oleObj name="Equation" r:id="rId5" imgW="16502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33099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6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564</TotalTime>
  <Words>600</Words>
  <Application>Microsoft Office PowerPoint</Application>
  <PresentationFormat>On-screen Show (4:3)</PresentationFormat>
  <Paragraphs>180</Paragraphs>
  <Slides>41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Clarity</vt:lpstr>
      <vt:lpstr>Equation</vt:lpstr>
      <vt:lpstr>Picture</vt:lpstr>
      <vt:lpstr>VISIO</vt:lpstr>
      <vt:lpstr>FIS –  1. Metode SUGENO 2. Tsukamoto</vt:lpstr>
      <vt:lpstr>Metode SUGENO</vt:lpstr>
      <vt:lpstr>PowerPoint Presentation</vt:lpstr>
      <vt:lpstr>Metode Sugeno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: Pemberian Beasiswa</vt:lpstr>
      <vt:lpstr>Fuzzy Rule</vt:lpstr>
      <vt:lpstr>PowerPoint Presentation</vt:lpstr>
      <vt:lpstr>Mhs A IPK 3.00 Gaji orang tuanya 10 juta</vt:lpstr>
      <vt:lpstr>PowerPoint Presentation</vt:lpstr>
      <vt:lpstr>Aturan Fuzzy untuk Nilai Kelayakan</vt:lpstr>
      <vt:lpstr>Implikasi  (MIN) dan Agregasi (OR)</vt:lpstr>
      <vt:lpstr>Kurva Singleton : kelayakan hasil implikasi</vt:lpstr>
      <vt:lpstr>Singelton agregasi Kelayakan</vt:lpstr>
      <vt:lpstr>Defuzzyfication: Weighted Average</vt:lpstr>
      <vt:lpstr>Contoh ke-2 :</vt:lpstr>
      <vt:lpstr>PowerPoint Presentation</vt:lpstr>
      <vt:lpstr>PowerPoint Presentation</vt:lpstr>
      <vt:lpstr>PowerPoint Presentation</vt:lpstr>
      <vt:lpstr>Evaluasi SUGENO</vt:lpstr>
      <vt:lpstr>METODE TSUKAMOTO</vt:lpstr>
      <vt:lpstr>MetodeTsukamoto</vt:lpstr>
      <vt:lpstr>Model Fuzzy Tsukamoto</vt:lpstr>
      <vt:lpstr>PowerPoint Presentation</vt:lpstr>
      <vt:lpstr>Contoh (2)</vt:lpstr>
      <vt:lpstr>Contoh (3)</vt:lpstr>
      <vt:lpstr>Contoh (4)</vt:lpstr>
      <vt:lpstr>Contoh (5)</vt:lpstr>
      <vt:lpstr>PowerPoint Presentation</vt:lpstr>
      <vt:lpstr>PowerPoint Presentation</vt:lpstr>
      <vt:lpstr>EVALUASI (tsukamoto)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 – Metode SUGENO</dc:title>
  <dc:creator>esupriyati</dc:creator>
  <cp:lastModifiedBy>Endang Supriyati</cp:lastModifiedBy>
  <cp:revision>23</cp:revision>
  <dcterms:created xsi:type="dcterms:W3CDTF">2015-10-21T02:52:23Z</dcterms:created>
  <dcterms:modified xsi:type="dcterms:W3CDTF">2017-11-15T02:32:41Z</dcterms:modified>
</cp:coreProperties>
</file>