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24"/>
  </p:notesMasterIdLst>
  <p:sldIdLst>
    <p:sldId id="256" r:id="rId2"/>
    <p:sldId id="304" r:id="rId3"/>
    <p:sldId id="305" r:id="rId4"/>
    <p:sldId id="306" r:id="rId5"/>
    <p:sldId id="311" r:id="rId6"/>
    <p:sldId id="307" r:id="rId7"/>
    <p:sldId id="308" r:id="rId8"/>
    <p:sldId id="309" r:id="rId9"/>
    <p:sldId id="310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03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843D3-3BD0-451F-BEC7-9CE15A55EB7F}" type="datetimeFigureOut">
              <a:rPr lang="id-ID" smtClean="0"/>
              <a:pPr/>
              <a:t>28/11/2019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15A62-DCB2-4B51-81D3-E1ADDD4DFC4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871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EC1C0F-2C25-4D48-9A1E-50731E633A1F}" type="datetime1">
              <a:rPr lang="id-ID" smtClean="0"/>
              <a:pPr/>
              <a:t>28/11/2019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4BD184-48CA-4AF2-BA4A-AE85229456DD}" type="datetime1">
              <a:rPr lang="id-ID" smtClean="0"/>
              <a:pPr/>
              <a:t>28/11/2019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04C49-2768-4D95-A487-4346D8947B31}" type="datetime1">
              <a:rPr lang="id-ID" smtClean="0"/>
              <a:pPr/>
              <a:t>28/11/2019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24088" cy="11430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324088" cy="4800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FF5687-1958-4461-BE32-59B53059593D}" type="datetime1">
              <a:rPr lang="id-ID" smtClean="0"/>
              <a:pPr/>
              <a:t>28/11/2019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44376-35A9-4E3B-BC56-79F4C87A21EF}" type="datetime1">
              <a:rPr lang="id-ID" smtClean="0"/>
              <a:pPr/>
              <a:t>28/11/2019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476488" cy="11430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57019-F294-4B1D-823A-25E8C071D49D}" type="datetime1">
              <a:rPr lang="id-ID" smtClean="0"/>
              <a:pPr/>
              <a:t>28/11/2019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BB737C-74A9-410D-A47E-1AF078752016}" type="datetime1">
              <a:rPr lang="id-ID" smtClean="0"/>
              <a:pPr/>
              <a:t>28/11/2019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919CA3-2B12-49A0-82D2-18EA1D6CAC35}" type="datetime1">
              <a:rPr lang="id-ID" smtClean="0"/>
              <a:pPr/>
              <a:t>28/11/2019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7A9517-2626-4952-81B0-412B35600303}" type="datetime1">
              <a:rPr lang="id-ID" smtClean="0"/>
              <a:pPr/>
              <a:t>28/11/2019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1AF080-BC06-45D4-BFE4-E9241DB61712}" type="datetime1">
              <a:rPr lang="id-ID" smtClean="0"/>
              <a:pPr/>
              <a:t>28/11/2019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236CDA-E76A-4A13-B88A-DAA45CBF5BC4}" type="datetime1">
              <a:rPr lang="id-ID" smtClean="0"/>
              <a:pPr/>
              <a:t>28/11/2019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E599926-CF99-4B7A-850E-00DD7C1ADC9D}" type="datetime1">
              <a:rPr lang="id-ID" smtClean="0"/>
              <a:pPr/>
              <a:t>28/11/2019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8D4E755-6FE9-4376-BF1C-C24E523FAD6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png"/><Relationship Id="rId4" Type="http://schemas.openxmlformats.org/officeDocument/2006/relationships/image" Target="../media/image12.wmf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533400"/>
            <a:ext cx="740664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Fuzzy Database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048000"/>
            <a:ext cx="7406640" cy="1752600"/>
          </a:xfrm>
        </p:spPr>
        <p:txBody>
          <a:bodyPr/>
          <a:lstStyle/>
          <a:p>
            <a:endParaRPr lang="id-ID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05400"/>
            <a:ext cx="8229600" cy="10207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id-ID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371600" y="304800"/>
            <a:ext cx="662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Query 1: </a:t>
            </a:r>
            <a:r>
              <a:rPr lang="en-US" sz="2400" dirty="0" err="1" smtClean="0"/>
              <a:t>Siapa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muda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gaji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?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514600"/>
          <a:ext cx="6400202" cy="3058668"/>
        </p:xfrm>
        <a:graphic>
          <a:graphicData uri="http://schemas.openxmlformats.org/drawingml/2006/table">
            <a:tbl>
              <a:tblPr/>
              <a:tblGrid>
                <a:gridCol w="482646"/>
                <a:gridCol w="659248"/>
                <a:gridCol w="755650"/>
                <a:gridCol w="1150456"/>
                <a:gridCol w="726986"/>
                <a:gridCol w="973518"/>
                <a:gridCol w="1651698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NIP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Umur</a:t>
                      </a:r>
                      <a:endParaRPr lang="en-US" sz="14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Gaji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MUDA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TINGGI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MUDA &amp; TINGGI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750.000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Adi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48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1.255.000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Tia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1.500.000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Lusi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1.040.000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0.04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Siska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950.000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Andy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39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1.600.000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Tutik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1.250.000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0.25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Yoga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550.000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09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Rina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735.000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Kiki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860.000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52600" y="1371600"/>
            <a:ext cx="662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NAMA from KARYAWAN </a:t>
            </a:r>
          </a:p>
          <a:p>
            <a:r>
              <a:rPr lang="en-US" sz="2400" dirty="0" smtClean="0"/>
              <a:t>where (</a:t>
            </a:r>
            <a:r>
              <a:rPr lang="en-US" sz="2400" dirty="0" err="1" smtClean="0"/>
              <a:t>umur</a:t>
            </a:r>
            <a:r>
              <a:rPr lang="en-US" sz="2400" dirty="0" smtClean="0"/>
              <a:t> = “MUDA”) and (</a:t>
            </a:r>
            <a:r>
              <a:rPr lang="en-US" sz="2400" dirty="0" err="1" smtClean="0"/>
              <a:t>gaji</a:t>
            </a:r>
            <a:r>
              <a:rPr lang="en-US" sz="2400" dirty="0" smtClean="0"/>
              <a:t> = “TINGGI”)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371600" y="5646003"/>
            <a:ext cx="662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/>
              <a:t>Hasil</a:t>
            </a:r>
            <a:r>
              <a:rPr lang="en-US" sz="2000" i="1" dirty="0" smtClean="0"/>
              <a:t> query, </a:t>
            </a:r>
            <a:r>
              <a:rPr lang="en-US" sz="2000" i="1" dirty="0" err="1" smtClean="0"/>
              <a:t>karyawan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bernama</a:t>
            </a:r>
            <a:r>
              <a:rPr lang="en-US" sz="2000" i="1" dirty="0" smtClean="0"/>
              <a:t>: Tia, </a:t>
            </a:r>
            <a:r>
              <a:rPr lang="en-US" sz="2000" i="1" dirty="0" err="1" smtClean="0"/>
              <a:t>Lusi</a:t>
            </a:r>
            <a:r>
              <a:rPr lang="en-US" sz="2000" i="1" dirty="0" smtClean="0"/>
              <a:t>, Andy, </a:t>
            </a:r>
            <a:r>
              <a:rPr lang="en-US" sz="2000" i="1" dirty="0" err="1" smtClean="0"/>
              <a:t>Tutik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63792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371600" y="304800"/>
            <a:ext cx="662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Query 2: </a:t>
            </a:r>
            <a:r>
              <a:rPr lang="en-US" sz="2400" dirty="0" err="1" smtClean="0"/>
              <a:t>Siapa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muda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gaji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?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81610"/>
              </p:ext>
            </p:extLst>
          </p:nvPr>
        </p:nvGraphicFramePr>
        <p:xfrm>
          <a:off x="1371600" y="2514600"/>
          <a:ext cx="6628802" cy="3058668"/>
        </p:xfrm>
        <a:graphic>
          <a:graphicData uri="http://schemas.openxmlformats.org/drawingml/2006/table">
            <a:tbl>
              <a:tblPr/>
              <a:tblGrid>
                <a:gridCol w="482646"/>
                <a:gridCol w="659248"/>
                <a:gridCol w="755650"/>
                <a:gridCol w="1074256"/>
                <a:gridCol w="803186"/>
                <a:gridCol w="973518"/>
                <a:gridCol w="1880298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NIP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Umur</a:t>
                      </a:r>
                      <a:endParaRPr lang="en-US" sz="14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Gaji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MUDA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TINGGI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MUDA </a:t>
                      </a: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 TINGGI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750.000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Adi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48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1.255.000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0.255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Tia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1.500.000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Lusi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1.040.000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Siska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950.000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Andy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39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1.600.000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0.6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Tutik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1.250.000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Yoga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550.000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0.8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09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Rina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735.000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Kiki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860.000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52600" y="1371600"/>
            <a:ext cx="662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NAMA from KARYAWAN </a:t>
            </a:r>
          </a:p>
          <a:p>
            <a:r>
              <a:rPr lang="en-US" sz="2400" dirty="0" smtClean="0"/>
              <a:t>where (</a:t>
            </a:r>
            <a:r>
              <a:rPr lang="en-US" sz="2400" dirty="0" err="1" smtClean="0"/>
              <a:t>umur</a:t>
            </a:r>
            <a:r>
              <a:rPr lang="en-US" sz="2400" dirty="0" smtClean="0"/>
              <a:t> = “MUDA”) or (</a:t>
            </a:r>
            <a:r>
              <a:rPr lang="en-US" sz="2400" dirty="0" err="1" smtClean="0"/>
              <a:t>gaji</a:t>
            </a:r>
            <a:r>
              <a:rPr lang="en-US" sz="2400" dirty="0" smtClean="0"/>
              <a:t> = “TINGGI”)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371600" y="5646003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/>
              <a:t>Hasil</a:t>
            </a:r>
            <a:r>
              <a:rPr lang="en-US" sz="2000" i="1" dirty="0" smtClean="0"/>
              <a:t> query, </a:t>
            </a:r>
            <a:r>
              <a:rPr lang="en-US" sz="2000" i="1" dirty="0" err="1" smtClean="0"/>
              <a:t>karyawan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bernama</a:t>
            </a:r>
            <a:r>
              <a:rPr lang="en-US" sz="2000" i="1" dirty="0" smtClean="0"/>
              <a:t>: Susi, </a:t>
            </a:r>
            <a:r>
              <a:rPr lang="en-US" sz="2000" i="1" dirty="0" err="1" smtClean="0"/>
              <a:t>Adi</a:t>
            </a:r>
            <a:r>
              <a:rPr lang="en-US" sz="2000" i="1" dirty="0" smtClean="0"/>
              <a:t>, Tia, </a:t>
            </a:r>
            <a:r>
              <a:rPr lang="en-US" sz="2000" i="1" dirty="0" err="1" smtClean="0"/>
              <a:t>Lusi</a:t>
            </a:r>
            <a:r>
              <a:rPr lang="en-US" sz="2000" i="1" dirty="0" smtClean="0"/>
              <a:t>, Andy, </a:t>
            </a:r>
            <a:r>
              <a:rPr lang="en-US" sz="2000" i="1" dirty="0" err="1" smtClean="0"/>
              <a:t>Tutik</a:t>
            </a:r>
            <a:r>
              <a:rPr lang="en-US" sz="2000" i="1" dirty="0" smtClean="0"/>
              <a:t>, Yoga, </a:t>
            </a:r>
            <a:r>
              <a:rPr lang="en-US" sz="2000" i="1" dirty="0" err="1" smtClean="0"/>
              <a:t>Rina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dan</a:t>
            </a:r>
            <a:r>
              <a:rPr lang="en-US" sz="2000" i="1" dirty="0" smtClean="0"/>
              <a:t> Kiki.</a:t>
            </a:r>
            <a:endParaRPr lang="en-US" sz="2000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63792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371600" y="304800"/>
            <a:ext cx="662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Query 3: </a:t>
            </a:r>
            <a:r>
              <a:rPr lang="en-US" sz="2400" dirty="0" err="1" smtClean="0"/>
              <a:t>Siapa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muda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masa</a:t>
            </a:r>
            <a:r>
              <a:rPr lang="en-US" sz="2400" dirty="0" smtClean="0"/>
              <a:t> </a:t>
            </a:r>
            <a:r>
              <a:rPr lang="en-US" sz="2400" dirty="0" err="1" smtClean="0"/>
              <a:t>kerjanya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lama ?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514600"/>
          <a:ext cx="6400202" cy="3058668"/>
        </p:xfrm>
        <a:graphic>
          <a:graphicData uri="http://schemas.openxmlformats.org/drawingml/2006/table">
            <a:tbl>
              <a:tblPr/>
              <a:tblGrid>
                <a:gridCol w="482646"/>
                <a:gridCol w="659248"/>
                <a:gridCol w="755650"/>
                <a:gridCol w="888048"/>
                <a:gridCol w="989394"/>
                <a:gridCol w="973518"/>
                <a:gridCol w="1651698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NIP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Umur</a:t>
                      </a:r>
                      <a:endParaRPr lang="en-US" sz="14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Masa</a:t>
                      </a: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Kerja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MUDA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LAMA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MUDA &amp; LAMA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Adi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48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17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0.467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Tia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14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0.267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0.267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Lusi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Siska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12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0.133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Andy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39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13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0.200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Tutik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Yoga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09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Rina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Kiki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76400" y="13716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NAMA from KARYAWAN </a:t>
            </a:r>
          </a:p>
          <a:p>
            <a:r>
              <a:rPr lang="en-US" sz="2400" dirty="0" smtClean="0"/>
              <a:t>where (</a:t>
            </a:r>
            <a:r>
              <a:rPr lang="en-US" sz="2400" dirty="0" err="1" smtClean="0"/>
              <a:t>umur</a:t>
            </a:r>
            <a:r>
              <a:rPr lang="en-US" sz="2400" dirty="0" smtClean="0"/>
              <a:t> = “MUDA”) and (</a:t>
            </a:r>
            <a:r>
              <a:rPr lang="en-US" sz="2400" dirty="0" err="1" smtClean="0"/>
              <a:t>masa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=  “LAMA”)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371600" y="5646003"/>
            <a:ext cx="662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/>
              <a:t>Hasil</a:t>
            </a:r>
            <a:r>
              <a:rPr lang="en-US" sz="2000" i="1" dirty="0" smtClean="0"/>
              <a:t> query, </a:t>
            </a:r>
            <a:r>
              <a:rPr lang="en-US" sz="2000" i="1" dirty="0" err="1" smtClean="0"/>
              <a:t>karyawan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bernama</a:t>
            </a:r>
            <a:r>
              <a:rPr lang="en-US" sz="2000" i="1" dirty="0" smtClean="0"/>
              <a:t>: Tia, </a:t>
            </a:r>
            <a:r>
              <a:rPr lang="en-US" sz="2000" i="1" dirty="0" err="1" smtClean="0"/>
              <a:t>dan</a:t>
            </a:r>
            <a:r>
              <a:rPr lang="en-US" sz="2000" i="1" dirty="0" smtClean="0"/>
              <a:t> Andy.</a:t>
            </a:r>
            <a:endParaRPr lang="en-US" sz="2000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63792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371600" y="30480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Query 4: </a:t>
            </a:r>
            <a:r>
              <a:rPr lang="en-US" sz="2400" dirty="0" err="1" smtClean="0"/>
              <a:t>Siapa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parobaya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gajinya</a:t>
            </a:r>
            <a:r>
              <a:rPr lang="en-US" sz="2400" dirty="0" smtClean="0"/>
              <a:t> </a:t>
            </a:r>
            <a:r>
              <a:rPr lang="en-US" sz="2400" dirty="0" err="1" smtClean="0"/>
              <a:t>sedang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parobaya</a:t>
            </a:r>
            <a:r>
              <a:rPr lang="en-US" sz="2400" dirty="0" smtClean="0"/>
              <a:t> </a:t>
            </a:r>
            <a:r>
              <a:rPr lang="en-US" sz="2400" dirty="0" err="1" smtClean="0"/>
              <a:t>tapi</a:t>
            </a:r>
            <a:r>
              <a:rPr lang="en-US" sz="2400" dirty="0" smtClean="0"/>
              <a:t> </a:t>
            </a:r>
            <a:r>
              <a:rPr lang="en-US" sz="2400" dirty="0" err="1" smtClean="0"/>
              <a:t>masa</a:t>
            </a:r>
            <a:r>
              <a:rPr lang="en-US" sz="2400" dirty="0" smtClean="0"/>
              <a:t> </a:t>
            </a:r>
            <a:r>
              <a:rPr lang="en-US" sz="2400" dirty="0" err="1" smtClean="0"/>
              <a:t>kerjanya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lama ?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6949" y="2514600"/>
          <a:ext cx="6219251" cy="3549396"/>
        </p:xfrm>
        <a:graphic>
          <a:graphicData uri="http://schemas.openxmlformats.org/drawingml/2006/table">
            <a:tbl>
              <a:tblPr/>
              <a:tblGrid>
                <a:gridCol w="511810"/>
                <a:gridCol w="694372"/>
                <a:gridCol w="760794"/>
                <a:gridCol w="690760"/>
                <a:gridCol w="1199315"/>
                <a:gridCol w="685800"/>
                <a:gridCol w="1676400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NIP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SEDANG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LAMA</a:t>
                      </a:r>
                      <a:endParaRPr lang="en-US" sz="14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SEDANG </a:t>
                      </a: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 LAMA</a:t>
                      </a:r>
                      <a:endParaRPr lang="en-US" sz="14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PAROBAYA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PAROBAYA &amp; (SEDANG </a:t>
                      </a: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 LAMA)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Adi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0.49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Tia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0.267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Lusi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0.92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Siska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0.133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0.9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0.7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Andy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Tutik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Yoga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09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Rina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Kiki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76400" y="1531203"/>
            <a:ext cx="716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select NAMA from KARYAWAN </a:t>
            </a:r>
          </a:p>
          <a:p>
            <a:r>
              <a:rPr lang="en-US" sz="2000" dirty="0" smtClean="0"/>
              <a:t>where (</a:t>
            </a:r>
            <a:r>
              <a:rPr lang="en-US" sz="2000" dirty="0" err="1" smtClean="0"/>
              <a:t>umur</a:t>
            </a:r>
            <a:r>
              <a:rPr lang="en-US" sz="2000" dirty="0" smtClean="0"/>
              <a:t> = “PAROBAYA”) </a:t>
            </a:r>
          </a:p>
          <a:p>
            <a:r>
              <a:rPr lang="en-US" sz="2000" dirty="0" smtClean="0"/>
              <a:t>and [(</a:t>
            </a:r>
            <a:r>
              <a:rPr lang="en-US" sz="2000" dirty="0" err="1" smtClean="0"/>
              <a:t>gaji</a:t>
            </a:r>
            <a:r>
              <a:rPr lang="en-US" sz="2000" dirty="0" smtClean="0"/>
              <a:t> = “SEDANG”) and (</a:t>
            </a:r>
            <a:r>
              <a:rPr lang="en-US" sz="2000" dirty="0" err="1" smtClean="0"/>
              <a:t>masa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=  “LAMA”)]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71600" y="6076890"/>
            <a:ext cx="662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/>
              <a:t>Hasil</a:t>
            </a:r>
            <a:r>
              <a:rPr lang="en-US" sz="2000" i="1" dirty="0" smtClean="0"/>
              <a:t> query, </a:t>
            </a:r>
            <a:r>
              <a:rPr lang="en-US" sz="2000" i="1" dirty="0" err="1" smtClean="0"/>
              <a:t>karyawan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bernama</a:t>
            </a:r>
            <a:r>
              <a:rPr lang="en-US" sz="2000" i="1" dirty="0" smtClean="0"/>
              <a:t>: </a:t>
            </a:r>
            <a:r>
              <a:rPr lang="en-US" sz="2000" i="1" dirty="0" err="1" smtClean="0"/>
              <a:t>Adi</a:t>
            </a:r>
            <a:r>
              <a:rPr lang="en-US" sz="2000" i="1" dirty="0" smtClean="0"/>
              <a:t>, Tia, </a:t>
            </a:r>
            <a:r>
              <a:rPr lang="en-US" sz="2000" i="1" dirty="0" err="1" smtClean="0"/>
              <a:t>Lusi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Siska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dan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Tutik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63792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Pemprograman</a:t>
            </a:r>
            <a:r>
              <a:rPr lang="en-US" dirty="0" smtClean="0"/>
              <a:t> dg SQL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solidFill>
                  <a:srgbClr val="333333"/>
                </a:solidFill>
                <a:latin typeface="Roboto"/>
              </a:rPr>
              <a:t>Pertama-tama kita membuat table standar untuk karyawan </a:t>
            </a:r>
            <a:r>
              <a:rPr lang="fi-FI" dirty="0" smtClean="0">
                <a:solidFill>
                  <a:srgbClr val="333333"/>
                </a:solidFill>
                <a:latin typeface="Roboto"/>
              </a:rPr>
              <a:t>: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14</a:t>
            </a:fld>
            <a:endParaRPr lang="id-ID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590800"/>
            <a:ext cx="556077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996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8324088" cy="5791200"/>
          </a:xfrm>
        </p:spPr>
        <p:txBody>
          <a:bodyPr/>
          <a:lstStyle/>
          <a:p>
            <a:r>
              <a:rPr lang="id-ID" dirty="0">
                <a:solidFill>
                  <a:srgbClr val="333333"/>
                </a:solidFill>
                <a:latin typeface="Roboto"/>
              </a:rPr>
              <a:t>Untuk menyimpan kelompok kriteria seperti : UMUR, MASA KERJA, dan GAJI kita buatkan tabel </a:t>
            </a:r>
            <a:r>
              <a:rPr lang="id-ID" b="1" dirty="0">
                <a:solidFill>
                  <a:srgbClr val="333333"/>
                </a:solidFill>
                <a:latin typeface="Roboto"/>
              </a:rPr>
              <a:t>tb_kelompok</a:t>
            </a:r>
            <a:r>
              <a:rPr lang="id-ID" dirty="0">
                <a:solidFill>
                  <a:srgbClr val="333333"/>
                </a:solidFill>
                <a:latin typeface="Roboto"/>
              </a:rPr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15</a:t>
            </a:fld>
            <a:endParaRPr lang="id-ID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836" y="2177528"/>
            <a:ext cx="261328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496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8324088" cy="5943600"/>
          </a:xfrm>
        </p:spPr>
        <p:txBody>
          <a:bodyPr/>
          <a:lstStyle/>
          <a:p>
            <a:r>
              <a:rPr lang="id-ID" dirty="0">
                <a:solidFill>
                  <a:srgbClr val="333333"/>
                </a:solidFill>
                <a:latin typeface="Roboto"/>
              </a:rPr>
              <a:t>poin dalam perancangan basis data fuzzy ini adalah tb_kriteria. Dalam tabel ini nantinya digunakan untuk menentukan batasan-batasan dalam menentukan derajat keanggotaan. Adapun strukturnya adalah sebagai berikut :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16</a:t>
            </a:fld>
            <a:endParaRPr lang="id-ID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850430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729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17</a:t>
            </a:fld>
            <a:endParaRPr lang="id-ID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61110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801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18</a:t>
            </a:fld>
            <a:endParaRPr lang="id-ID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07107"/>
            <a:ext cx="862884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378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19</a:t>
            </a:fld>
            <a:endParaRPr lang="id-ID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9" y="914400"/>
            <a:ext cx="793259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968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24088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Database </a:t>
            </a:r>
            <a:r>
              <a:rPr lang="en-US" dirty="0" err="1" smtClean="0"/>
              <a:t>Standar</a:t>
            </a:r>
            <a:r>
              <a:rPr lang="en-US" dirty="0" smtClean="0"/>
              <a:t> (Crisp Database)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24088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mengintegrasikan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data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membuatnya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 (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database).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317337" y="2667000"/>
            <a:ext cx="377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mentah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err="1" smtClean="0"/>
              <a:t>karyawan</a:t>
            </a:r>
            <a:endParaRPr lang="en-US" b="1" dirty="0"/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3124200"/>
            <a:ext cx="10668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75" y="5429250"/>
            <a:ext cx="1114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0" y="3048000"/>
          <a:ext cx="5638800" cy="3470148"/>
        </p:xfrm>
        <a:graphic>
          <a:graphicData uri="http://schemas.openxmlformats.org/drawingml/2006/table">
            <a:tbl>
              <a:tblPr/>
              <a:tblGrid>
                <a:gridCol w="619760"/>
                <a:gridCol w="904240"/>
                <a:gridCol w="1428433"/>
                <a:gridCol w="1314767"/>
                <a:gridCol w="13716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Calibri"/>
                          <a:cs typeface="Times New Roman"/>
                        </a:rPr>
                        <a:t>NIP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Calibri"/>
                          <a:cs typeface="Times New Roman"/>
                        </a:rPr>
                        <a:t>Tgl</a:t>
                      </a:r>
                      <a:r>
                        <a:rPr lang="en-US" sz="1800" b="1" dirty="0">
                          <a:latin typeface="+mn-lt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800" b="1" dirty="0" err="1">
                          <a:latin typeface="+mn-lt"/>
                          <a:ea typeface="Calibri"/>
                          <a:cs typeface="Times New Roman"/>
                        </a:rPr>
                        <a:t>Lahir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Calibri"/>
                          <a:cs typeface="Times New Roman"/>
                        </a:rPr>
                        <a:t>Th. </a:t>
                      </a:r>
                      <a:r>
                        <a:rPr lang="en-US" sz="1800" b="1" dirty="0" err="1">
                          <a:latin typeface="+mn-lt"/>
                          <a:ea typeface="Calibri"/>
                          <a:cs typeface="Times New Roman"/>
                        </a:rPr>
                        <a:t>Masuk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Calibri"/>
                          <a:cs typeface="Times New Roman"/>
                        </a:rPr>
                        <a:t>Gaji</a:t>
                      </a:r>
                      <a:r>
                        <a:rPr lang="en-US" sz="1800" b="1" dirty="0">
                          <a:latin typeface="+mn-lt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800" b="1" dirty="0" err="1">
                          <a:latin typeface="+mn-lt"/>
                          <a:ea typeface="Calibri"/>
                          <a:cs typeface="Times New Roman"/>
                        </a:rPr>
                        <a:t>Bln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Susi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03-06-1982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2006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750.000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Adi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23-09-1964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1995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1.255.000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Tia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12-12-1976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1998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1.500.000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Lusi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06-03-1975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2008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1.040.000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Siska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04-12-1970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2000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950.000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Andy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18-11-1973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1999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1.600.000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Tutik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28-05-1975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2007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1.250.000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Yoga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09-07-1980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2011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550.000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Rina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14-08-1977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2009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735.000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Kiki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17-09-1987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2010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860.000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20</a:t>
            </a:fld>
            <a:endParaRPr lang="id-ID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858" y="533400"/>
            <a:ext cx="6824737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302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21</a:t>
            </a:fld>
            <a:endParaRPr lang="id-ID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38378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58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3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762000"/>
          <a:ext cx="5562600" cy="3470148"/>
        </p:xfrm>
        <a:graphic>
          <a:graphicData uri="http://schemas.openxmlformats.org/drawingml/2006/table">
            <a:tbl>
              <a:tblPr/>
              <a:tblGrid>
                <a:gridCol w="619760"/>
                <a:gridCol w="854710"/>
                <a:gridCol w="806003"/>
                <a:gridCol w="1999869"/>
                <a:gridCol w="128225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Calibri"/>
                          <a:cs typeface="Times New Roman"/>
                        </a:rPr>
                        <a:t>NIP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+mn-lt"/>
                          <a:ea typeface="Calibri"/>
                          <a:cs typeface="Times New Roman"/>
                        </a:rPr>
                        <a:t>Umur</a:t>
                      </a:r>
                      <a:endParaRPr lang="en-US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+mn-lt"/>
                          <a:ea typeface="Calibri"/>
                          <a:cs typeface="Times New Roman"/>
                        </a:rPr>
                        <a:t>Masa</a:t>
                      </a:r>
                      <a:r>
                        <a:rPr lang="en-US" sz="18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+mn-lt"/>
                          <a:ea typeface="Calibri"/>
                          <a:cs typeface="Times New Roman"/>
                        </a:rPr>
                        <a:t>Kerja</a:t>
                      </a:r>
                      <a:r>
                        <a:rPr lang="en-US" sz="1800" b="1" dirty="0" smtClean="0">
                          <a:latin typeface="+mn-lt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800" b="1" dirty="0" err="1" smtClean="0">
                          <a:latin typeface="+mn-lt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US" sz="1800" b="1" dirty="0" smtClean="0">
                          <a:latin typeface="+mn-lt"/>
                          <a:ea typeface="Calibri"/>
                          <a:cs typeface="Times New Roman"/>
                        </a:rPr>
                        <a:t>.)*</a:t>
                      </a:r>
                      <a:endParaRPr lang="en-US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Calibri"/>
                          <a:cs typeface="Times New Roman"/>
                        </a:rPr>
                        <a:t>Gaji</a:t>
                      </a:r>
                      <a:r>
                        <a:rPr lang="en-US" sz="1800" b="1" dirty="0">
                          <a:latin typeface="+mn-lt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800" b="1" dirty="0" err="1">
                          <a:latin typeface="+mn-lt"/>
                          <a:ea typeface="Calibri"/>
                          <a:cs typeface="Times New Roman"/>
                        </a:rPr>
                        <a:t>Bln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Susi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30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750.000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Adi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48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17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1.255.000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Tia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36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14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1.500.000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Lusi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37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1.040.000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Siska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12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950.000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Andy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39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13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1.600.000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Tutik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37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1.250.000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Yoga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550.000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Rina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35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735.000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Kiki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25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860.000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17337" y="304800"/>
            <a:ext cx="399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temporer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err="1" smtClean="0"/>
              <a:t>karyawan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010400" y="1524000"/>
            <a:ext cx="167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762000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4343400"/>
            <a:ext cx="723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Query </a:t>
            </a:r>
            <a:r>
              <a:rPr lang="en-US" dirty="0" err="1" smtClean="0"/>
              <a:t>dari</a:t>
            </a:r>
            <a:r>
              <a:rPr lang="en-US" dirty="0" smtClean="0"/>
              <a:t> database </a:t>
            </a:r>
            <a:r>
              <a:rPr lang="en-US" dirty="0" err="1" smtClean="0"/>
              <a:t>standar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nama-nama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usianya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35 </a:t>
            </a:r>
            <a:r>
              <a:rPr lang="en-US" dirty="0" err="1" smtClean="0"/>
              <a:t>tahun</a:t>
            </a:r>
            <a:r>
              <a:rPr lang="en-US" dirty="0" smtClean="0"/>
              <a:t> ?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nama-nama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kerjanya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gajinya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juta</a:t>
            </a:r>
            <a:r>
              <a:rPr lang="en-US" dirty="0" smtClean="0"/>
              <a:t> rupiah ?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nama-nama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umurnya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40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leih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10 </a:t>
            </a:r>
            <a:r>
              <a:rPr lang="en-US" dirty="0" err="1" smtClean="0"/>
              <a:t>tahun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3124200"/>
            <a:ext cx="10668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Kenyataannya</a:t>
            </a:r>
            <a:r>
              <a:rPr lang="en-US" dirty="0" smtClean="0"/>
              <a:t>,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kadang</a:t>
            </a:r>
            <a:r>
              <a:rPr lang="en-US" dirty="0" smtClean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data-data yang </a:t>
            </a:r>
            <a:r>
              <a:rPr lang="en-US" dirty="0" err="1" smtClean="0"/>
              <a:t>bersifat</a:t>
            </a:r>
            <a:r>
              <a:rPr lang="en-US" dirty="0" smtClean="0"/>
              <a:t> ambiguous.</a:t>
            </a:r>
          </a:p>
          <a:p>
            <a:pPr lvl="1"/>
            <a:r>
              <a:rPr lang="en-US" dirty="0" err="1" smtClean="0"/>
              <a:t>Seperti</a:t>
            </a:r>
            <a:r>
              <a:rPr lang="en-US" dirty="0" smtClean="0"/>
              <a:t>: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,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lama,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basis data fuzzy (Fuzzy Database).</a:t>
            </a:r>
          </a:p>
          <a:p>
            <a:r>
              <a:rPr lang="en-US" dirty="0" err="1" smtClean="0"/>
              <a:t>Metode-metode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fuzzy database: </a:t>
            </a:r>
            <a:r>
              <a:rPr lang="en-US" dirty="0" err="1" smtClean="0"/>
              <a:t>Tahani</a:t>
            </a:r>
            <a:r>
              <a:rPr lang="en-US" dirty="0" smtClean="0"/>
              <a:t>, </a:t>
            </a:r>
            <a:r>
              <a:rPr lang="en-US" dirty="0" err="1" smtClean="0"/>
              <a:t>Umano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Tahani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query-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TAHANI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Fuzzy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95400" y="76200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Pembentukan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himpunan</a:t>
            </a:r>
            <a:r>
              <a:rPr lang="en-US" sz="2400" b="1" dirty="0" smtClean="0"/>
              <a:t> fuzzy </a:t>
            </a:r>
          </a:p>
          <a:p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variabel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karyawan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371600" y="838200"/>
            <a:ext cx="6510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 </a:t>
            </a:r>
            <a:r>
              <a:rPr lang="en-US" dirty="0" err="1" smtClean="0"/>
              <a:t>himpunan</a:t>
            </a:r>
            <a:r>
              <a:rPr lang="en-US" dirty="0" smtClean="0"/>
              <a:t>: MUDA, PAROBAYA, TUA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829" y="1219200"/>
            <a:ext cx="540897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638800" y="1219200"/>
            <a:ext cx="1857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kanggotaan</a:t>
            </a:r>
            <a:endParaRPr lang="en-US" dirty="0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5715000" y="1600200"/>
          <a:ext cx="289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0" name="Equation" r:id="rId4" imgW="2895480" imgH="990360" progId="Equation.3">
                  <p:embed/>
                </p:oleObj>
              </mc:Choice>
              <mc:Fallback>
                <p:oleObj name="Equation" r:id="rId4" imgW="2895480" imgH="990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00200"/>
                        <a:ext cx="2895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181600" y="2514600"/>
          <a:ext cx="3810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1" name="Equation" r:id="rId6" imgW="3809880" imgH="1447560" progId="Equation.3">
                  <p:embed/>
                </p:oleObj>
              </mc:Choice>
              <mc:Fallback>
                <p:oleObj name="Equation" r:id="rId6" imgW="3809880" imgH="1447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14600"/>
                        <a:ext cx="38100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5943600" y="4114800"/>
          <a:ext cx="2705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Equation" r:id="rId8" imgW="2705040" imgH="990360" progId="Equation.3">
                  <p:embed/>
                </p:oleObj>
              </mc:Choice>
              <mc:Fallback>
                <p:oleObj name="Equation" r:id="rId8" imgW="2705040" imgH="990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114800"/>
                        <a:ext cx="2705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92335"/>
              </p:ext>
            </p:extLst>
          </p:nvPr>
        </p:nvGraphicFramePr>
        <p:xfrm>
          <a:off x="914400" y="3398297"/>
          <a:ext cx="4447443" cy="3326289"/>
        </p:xfrm>
        <a:graphic>
          <a:graphicData uri="http://schemas.openxmlformats.org/drawingml/2006/table">
            <a:tbl>
              <a:tblPr/>
              <a:tblGrid>
                <a:gridCol w="567210"/>
                <a:gridCol w="774755"/>
                <a:gridCol w="762963"/>
                <a:gridCol w="733482"/>
                <a:gridCol w="733482"/>
                <a:gridCol w="875551"/>
              </a:tblGrid>
              <a:tr h="25660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NIP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Times New Roman"/>
                        </a:rPr>
                        <a:t>Umur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Times New Roman"/>
                        </a:rPr>
                        <a:t>Derajat Kenggotaan(µ[x])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6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Times New Roman"/>
                        </a:rPr>
                        <a:t>MUDA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PAROBAYA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TUA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Adi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48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Tia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Lusi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Siska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Andy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39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Tutik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Yoga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09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Rina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Kiki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10"/>
          <a:srcRect t="13675"/>
          <a:stretch>
            <a:fillRect/>
          </a:stretch>
        </p:blipFill>
        <p:spPr bwMode="auto">
          <a:xfrm>
            <a:off x="104775" y="76200"/>
            <a:ext cx="11144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95400" y="76200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Pembentukan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himpunan</a:t>
            </a:r>
            <a:r>
              <a:rPr lang="en-US" sz="2400" b="1" dirty="0" smtClean="0"/>
              <a:t> fuzzy </a:t>
            </a:r>
          </a:p>
          <a:p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variabel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kerja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371600" y="838200"/>
            <a:ext cx="7263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himpunan</a:t>
            </a:r>
            <a:r>
              <a:rPr lang="en-US" dirty="0" smtClean="0"/>
              <a:t>: BARU, </a:t>
            </a:r>
            <a:r>
              <a:rPr lang="en-US" dirty="0" err="1" smtClean="0"/>
              <a:t>dan</a:t>
            </a:r>
            <a:r>
              <a:rPr lang="en-US" dirty="0" smtClean="0"/>
              <a:t> LAMA.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1219200"/>
            <a:ext cx="1857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kanggotaan</a:t>
            </a:r>
            <a:endParaRPr lang="en-US" dirty="0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4191000" y="1587500"/>
          <a:ext cx="2743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Equation" r:id="rId3" imgW="2743200" imgH="1015920" progId="Equation.3">
                  <p:embed/>
                </p:oleObj>
              </mc:Choice>
              <mc:Fallback>
                <p:oleObj name="Equation" r:id="rId3" imgW="2743200" imgH="1015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87500"/>
                        <a:ext cx="2743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5645150" y="2730500"/>
          <a:ext cx="284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Equation" r:id="rId5" imgW="2844720" imgH="1015920" progId="Equation.3">
                  <p:embed/>
                </p:oleObj>
              </mc:Choice>
              <mc:Fallback>
                <p:oleObj name="Equation" r:id="rId5" imgW="2844720" imgH="1015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2730500"/>
                        <a:ext cx="2844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70694" y="3420554"/>
          <a:ext cx="4439506" cy="3058668"/>
        </p:xfrm>
        <a:graphic>
          <a:graphicData uri="http://schemas.openxmlformats.org/drawingml/2006/table">
            <a:tbl>
              <a:tblPr/>
              <a:tblGrid>
                <a:gridCol w="567210"/>
                <a:gridCol w="774755"/>
                <a:gridCol w="762963"/>
                <a:gridCol w="1115378"/>
                <a:gridCol w="1219200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NIP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Masa</a:t>
                      </a: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Kerja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(µ[y])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BARU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LAMA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0.9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Adi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17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0.467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Tia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14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0.267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Lusi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Siska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12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0.133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Andy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13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0.200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Tutik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Yoga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09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Rina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Kiki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1295400"/>
            <a:ext cx="2743200" cy="20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8"/>
          <a:srcRect t="13675"/>
          <a:stretch>
            <a:fillRect/>
          </a:stretch>
        </p:blipFill>
        <p:spPr bwMode="auto">
          <a:xfrm>
            <a:off x="104775" y="76200"/>
            <a:ext cx="11144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95400" y="76201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Pembentukan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himpunan</a:t>
            </a:r>
            <a:r>
              <a:rPr lang="en-US" sz="2000" b="1" dirty="0" smtClean="0"/>
              <a:t> fuzzy </a:t>
            </a:r>
            <a:r>
              <a:rPr lang="en-US" sz="2000" b="1" dirty="0" err="1" smtClean="0"/>
              <a:t>untuk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variabel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gaji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371600" y="533400"/>
            <a:ext cx="7329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 </a:t>
            </a:r>
            <a:r>
              <a:rPr lang="en-US" dirty="0" err="1" smtClean="0"/>
              <a:t>himpunan</a:t>
            </a:r>
            <a:r>
              <a:rPr lang="en-US" dirty="0" smtClean="0"/>
              <a:t>: RENDAH, SEDANG, </a:t>
            </a:r>
            <a:r>
              <a:rPr lang="en-US" dirty="0" err="1" smtClean="0"/>
              <a:t>dan</a:t>
            </a:r>
            <a:r>
              <a:rPr lang="en-US" dirty="0" smtClean="0"/>
              <a:t> TINGGI.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1219200"/>
            <a:ext cx="1857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kanggotaan</a:t>
            </a:r>
            <a:endParaRPr lang="en-US" dirty="0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5461000" y="1600200"/>
          <a:ext cx="337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Equation" r:id="rId3" imgW="3377880" imgH="990360" progId="Equation.3">
                  <p:embed/>
                </p:oleObj>
              </mc:Choice>
              <mc:Fallback>
                <p:oleObj name="Equation" r:id="rId3" imgW="3377880" imgH="990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1600200"/>
                        <a:ext cx="3378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054600" y="2514600"/>
          <a:ext cx="4089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2" name="Equation" r:id="rId5" imgW="4089240" imgH="1447560" progId="Equation.3">
                  <p:embed/>
                </p:oleObj>
              </mc:Choice>
              <mc:Fallback>
                <p:oleObj name="Equation" r:id="rId5" imgW="4089240" imgH="1447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2514600"/>
                        <a:ext cx="40894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5448300" y="4114800"/>
          <a:ext cx="3543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3" name="Equation" r:id="rId7" imgW="3543120" imgH="990360" progId="Equation.3">
                  <p:embed/>
                </p:oleObj>
              </mc:Choice>
              <mc:Fallback>
                <p:oleObj name="Equation" r:id="rId7" imgW="3543120" imgH="990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114800"/>
                        <a:ext cx="35433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0" y="3553968"/>
          <a:ext cx="5068476" cy="3304032"/>
        </p:xfrm>
        <a:graphic>
          <a:graphicData uri="http://schemas.openxmlformats.org/drawingml/2006/table">
            <a:tbl>
              <a:tblPr/>
              <a:tblGrid>
                <a:gridCol w="567210"/>
                <a:gridCol w="774755"/>
                <a:gridCol w="1172635"/>
                <a:gridCol w="704807"/>
                <a:gridCol w="973518"/>
                <a:gridCol w="875551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NIP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Gaji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(µ[z])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RENDAH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SEDANG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Calibri"/>
                          <a:cs typeface="Times New Roman"/>
                        </a:rPr>
                        <a:t>TINGGI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750.000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0.50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Adi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1.255.000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0.49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0.255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Tia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1.500.000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Lusi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1.040.000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0.92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0.04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Siska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950.000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0.90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Andy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1.600.000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0.6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Tutik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1.250.000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0.50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0.25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Yoga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550.000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09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Rina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735.000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0.13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Kiki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860.000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1066800"/>
            <a:ext cx="535142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10"/>
          <a:srcRect t="13675"/>
          <a:stretch>
            <a:fillRect/>
          </a:stretch>
        </p:blipFill>
        <p:spPr bwMode="auto">
          <a:xfrm>
            <a:off x="104775" y="76200"/>
            <a:ext cx="11144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755-6FE9-4376-BF1C-C24E523FAD61}" type="slidenum">
              <a:rPr lang="id-ID" smtClean="0"/>
              <a:pPr/>
              <a:t>9</a:t>
            </a:fld>
            <a:endParaRPr lang="id-ID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541401"/>
          <a:ext cx="7239000" cy="4030599"/>
        </p:xfrm>
        <a:graphic>
          <a:graphicData uri="http://schemas.openxmlformats.org/drawingml/2006/table">
            <a:tbl>
              <a:tblPr/>
              <a:tblGrid>
                <a:gridCol w="467106"/>
                <a:gridCol w="743585"/>
                <a:gridCol w="846709"/>
                <a:gridCol w="762000"/>
                <a:gridCol w="685800"/>
                <a:gridCol w="609600"/>
                <a:gridCol w="609600"/>
                <a:gridCol w="838200"/>
                <a:gridCol w="838200"/>
                <a:gridCol w="838200"/>
              </a:tblGrid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NIP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Umur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 (µ[x])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Masa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+mn-lt"/>
                          <a:ea typeface="Calibri"/>
                          <a:cs typeface="Times New Roman"/>
                        </a:rPr>
                        <a:t>Kerja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 (µ[y])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Times New Roman"/>
                        </a:rPr>
                        <a:t>Derajat Kenggotaan Gaji (µ[z])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Times New Roman"/>
                        </a:rPr>
                        <a:t>MUDA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PAROBAYA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Times New Roman"/>
                        </a:rPr>
                        <a:t>TUA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BARU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Times New Roman"/>
                        </a:rPr>
                        <a:t>LAMA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Times New Roman"/>
                        </a:rPr>
                        <a:t>RENDAH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Times New Roman"/>
                        </a:rPr>
                        <a:t>SEDANG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Times New Roman"/>
                        </a:rPr>
                        <a:t>TINGGI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Adi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Tia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Lusi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Siska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0.133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Andy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07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Tutik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Yoga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09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Rina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0.13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Kiki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95400" y="762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Hasil</a:t>
            </a:r>
            <a:r>
              <a:rPr lang="en-US" sz="2400" b="1" dirty="0" smtClean="0"/>
              <a:t> Fuzzy Database </a:t>
            </a:r>
            <a:r>
              <a:rPr lang="en-US" sz="2400" b="1" dirty="0" err="1" smtClean="0"/>
              <a:t>Tahani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Query </a:t>
            </a:r>
            <a:r>
              <a:rPr lang="en-US" dirty="0" err="1" smtClean="0"/>
              <a:t>dari</a:t>
            </a:r>
            <a:r>
              <a:rPr lang="en-US" dirty="0" smtClean="0"/>
              <a:t> fuzzy database: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?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?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kerjanya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lama ?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parobaya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gajinya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parobaya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kerjanya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lama ?</a:t>
            </a:r>
            <a:endParaRPr 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63792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11615</TotalTime>
  <Words>1400</Words>
  <Application>Microsoft Office PowerPoint</Application>
  <PresentationFormat>On-screen Show (4:3)</PresentationFormat>
  <Paragraphs>806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Gill Sans MT</vt:lpstr>
      <vt:lpstr>Roboto</vt:lpstr>
      <vt:lpstr>Times New Roman</vt:lpstr>
      <vt:lpstr>Verdana</vt:lpstr>
      <vt:lpstr>Wingdings 2</vt:lpstr>
      <vt:lpstr>Solstice</vt:lpstr>
      <vt:lpstr>Equation</vt:lpstr>
      <vt:lpstr>Fuzzy Database</vt:lpstr>
      <vt:lpstr>Database Standar (Crisp Database)</vt:lpstr>
      <vt:lpstr>PowerPoint Presentation</vt:lpstr>
      <vt:lpstr>Fuzzy Database</vt:lpstr>
      <vt:lpstr>Metode TAHANI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Pemprograman dg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umg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Ketidakpastian Sistem Pakar Uncertainty Management Expert Systems</dc:title>
  <dc:creator>eko</dc:creator>
  <cp:lastModifiedBy>Windows User</cp:lastModifiedBy>
  <cp:revision>510</cp:revision>
  <dcterms:created xsi:type="dcterms:W3CDTF">2011-11-01T02:07:58Z</dcterms:created>
  <dcterms:modified xsi:type="dcterms:W3CDTF">2019-11-28T14:11:28Z</dcterms:modified>
</cp:coreProperties>
</file>