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0" r:id="rId15"/>
    <p:sldId id="275" r:id="rId16"/>
    <p:sldId id="276" r:id="rId17"/>
    <p:sldId id="277" r:id="rId18"/>
    <p:sldId id="278" r:id="rId19"/>
    <p:sldId id="281" r:id="rId20"/>
    <p:sldId id="282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64" r:id="rId29"/>
    <p:sldId id="265" r:id="rId30"/>
    <p:sldId id="266" r:id="rId31"/>
    <p:sldId id="267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60"/>
  </p:normalViewPr>
  <p:slideViewPr>
    <p:cSldViewPr>
      <p:cViewPr>
        <p:scale>
          <a:sx n="69" d="100"/>
          <a:sy n="69" d="100"/>
        </p:scale>
        <p:origin x="-125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425B-7F8D-4450-A7B6-E16D572C992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DDD5-B853-4033-8AA0-430637C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Fuzzy Database </a:t>
            </a:r>
            <a:r>
              <a:rPr lang="en-US" dirty="0" err="1" smtClean="0"/>
              <a:t>Tahani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dirty="0" err="1" smtClean="0"/>
              <a:t>Sumber</a:t>
            </a:r>
            <a:r>
              <a:rPr lang="en-US" dirty="0" smtClean="0"/>
              <a:t> : Sri </a:t>
            </a:r>
            <a:r>
              <a:rPr lang="en-US" dirty="0" err="1" smtClean="0"/>
              <a:t>Kusumadewi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Arus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DFD Level  1,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4 Proses </a:t>
            </a:r>
          </a:p>
          <a:p>
            <a:pPr lvl="1"/>
            <a:r>
              <a:rPr lang="en-US" dirty="0" smtClean="0"/>
              <a:t>Proses :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editing data2 HP</a:t>
            </a:r>
          </a:p>
          <a:p>
            <a:pPr lvl="1"/>
            <a:r>
              <a:rPr lang="en-US" dirty="0" smtClean="0"/>
              <a:t>Proses :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editing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</a:p>
          <a:p>
            <a:pPr lvl="1"/>
            <a:r>
              <a:rPr lang="en-US" dirty="0" smtClean="0"/>
              <a:t>Proses :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fire strength</a:t>
            </a:r>
          </a:p>
          <a:p>
            <a:pPr lvl="1"/>
            <a:r>
              <a:rPr lang="en-US" dirty="0" smtClean="0"/>
              <a:t>Proses : </a:t>
            </a:r>
            <a:r>
              <a:rPr lang="en-US" dirty="0" err="1" smtClean="0"/>
              <a:t>Pencarian</a:t>
            </a:r>
            <a:r>
              <a:rPr lang="en-US" dirty="0" smtClean="0"/>
              <a:t> HP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Proses :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editing data2 HP</a:t>
            </a:r>
          </a:p>
          <a:p>
            <a:pPr lvl="1"/>
            <a:r>
              <a:rPr lang="en-US" dirty="0" smtClean="0"/>
              <a:t>Data-data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DataHP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JenisHP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Proses :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editing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</a:p>
          <a:p>
            <a:pPr lvl="1"/>
            <a:r>
              <a:rPr lang="en-US" dirty="0" smtClean="0"/>
              <a:t>Data-data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BatasHimp</a:t>
            </a:r>
            <a:endParaRPr lang="en-US" dirty="0" smtClean="0"/>
          </a:p>
          <a:p>
            <a:r>
              <a:rPr lang="en-US" sz="2800" dirty="0" smtClean="0"/>
              <a:t>Proses : </a:t>
            </a:r>
            <a:r>
              <a:rPr lang="en-US" sz="2800" dirty="0" err="1" smtClean="0"/>
              <a:t>Perhitungan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fire strength</a:t>
            </a:r>
          </a:p>
          <a:p>
            <a:pPr lvl="1"/>
            <a:r>
              <a:rPr lang="en-US" sz="2400" dirty="0" smtClean="0"/>
              <a:t>data-data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Mu</a:t>
            </a:r>
          </a:p>
          <a:p>
            <a:r>
              <a:rPr lang="en-US" sz="2800" dirty="0" smtClean="0"/>
              <a:t>Proses :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HP</a:t>
            </a:r>
          </a:p>
          <a:p>
            <a:pPr lvl="1"/>
            <a:r>
              <a:rPr lang="en-US" sz="2400" dirty="0" err="1" smtClean="0"/>
              <a:t>Pengguna</a:t>
            </a:r>
            <a:r>
              <a:rPr lang="en-US" sz="2400" dirty="0" smtClean="0"/>
              <a:t>  </a:t>
            </a:r>
            <a:r>
              <a:rPr lang="en-US" sz="2400" dirty="0" err="1" smtClean="0"/>
              <a:t>menginput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HP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data HP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304800"/>
            <a:ext cx="834216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971550" lvl="1" indent="-57150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JenisHP</a:t>
            </a:r>
            <a:endParaRPr lang="en-US" dirty="0" smtClean="0"/>
          </a:p>
          <a:p>
            <a:pPr marL="971550" lvl="1" indent="-57150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DataHP</a:t>
            </a:r>
            <a:endParaRPr lang="en-US" dirty="0" smtClean="0"/>
          </a:p>
          <a:p>
            <a:pPr marL="971550" lvl="1" indent="-57150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BatasHimp</a:t>
            </a:r>
            <a:endParaRPr lang="en-US" dirty="0" smtClean="0"/>
          </a:p>
          <a:p>
            <a:pPr marL="971550" lvl="1" indent="-57150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Mu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Antartabel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9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JenisHP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HP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data-data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HP,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jenisHP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86680"/>
              </p:ext>
            </p:extLst>
          </p:nvPr>
        </p:nvGraphicFramePr>
        <p:xfrm>
          <a:off x="1828800" y="2819399"/>
          <a:ext cx="609599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787"/>
                <a:gridCol w="1037618"/>
                <a:gridCol w="1037618"/>
                <a:gridCol w="2766976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Nama</a:t>
                      </a:r>
                      <a:r>
                        <a:rPr lang="en-US" sz="1600" b="1" u="none" strike="noStrike" dirty="0">
                          <a:effectLst/>
                        </a:rPr>
                        <a:t> Field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Tipe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Lebar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Keterangan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Kode</a:t>
                      </a:r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Kode HP (auto increment)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NamaHP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Merk</a:t>
                      </a:r>
                      <a:r>
                        <a:rPr lang="en-US" sz="1600" u="none" strike="noStrike" dirty="0">
                          <a:effectLst/>
                        </a:rPr>
                        <a:t> HP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 Kunci Primer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DataHP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67863"/>
              </p:ext>
            </p:extLst>
          </p:nvPr>
        </p:nvGraphicFramePr>
        <p:xfrm>
          <a:off x="1676400" y="2133602"/>
          <a:ext cx="6019801" cy="2743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9209"/>
                <a:gridCol w="1133139"/>
                <a:gridCol w="1133139"/>
                <a:gridCol w="2384314"/>
              </a:tblGrid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Nama</a:t>
                      </a:r>
                      <a:r>
                        <a:rPr lang="en-US" sz="1800" b="1" u="none" strike="noStrike" dirty="0">
                          <a:effectLst/>
                        </a:rPr>
                        <a:t> Field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Tipe</a:t>
                      </a:r>
                      <a:r>
                        <a:rPr lang="en-US" sz="1800" b="1" u="none" strike="noStrike" dirty="0">
                          <a:effectLst/>
                        </a:rPr>
                        <a:t> 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Lebar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Keterangan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Type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Seri (type) 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Kode</a:t>
                      </a:r>
                      <a:r>
                        <a:rPr lang="en-US" sz="1600" u="none" strike="noStrike" dirty="0">
                          <a:effectLst/>
                        </a:rPr>
                        <a:t> 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Kode 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Harga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Harga 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Panjang</a:t>
                      </a:r>
                      <a:r>
                        <a:rPr lang="en-US" sz="1600" u="none" strike="noStrike" dirty="0">
                          <a:effectLst/>
                        </a:rPr>
                        <a:t> HP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..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*) Kunci Primer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137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**) </a:t>
                      </a:r>
                      <a:r>
                        <a:rPr lang="en-US" sz="1600" u="none" strike="noStrike" dirty="0" err="1">
                          <a:effectLst/>
                        </a:rPr>
                        <a:t>Kunci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Tamu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BatasHimp</a:t>
            </a:r>
            <a:r>
              <a:rPr lang="en-US" dirty="0" smtClean="0"/>
              <a:t> fuzzy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51034"/>
              </p:ext>
            </p:extLst>
          </p:nvPr>
        </p:nvGraphicFramePr>
        <p:xfrm>
          <a:off x="1524000" y="2438402"/>
          <a:ext cx="5867400" cy="2248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005"/>
                <a:gridCol w="1020417"/>
                <a:gridCol w="1020417"/>
                <a:gridCol w="2593561"/>
              </a:tblGrid>
              <a:tr h="42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Nama</a:t>
                      </a:r>
                      <a:r>
                        <a:rPr lang="en-US" sz="2000" b="1" u="none" strike="noStrike" dirty="0">
                          <a:effectLst/>
                        </a:rPr>
                        <a:t> Field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Tipe</a:t>
                      </a:r>
                      <a:r>
                        <a:rPr lang="en-US" sz="2000" b="1" u="none" strike="noStrike" dirty="0">
                          <a:effectLst/>
                        </a:rPr>
                        <a:t> Data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Lebar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Keterangan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7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Batas*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Nama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batas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himp.fuzzy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7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Nilai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Nilai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batas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himp.fuzzy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74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*) </a:t>
                      </a:r>
                      <a:r>
                        <a:rPr lang="en-US" sz="2000" u="none" strike="noStrike" dirty="0" err="1">
                          <a:effectLst/>
                        </a:rPr>
                        <a:t>Kunci</a:t>
                      </a:r>
                      <a:r>
                        <a:rPr lang="en-US" sz="2000" u="none" strike="noStrike" dirty="0">
                          <a:effectLst/>
                        </a:rPr>
                        <a:t> Primer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167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batas-batas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data-data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48671"/>
              </p:ext>
            </p:extLst>
          </p:nvPr>
        </p:nvGraphicFramePr>
        <p:xfrm>
          <a:off x="1676400" y="2362200"/>
          <a:ext cx="6096002" cy="427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1"/>
                <a:gridCol w="498288"/>
                <a:gridCol w="812237"/>
                <a:gridCol w="3490076"/>
              </a:tblGrid>
              <a:tr h="550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Nama</a:t>
                      </a:r>
                      <a:r>
                        <a:rPr lang="en-US" sz="1600" b="1" u="none" strike="noStrike" dirty="0">
                          <a:effectLst/>
                        </a:rPr>
                        <a:t> Field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Tipe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Lebar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Keterangan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Type </a:t>
                      </a:r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Seri (type) 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MMurah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u="none" strike="noStrike">
                          <a:effectLst/>
                        </a:rPr>
                        <a:t>Derajat keanggotaan untuk harga di Murah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Derajat keanggotaan untuk harga di 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Mmahal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u="none" strike="noStrike">
                          <a:effectLst/>
                        </a:rPr>
                        <a:t>Derajat keanggotaan untuk harga di Mahal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MHarga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strength u/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strength u/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type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bersangkutan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5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*) </a:t>
                      </a:r>
                      <a:r>
                        <a:rPr lang="en-US" sz="1600" u="none" strike="noStrike" dirty="0" err="1">
                          <a:effectLst/>
                        </a:rPr>
                        <a:t>Kunci</a:t>
                      </a:r>
                      <a:r>
                        <a:rPr lang="en-US" sz="1600" u="none" strike="noStrike" dirty="0">
                          <a:effectLst/>
                        </a:rPr>
                        <a:t> Primer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counter HP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basis data yang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atribut2 HP,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HP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, </a:t>
            </a:r>
            <a:r>
              <a:rPr lang="en-US" dirty="0" err="1" smtClean="0"/>
              <a:t>berdasarkan</a:t>
            </a:r>
            <a:r>
              <a:rPr lang="en-US" dirty="0" smtClean="0"/>
              <a:t> kriteria2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7" y="838200"/>
            <a:ext cx="754103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8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fuzzy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fuzzy</a:t>
            </a:r>
          </a:p>
          <a:p>
            <a:pPr lvl="1"/>
            <a:r>
              <a:rPr lang="en-US" dirty="0" err="1" smtClean="0"/>
              <a:t>Harga</a:t>
            </a:r>
            <a:r>
              <a:rPr lang="en-US" dirty="0" smtClean="0"/>
              <a:t> (</a:t>
            </a:r>
            <a:r>
              <a:rPr lang="en-US" dirty="0" err="1" smtClean="0"/>
              <a:t>Murah</a:t>
            </a:r>
            <a:r>
              <a:rPr lang="en-US" dirty="0" smtClean="0"/>
              <a:t>, Normal, </a:t>
            </a:r>
            <a:r>
              <a:rPr lang="en-US" dirty="0" err="1" smtClean="0"/>
              <a:t>Mahal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Rp</a:t>
            </a:r>
            <a:endParaRPr lang="en-US" dirty="0"/>
          </a:p>
          <a:p>
            <a:pPr lvl="1"/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smtClean="0"/>
              <a:t>(Kecil (y), normal(y),</a:t>
            </a:r>
            <a:r>
              <a:rPr lang="en-US" dirty="0" err="1" smtClean="0"/>
              <a:t>besar</a:t>
            </a:r>
            <a:r>
              <a:rPr lang="en-US" dirty="0" smtClean="0"/>
              <a:t> (y))-</a:t>
            </a:r>
            <a:r>
              <a:rPr lang="en-US" dirty="0" smtClean="0">
                <a:sym typeface="Wingdings" pitchFamily="2" charset="2"/>
              </a:rPr>
              <a:t> 1000mm</a:t>
            </a:r>
            <a:r>
              <a:rPr lang="en-US" baseline="30000" dirty="0" smtClean="0">
                <a:sym typeface="Wingdings" pitchFamily="2" charset="2"/>
              </a:rPr>
              <a:t>3</a:t>
            </a:r>
            <a:endParaRPr lang="en-US" baseline="30000" dirty="0" smtClean="0"/>
          </a:p>
          <a:p>
            <a:pPr lvl="2"/>
            <a:r>
              <a:rPr lang="en-US" dirty="0" err="1" smtClean="0"/>
              <a:t>Panjang</a:t>
            </a:r>
            <a:r>
              <a:rPr lang="en-US" dirty="0" smtClean="0"/>
              <a:t>  (x1)(</a:t>
            </a:r>
            <a:r>
              <a:rPr lang="en-US" dirty="0" err="1" smtClean="0"/>
              <a:t>Pendek,normal,panjang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(x2) (</a:t>
            </a:r>
            <a:r>
              <a:rPr lang="en-US" dirty="0" err="1" smtClean="0"/>
              <a:t>Sempit</a:t>
            </a:r>
            <a:r>
              <a:rPr lang="en-US" dirty="0" smtClean="0"/>
              <a:t>, normal, </a:t>
            </a:r>
            <a:r>
              <a:rPr lang="en-US" dirty="0" err="1" smtClean="0"/>
              <a:t>lebar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 (x3)(Tipis, normal, </a:t>
            </a:r>
            <a:r>
              <a:rPr lang="en-US" dirty="0" err="1" smtClean="0"/>
              <a:t>tebal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 : y =(x1+x2+x3)/1000</a:t>
            </a:r>
            <a:endParaRPr lang="en-US" dirty="0"/>
          </a:p>
          <a:p>
            <a:pPr lvl="1"/>
            <a:r>
              <a:rPr lang="en-US" dirty="0" err="1" smtClean="0"/>
              <a:t>Berat</a:t>
            </a:r>
            <a:r>
              <a:rPr lang="en-US" dirty="0" smtClean="0"/>
              <a:t> (</a:t>
            </a:r>
            <a:r>
              <a:rPr lang="en-US" dirty="0" err="1" smtClean="0"/>
              <a:t>Ringan</a:t>
            </a:r>
            <a:r>
              <a:rPr lang="en-US" dirty="0" smtClean="0"/>
              <a:t>, Normal, </a:t>
            </a:r>
            <a:r>
              <a:rPr lang="en-US" dirty="0" err="1" smtClean="0"/>
              <a:t>Berat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Standby </a:t>
            </a:r>
            <a:r>
              <a:rPr lang="en-US" dirty="0" smtClean="0"/>
              <a:t>time (</a:t>
            </a:r>
            <a:r>
              <a:rPr lang="en-US" dirty="0" err="1" smtClean="0"/>
              <a:t>Sebentar</a:t>
            </a:r>
            <a:r>
              <a:rPr lang="en-US" dirty="0" smtClean="0"/>
              <a:t>, Normal, Lama)</a:t>
            </a:r>
            <a:endParaRPr lang="en-US" dirty="0"/>
          </a:p>
          <a:p>
            <a:pPr lvl="1"/>
            <a:r>
              <a:rPr lang="en-US" dirty="0"/>
              <a:t>Talk </a:t>
            </a:r>
            <a:r>
              <a:rPr lang="en-US" dirty="0" smtClean="0"/>
              <a:t>time (</a:t>
            </a:r>
            <a:r>
              <a:rPr lang="en-US" dirty="0"/>
              <a:t>(</a:t>
            </a:r>
            <a:r>
              <a:rPr lang="en-US" dirty="0" err="1"/>
              <a:t>Sebentar</a:t>
            </a:r>
            <a:r>
              <a:rPr lang="en-US" dirty="0"/>
              <a:t>, Normal, Lama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Phonebook </a:t>
            </a:r>
            <a:r>
              <a:rPr lang="en-US" dirty="0" smtClean="0"/>
              <a:t>memory (</a:t>
            </a:r>
            <a:r>
              <a:rPr lang="en-US" dirty="0" err="1" smtClean="0"/>
              <a:t>Sedikit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Voice dialing </a:t>
            </a:r>
            <a:r>
              <a:rPr lang="en-US" dirty="0" smtClean="0"/>
              <a:t>memory </a:t>
            </a:r>
            <a:r>
              <a:rPr lang="en-US" dirty="0"/>
              <a:t>(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Games </a:t>
            </a:r>
            <a:r>
              <a:rPr lang="en-US" dirty="0"/>
              <a:t>(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Message length (</a:t>
            </a:r>
            <a:r>
              <a:rPr lang="en-US" dirty="0" err="1" smtClean="0"/>
              <a:t>Pendek</a:t>
            </a:r>
            <a:r>
              <a:rPr lang="en-US" dirty="0" smtClean="0"/>
              <a:t>, Normal, </a:t>
            </a:r>
            <a:r>
              <a:rPr lang="en-US" dirty="0" err="1" smtClean="0"/>
              <a:t>Panjang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non fuzzy</a:t>
            </a:r>
          </a:p>
          <a:p>
            <a:pPr lvl="2"/>
            <a:r>
              <a:rPr lang="en-US" dirty="0" smtClean="0"/>
              <a:t>WAP</a:t>
            </a:r>
            <a:endParaRPr lang="en-US" dirty="0"/>
          </a:p>
          <a:p>
            <a:pPr lvl="2"/>
            <a:r>
              <a:rPr lang="en-US" dirty="0"/>
              <a:t>GPRS</a:t>
            </a:r>
          </a:p>
          <a:p>
            <a:pPr lvl="2"/>
            <a:r>
              <a:rPr lang="en-US" dirty="0"/>
              <a:t>Infrared</a:t>
            </a:r>
          </a:p>
          <a:p>
            <a:pPr lvl="2"/>
            <a:r>
              <a:rPr lang="en-US" dirty="0"/>
              <a:t>MMS</a:t>
            </a:r>
          </a:p>
          <a:p>
            <a:pPr lvl="2"/>
            <a:r>
              <a:rPr lang="en-US" dirty="0" err="1"/>
              <a:t>Polyponic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Pembentukan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,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14 </a:t>
            </a:r>
            <a:r>
              <a:rPr lang="en-US" dirty="0" err="1" smtClean="0"/>
              <a:t>variabel</a:t>
            </a:r>
            <a:r>
              <a:rPr lang="en-US" dirty="0" smtClean="0"/>
              <a:t> (9 </a:t>
            </a:r>
            <a:r>
              <a:rPr lang="en-US" dirty="0" err="1" smtClean="0"/>
              <a:t>variabel</a:t>
            </a:r>
            <a:r>
              <a:rPr lang="en-US" dirty="0" smtClean="0"/>
              <a:t> fuzzy </a:t>
            </a:r>
            <a:r>
              <a:rPr lang="en-US" dirty="0" err="1" smtClean="0"/>
              <a:t>dan</a:t>
            </a:r>
            <a:r>
              <a:rPr lang="en-US" dirty="0" smtClean="0"/>
              <a:t> 5 </a:t>
            </a:r>
            <a:r>
              <a:rPr lang="en-US" dirty="0" err="1" smtClean="0"/>
              <a:t>variabel</a:t>
            </a:r>
            <a:r>
              <a:rPr lang="en-US" dirty="0" smtClean="0"/>
              <a:t> non fuzzy)</a:t>
            </a:r>
          </a:p>
        </p:txBody>
      </p:sp>
    </p:spTree>
    <p:extLst>
      <p:ext uri="{BB962C8B-B14F-4D97-AF65-F5344CB8AC3E}">
        <p14:creationId xmlns:p14="http://schemas.microsoft.com/office/powerpoint/2010/main" val="13112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non fuzzy </a:t>
            </a:r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total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banyaknya</a:t>
            </a:r>
            <a:r>
              <a:rPr lang="en-US" dirty="0" smtClean="0"/>
              <a:t> 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non fuzzy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3</a:t>
            </a:r>
            <a:r>
              <a:rPr lang="en-US" baseline="30000" dirty="0" smtClean="0"/>
              <a:t>5 </a:t>
            </a:r>
            <a:r>
              <a:rPr lang="en-US" dirty="0" smtClean="0"/>
              <a:t>= 243 </a:t>
            </a:r>
            <a:r>
              <a:rPr lang="en-US" dirty="0" err="1" smtClean="0"/>
              <a:t>pilihan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variabel</a:t>
            </a:r>
            <a:r>
              <a:rPr lang="en-US" dirty="0" smtClean="0"/>
              <a:t> fuzzy </a:t>
            </a:r>
            <a:r>
              <a:rPr lang="en-US" dirty="0" err="1" smtClean="0"/>
              <a:t>dan</a:t>
            </a:r>
            <a:r>
              <a:rPr lang="en-US" dirty="0" smtClean="0"/>
              <a:t> non fuzzy, total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baseline="30000" dirty="0" smtClean="0"/>
              <a:t>9</a:t>
            </a:r>
            <a:r>
              <a:rPr lang="en-US" dirty="0" smtClean="0"/>
              <a:t> * 3</a:t>
            </a:r>
            <a:r>
              <a:rPr lang="en-US" baseline="30000" dirty="0" smtClean="0"/>
              <a:t>5</a:t>
            </a:r>
            <a:r>
              <a:rPr lang="en-US" dirty="0" smtClean="0"/>
              <a:t> = 262.144 * 243 = 63.700.992.</a:t>
            </a:r>
          </a:p>
          <a:p>
            <a:r>
              <a:rPr lang="en-US" dirty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HP </a:t>
            </a:r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 smtClean="0"/>
              <a:t>diperhitungkan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HP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kalinya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	 2 * 63.700.992 = 127.401.984 </a:t>
            </a:r>
            <a:r>
              <a:rPr lang="en-US" dirty="0" err="1" smtClean="0"/>
              <a:t>kombinasi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dirasa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HP, type HP, </a:t>
            </a:r>
            <a:r>
              <a:rPr lang="en-US" dirty="0" err="1" smtClean="0"/>
              <a:t>harga</a:t>
            </a:r>
            <a:r>
              <a:rPr lang="en-US" dirty="0" smtClean="0"/>
              <a:t> HP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2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type HP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harganya</a:t>
            </a:r>
            <a:r>
              <a:rPr lang="en-US" dirty="0" smtClean="0"/>
              <a:t> MURAH. </a:t>
            </a:r>
            <a:r>
              <a:rPr lang="en-US" dirty="0" err="1" smtClean="0"/>
              <a:t>Maka</a:t>
            </a:r>
            <a:r>
              <a:rPr lang="en-US" dirty="0" smtClean="0"/>
              <a:t> SQL-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a.NamaHP</a:t>
            </a:r>
            <a:r>
              <a:rPr lang="en-US" dirty="0" smtClean="0"/>
              <a:t>, </a:t>
            </a:r>
            <a:r>
              <a:rPr lang="en-US" dirty="0" err="1" smtClean="0"/>
              <a:t>b.Type</a:t>
            </a:r>
            <a:r>
              <a:rPr lang="en-US" dirty="0" smtClean="0"/>
              <a:t>, </a:t>
            </a:r>
            <a:r>
              <a:rPr lang="en-US" dirty="0" err="1" smtClean="0"/>
              <a:t>b.Harga,c.Mu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JenisHP</a:t>
            </a:r>
            <a:r>
              <a:rPr lang="en-US" dirty="0" smtClean="0"/>
              <a:t> a, </a:t>
            </a:r>
            <a:r>
              <a:rPr lang="en-US" dirty="0" err="1" smtClean="0"/>
              <a:t>DataHP</a:t>
            </a:r>
            <a:r>
              <a:rPr lang="en-US" dirty="0" smtClean="0"/>
              <a:t> b, Mu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(</a:t>
            </a:r>
            <a:r>
              <a:rPr lang="en-US" dirty="0" err="1" smtClean="0"/>
              <a:t>b.Harga</a:t>
            </a:r>
            <a:r>
              <a:rPr lang="en-US" dirty="0" smtClean="0"/>
              <a:t> = ‘MURAH’)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 smtClean="0"/>
              <a:t>a.Kode</a:t>
            </a:r>
            <a:r>
              <a:rPr lang="en-US" dirty="0" smtClean="0"/>
              <a:t> = </a:t>
            </a:r>
            <a:r>
              <a:rPr lang="en-US" dirty="0" err="1" smtClean="0"/>
              <a:t>b.Kode</a:t>
            </a:r>
            <a:r>
              <a:rPr lang="en-US" dirty="0" smtClean="0"/>
              <a:t>) AND</a:t>
            </a:r>
          </a:p>
          <a:p>
            <a:pPr marL="0" indent="0">
              <a:buNone/>
            </a:pPr>
            <a:r>
              <a:rPr lang="en-US" dirty="0" smtClean="0"/>
              <a:t>		 (</a:t>
            </a:r>
            <a:r>
              <a:rPr lang="en-US" dirty="0" err="1" smtClean="0"/>
              <a:t>b.Type</a:t>
            </a:r>
            <a:r>
              <a:rPr lang="en-US" dirty="0" smtClean="0"/>
              <a:t> =</a:t>
            </a:r>
            <a:r>
              <a:rPr lang="en-US" dirty="0" err="1" smtClean="0"/>
              <a:t>c.Type</a:t>
            </a:r>
            <a:r>
              <a:rPr lang="en-US" dirty="0" smtClean="0"/>
              <a:t>) AND (</a:t>
            </a:r>
            <a:r>
              <a:rPr lang="en-US" dirty="0" err="1" smtClean="0"/>
              <a:t>c.Mu</a:t>
            </a:r>
            <a:r>
              <a:rPr lang="en-US" dirty="0" smtClean="0"/>
              <a:t> &gt;0)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By </a:t>
            </a:r>
            <a:r>
              <a:rPr lang="en-US" dirty="0" err="1" smtClean="0"/>
              <a:t>c.Mu</a:t>
            </a:r>
            <a:r>
              <a:rPr lang="en-US" dirty="0" smtClean="0"/>
              <a:t> DESC, </a:t>
            </a:r>
            <a:r>
              <a:rPr lang="en-US" dirty="0" err="1" smtClean="0"/>
              <a:t>b.Harga</a:t>
            </a:r>
            <a:r>
              <a:rPr lang="en-US" dirty="0" smtClean="0"/>
              <a:t> ASC, </a:t>
            </a:r>
            <a:r>
              <a:rPr lang="en-US" dirty="0" err="1" smtClean="0"/>
              <a:t>b.Type</a:t>
            </a:r>
            <a:r>
              <a:rPr lang="en-US" dirty="0" smtClean="0"/>
              <a:t> 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HP </a:t>
            </a:r>
            <a:r>
              <a:rPr lang="en-US" dirty="0" err="1" smtClean="0"/>
              <a:t>meliputi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Harga</a:t>
            </a:r>
            <a:endParaRPr lang="en-US" dirty="0" smtClean="0"/>
          </a:p>
          <a:p>
            <a:pPr lvl="1"/>
            <a:r>
              <a:rPr lang="en-US" dirty="0" err="1" smtClean="0"/>
              <a:t>Dimensi</a:t>
            </a:r>
            <a:r>
              <a:rPr lang="en-US" dirty="0" smtClean="0"/>
              <a:t> (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Berat</a:t>
            </a:r>
            <a:endParaRPr lang="en-US" dirty="0" smtClean="0"/>
          </a:p>
          <a:p>
            <a:pPr lvl="1"/>
            <a:r>
              <a:rPr lang="en-US" dirty="0" smtClean="0"/>
              <a:t>Standby time</a:t>
            </a:r>
          </a:p>
          <a:p>
            <a:pPr lvl="1"/>
            <a:r>
              <a:rPr lang="en-US" dirty="0" smtClean="0"/>
              <a:t>Talk time</a:t>
            </a:r>
          </a:p>
          <a:p>
            <a:pPr lvl="1"/>
            <a:r>
              <a:rPr lang="en-US" dirty="0" smtClean="0"/>
              <a:t>Phonebook memory</a:t>
            </a:r>
          </a:p>
          <a:p>
            <a:pPr lvl="1"/>
            <a:r>
              <a:rPr lang="en-US" dirty="0" smtClean="0"/>
              <a:t>Voice dialing memory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Ada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WAP</a:t>
            </a:r>
          </a:p>
          <a:p>
            <a:pPr lvl="2"/>
            <a:r>
              <a:rPr lang="en-US" dirty="0" smtClean="0"/>
              <a:t>GPRS</a:t>
            </a:r>
          </a:p>
          <a:p>
            <a:pPr lvl="2"/>
            <a:r>
              <a:rPr lang="en-US" dirty="0" smtClean="0"/>
              <a:t>Infrared</a:t>
            </a:r>
          </a:p>
          <a:p>
            <a:pPr lvl="2"/>
            <a:r>
              <a:rPr lang="en-US" dirty="0" smtClean="0"/>
              <a:t>MMS</a:t>
            </a:r>
          </a:p>
          <a:p>
            <a:pPr lvl="2"/>
            <a:r>
              <a:rPr lang="en-US" dirty="0" err="1" smtClean="0"/>
              <a:t>Polyponic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</a:t>
            </a:r>
            <a:r>
              <a:rPr lang="en-US" dirty="0" err="1"/>
              <a:t>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Program Visual Studio 2010 Prof + </a:t>
            </a:r>
            <a:r>
              <a:rPr lang="en-US" dirty="0" err="1"/>
              <a:t>Devexpress</a:t>
            </a:r>
            <a:r>
              <a:rPr lang="en-US" dirty="0"/>
              <a:t> + Crystal Report.</a:t>
            </a:r>
            <a:endParaRPr lang="en-US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smtClean="0"/>
              <a:t>Skin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skin bonus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Devexpress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Kasus</a:t>
            </a:r>
            <a:r>
              <a:rPr lang="en-US" dirty="0" smtClean="0"/>
              <a:t> IQ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Kebutuhan</a:t>
            </a:r>
            <a:r>
              <a:rPr lang="en-US" dirty="0" smtClean="0"/>
              <a:t> Input</a:t>
            </a:r>
          </a:p>
          <a:p>
            <a:pPr marL="973138" indent="-973138">
              <a:buNone/>
            </a:pPr>
            <a:r>
              <a:rPr lang="en-US" dirty="0"/>
              <a:t>	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:  input fuzzy </a:t>
            </a:r>
            <a:r>
              <a:rPr lang="en-US" dirty="0" err="1" smtClean="0"/>
              <a:t>dan</a:t>
            </a:r>
            <a:r>
              <a:rPr lang="en-US" dirty="0" smtClean="0"/>
              <a:t> input non fuzzy</a:t>
            </a:r>
          </a:p>
          <a:p>
            <a:pPr marL="973138" indent="-973138">
              <a:buNone/>
            </a:pPr>
            <a:r>
              <a:rPr lang="en-US" dirty="0" smtClean="0"/>
              <a:t>b) </a:t>
            </a:r>
            <a:r>
              <a:rPr lang="en-US" dirty="0" err="1" smtClean="0"/>
              <a:t>Kebutuhan</a:t>
            </a:r>
            <a:r>
              <a:rPr lang="en-US" dirty="0" smtClean="0"/>
              <a:t> Output</a:t>
            </a:r>
          </a:p>
          <a:p>
            <a:pPr marL="973138" indent="-973138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HP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9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a) </a:t>
            </a:r>
            <a:r>
              <a:rPr lang="en-US" dirty="0" err="1" smtClean="0"/>
              <a:t>Kebutuhan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fuzzy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input fuzzy </a:t>
            </a:r>
            <a:r>
              <a:rPr lang="en-US" dirty="0" err="1" smtClean="0"/>
              <a:t>dan</a:t>
            </a:r>
            <a:r>
              <a:rPr lang="en-US" dirty="0" smtClean="0"/>
              <a:t> input non fuzzy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dirty="0" smtClean="0"/>
              <a:t>. Input  fuzzy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Data HP yang </a:t>
            </a:r>
            <a:r>
              <a:rPr lang="en-US" dirty="0" err="1" smtClean="0"/>
              <a:t>menyangkut</a:t>
            </a:r>
            <a:r>
              <a:rPr lang="en-US" dirty="0" smtClean="0"/>
              <a:t> :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, standby time, talk time, phonebook, memory, voice dialing memory, games, message length.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Batas </a:t>
            </a:r>
            <a:r>
              <a:rPr lang="en-US" dirty="0" err="1" smtClean="0"/>
              <a:t>batas</a:t>
            </a:r>
            <a:r>
              <a:rPr lang="en-US" dirty="0" smtClean="0"/>
              <a:t> fuzzy</a:t>
            </a:r>
          </a:p>
          <a:p>
            <a:pPr lvl="3"/>
            <a:r>
              <a:rPr lang="en-US" dirty="0" smtClean="0"/>
              <a:t>Batas </a:t>
            </a:r>
            <a:r>
              <a:rPr lang="en-US" dirty="0" err="1" smtClean="0"/>
              <a:t>bawah</a:t>
            </a:r>
            <a:r>
              <a:rPr lang="en-US" dirty="0" smtClean="0"/>
              <a:t> (parameter 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fuzzy)</a:t>
            </a:r>
          </a:p>
          <a:p>
            <a:pPr lvl="3"/>
            <a:r>
              <a:rPr lang="en-US" dirty="0" smtClean="0"/>
              <a:t>Batas </a:t>
            </a:r>
            <a:r>
              <a:rPr lang="en-US" dirty="0" err="1" smtClean="0"/>
              <a:t>atas</a:t>
            </a:r>
            <a:r>
              <a:rPr lang="en-US" dirty="0" smtClean="0"/>
              <a:t> (parameter 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(parameter 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)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variabel-variabel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2. Input  non fuzzy , </a:t>
            </a:r>
            <a:r>
              <a:rPr lang="en-US" sz="2600" dirty="0" err="1" smtClean="0"/>
              <a:t>terdiri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data-data HP yang </a:t>
            </a:r>
            <a:r>
              <a:rPr lang="en-US" sz="2600" dirty="0" err="1" smtClean="0"/>
              <a:t>menyangkut</a:t>
            </a:r>
            <a:r>
              <a:rPr lang="en-US" sz="2600" dirty="0" smtClean="0"/>
              <a:t> </a:t>
            </a:r>
            <a:r>
              <a:rPr lang="en-US" sz="2600" dirty="0" err="1" smtClean="0"/>
              <a:t>ada</a:t>
            </a:r>
            <a:r>
              <a:rPr lang="en-US" sz="2600" dirty="0" smtClean="0"/>
              <a:t> </a:t>
            </a:r>
            <a:r>
              <a:rPr lang="en-US" sz="2600" dirty="0" err="1" smtClean="0"/>
              <a:t>tidaknya</a:t>
            </a:r>
            <a:r>
              <a:rPr lang="en-US" sz="2600" dirty="0" smtClean="0"/>
              <a:t>  </a:t>
            </a:r>
            <a:r>
              <a:rPr lang="en-US" sz="2600" dirty="0" err="1" smtClean="0"/>
              <a:t>fasilitas</a:t>
            </a:r>
            <a:r>
              <a:rPr lang="en-US" sz="2600" dirty="0" smtClean="0"/>
              <a:t> : WAP,GPRS, </a:t>
            </a:r>
            <a:r>
              <a:rPr lang="en-US" sz="2600" dirty="0" err="1" smtClean="0"/>
              <a:t>Infrared,MMS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polyphonic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1" y="142568"/>
            <a:ext cx="2209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Analisa</a:t>
            </a:r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kebutuhan</a:t>
            </a:r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sistem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5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a) </a:t>
            </a:r>
            <a:r>
              <a:rPr lang="en-US" dirty="0" err="1" smtClean="0"/>
              <a:t>Kebutuhan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HP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1" y="142568"/>
            <a:ext cx="2209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Analisa</a:t>
            </a:r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kebutuhan</a:t>
            </a:r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sistem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7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Diagram </a:t>
            </a:r>
            <a:r>
              <a:rPr lang="en-US" dirty="0" err="1" smtClean="0"/>
              <a:t>Arus</a:t>
            </a:r>
            <a:r>
              <a:rPr lang="en-US" dirty="0" smtClean="0"/>
              <a:t> Data (DFD)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Arus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HandPhone</a:t>
            </a:r>
            <a:r>
              <a:rPr lang="en-US" dirty="0" smtClean="0"/>
              <a:t> (HP)</a:t>
            </a:r>
          </a:p>
          <a:p>
            <a:pPr lvl="1"/>
            <a:r>
              <a:rPr lang="en-US" dirty="0" err="1" smtClean="0"/>
              <a:t>Pengguna</a:t>
            </a:r>
            <a:endParaRPr lang="en-US" dirty="0" smtClean="0"/>
          </a:p>
          <a:p>
            <a:pPr lvl="1"/>
            <a:r>
              <a:rPr lang="en-US" dirty="0" err="1" smtClean="0"/>
              <a:t>Administrasi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1" y="1600200"/>
            <a:ext cx="7634166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1097</TotalTime>
  <Words>850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Contoh Kasus</vt:lpstr>
      <vt:lpstr>PowerPoint Presentation</vt:lpstr>
      <vt:lpstr>PowerPoint Presentation</vt:lpstr>
      <vt:lpstr>1. Analisa Kebutuhan Sistem</vt:lpstr>
      <vt:lpstr>a) Kebutuhan Input</vt:lpstr>
      <vt:lpstr>a) Kebutuhan Output</vt:lpstr>
      <vt:lpstr>Perancangan Sistem</vt:lpstr>
      <vt:lpstr>Diagram Arus Data</vt:lpstr>
      <vt:lpstr>Diagram Konteks Sistem</vt:lpstr>
      <vt:lpstr>Diagram Arus Data</vt:lpstr>
      <vt:lpstr>PowerPoint Presentation</vt:lpstr>
      <vt:lpstr>PowerPoint Presentation</vt:lpstr>
      <vt:lpstr>Perancangan Basisdata</vt:lpstr>
      <vt:lpstr>i. Struktur tabel</vt:lpstr>
      <vt:lpstr>Tabel JenisHP</vt:lpstr>
      <vt:lpstr>Tabel DataHP</vt:lpstr>
      <vt:lpstr>Tabel BatasHimp fuzzy</vt:lpstr>
      <vt:lpstr>Tabel Mu</vt:lpstr>
      <vt:lpstr>ii. Relasi tabel</vt:lpstr>
      <vt:lpstr>PowerPoint Presentation</vt:lpstr>
      <vt:lpstr>Fungsi Keanggotaan</vt:lpstr>
      <vt:lpstr>PowerPoint Presentation</vt:lpstr>
      <vt:lpstr>Pembentukan Query</vt:lpstr>
      <vt:lpstr>PowerPoint Presentation</vt:lpstr>
      <vt:lpstr>PowerPoint Presentation</vt:lpstr>
      <vt:lpstr>PowerPoint Presentation</vt:lpstr>
      <vt:lpstr>Contoh Query</vt:lpstr>
      <vt:lpstr>Kasus IQ</vt:lpstr>
      <vt:lpstr>PowerPoint Presentation</vt:lpstr>
      <vt:lpstr>PowerPoint Presentation</vt:lpstr>
      <vt:lpstr>PowerPoint Presentation</vt:lpstr>
      <vt:lpstr>Evaluasi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</dc:title>
  <dc:creator>esupriyati</dc:creator>
  <cp:lastModifiedBy>esupriyati</cp:lastModifiedBy>
  <cp:revision>35</cp:revision>
  <dcterms:created xsi:type="dcterms:W3CDTF">2014-10-28T01:00:45Z</dcterms:created>
  <dcterms:modified xsi:type="dcterms:W3CDTF">2015-11-30T03:50:00Z</dcterms:modified>
</cp:coreProperties>
</file>