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86" r:id="rId4"/>
    <p:sldId id="287" r:id="rId5"/>
    <p:sldId id="288" r:id="rId6"/>
    <p:sldId id="266" r:id="rId7"/>
    <p:sldId id="268" r:id="rId8"/>
    <p:sldId id="273" r:id="rId9"/>
    <p:sldId id="293" r:id="rId10"/>
    <p:sldId id="291" r:id="rId11"/>
    <p:sldId id="274" r:id="rId12"/>
    <p:sldId id="275" r:id="rId13"/>
    <p:sldId id="283" r:id="rId14"/>
    <p:sldId id="284" r:id="rId15"/>
    <p:sldId id="278" r:id="rId16"/>
    <p:sldId id="279" r:id="rId17"/>
    <p:sldId id="281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6" autoAdjust="0"/>
  </p:normalViewPr>
  <p:slideViewPr>
    <p:cSldViewPr>
      <p:cViewPr>
        <p:scale>
          <a:sx n="50" d="100"/>
          <a:sy n="50" d="100"/>
        </p:scale>
        <p:origin x="-195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9FE00-B18E-4EDA-B144-776A39A491C3}" type="datetimeFigureOut">
              <a:rPr lang="id-ID" smtClean="0"/>
              <a:pPr/>
              <a:t>09/10/2019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DA16-3E72-429E-B6B4-34ED5F6B46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76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7DA16-3E72-429E-B6B4-34ED5F6B4621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Pertemuan 2</a:t>
            </a:r>
            <a:br>
              <a:rPr lang="id-ID" dirty="0"/>
            </a:br>
            <a:r>
              <a:rPr lang="id-ID" sz="4000" dirty="0"/>
              <a:t>Analisa dan Perancangan Sistem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-Konsep Analisa Sistem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Penganalisis harus mampu bekerja </a:t>
            </a:r>
          </a:p>
          <a:p>
            <a:pPr>
              <a:buNone/>
            </a:pPr>
            <a:r>
              <a:rPr lang="id-ID" sz="2000" dirty="0"/>
              <a:t>   dengan orang-orang dari semua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sv-SE" sz="2000" dirty="0"/>
              <a:t>kalangan sekaligus bekerja dengan komputer.</a:t>
            </a:r>
            <a:endParaRPr lang="id-ID" sz="2000" dirty="0"/>
          </a:p>
          <a:p>
            <a:r>
              <a:rPr lang="sv-SE" sz="2000" dirty="0"/>
              <a:t>Penganalisis memainkan</a:t>
            </a:r>
          </a:p>
          <a:p>
            <a:pPr>
              <a:buNone/>
            </a:pPr>
            <a:r>
              <a:rPr lang="id-ID" sz="2000" dirty="0"/>
              <a:t>	banyak peran, kadang-kadang menyeimbangkan banyak hal sekaligus</a:t>
            </a:r>
          </a:p>
          <a:p>
            <a:pPr>
              <a:buNone/>
            </a:pPr>
            <a:r>
              <a:rPr lang="id-ID" sz="2000" dirty="0"/>
              <a:t>	dalam waktu yang sama.</a:t>
            </a:r>
          </a:p>
        </p:txBody>
      </p:sp>
    </p:spTree>
    <p:extLst>
      <p:ext uri="{BB962C8B-B14F-4D97-AF65-F5344CB8AC3E}">
        <p14:creationId xmlns:p14="http://schemas.microsoft.com/office/powerpoint/2010/main" val="37979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9225" y="2057400"/>
            <a:ext cx="6305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ANALIS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Fungsi Analisis Sistem adalah</a:t>
            </a:r>
          </a:p>
          <a:p>
            <a:pPr>
              <a:buNone/>
            </a:pPr>
            <a:r>
              <a:rPr lang="id-ID" dirty="0"/>
              <a:t>1.Mengidentifikasikan masalah-masalah dari user</a:t>
            </a:r>
          </a:p>
          <a:p>
            <a:pPr>
              <a:buNone/>
            </a:pPr>
            <a:r>
              <a:rPr lang="id-ID" dirty="0"/>
              <a:t>2.Menyatakan secara spesifik sasaran yang harus dicapai untuk memenuhi kebutuhan user</a:t>
            </a:r>
          </a:p>
          <a:p>
            <a:pPr>
              <a:buNone/>
            </a:pPr>
            <a:r>
              <a:rPr lang="id-ID" dirty="0"/>
              <a:t>3.Memilih alternatif-alternatif metode pemecahan masalah</a:t>
            </a:r>
          </a:p>
          <a:p>
            <a:pPr>
              <a:buNone/>
            </a:pPr>
            <a:r>
              <a:rPr lang="es-ES" dirty="0"/>
              <a:t>4.Merencanakan dan </a:t>
            </a:r>
            <a:r>
              <a:rPr lang="es-ES" dirty="0" err="1"/>
              <a:t>menerapkan</a:t>
            </a:r>
            <a:r>
              <a:rPr lang="es-ES" dirty="0"/>
              <a:t> </a:t>
            </a:r>
            <a:r>
              <a:rPr lang="es-ES" dirty="0" err="1"/>
              <a:t>rancangan</a:t>
            </a:r>
            <a:r>
              <a:rPr lang="es-ES" dirty="0"/>
              <a:t> </a:t>
            </a:r>
            <a:r>
              <a:rPr lang="es-ES" dirty="0" err="1"/>
              <a:t>sistemnya</a:t>
            </a:r>
            <a:r>
              <a:rPr lang="es-ES" dirty="0"/>
              <a:t> </a:t>
            </a:r>
            <a:r>
              <a:rPr lang="es-ES" dirty="0" err="1"/>
              <a:t>sesuai</a:t>
            </a:r>
            <a:r>
              <a:rPr lang="id-ID" dirty="0"/>
              <a:t> dengan permintaan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Kepegawaian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Masalah</a:t>
            </a:r>
            <a:endParaRPr lang="en-US" sz="2000" dirty="0"/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masih</a:t>
            </a:r>
            <a:r>
              <a:rPr lang="en-US" sz="2000" dirty="0"/>
              <a:t> manual</a:t>
            </a:r>
          </a:p>
          <a:p>
            <a:pPr lvl="1"/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data</a:t>
            </a:r>
          </a:p>
          <a:p>
            <a:pPr lvl="1"/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data </a:t>
            </a:r>
            <a:r>
              <a:rPr lang="en-US" sz="2000" dirty="0" err="1"/>
              <a:t>pegawai</a:t>
            </a:r>
            <a:endParaRPr lang="en-US" sz="2000" dirty="0"/>
          </a:p>
          <a:p>
            <a:pPr lvl="1"/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gaji</a:t>
            </a:r>
            <a:r>
              <a:rPr lang="en-US" sz="2000" dirty="0"/>
              <a:t> </a:t>
            </a:r>
            <a:r>
              <a:rPr lang="en-US" sz="2000" dirty="0" err="1"/>
              <a:t>berkala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endParaRPr lang="en-US" sz="2000" dirty="0"/>
          </a:p>
          <a:p>
            <a:r>
              <a:rPr lang="en-US" sz="2000" dirty="0" err="1"/>
              <a:t>Solusi</a:t>
            </a:r>
            <a:endParaRPr lang="en-US" sz="2000" dirty="0"/>
          </a:p>
          <a:p>
            <a:pPr lvl="1"/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kepegawaian</a:t>
            </a:r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Rancang</a:t>
            </a:r>
            <a:r>
              <a:rPr lang="en-US" sz="2000" dirty="0"/>
              <a:t> </a:t>
            </a:r>
            <a:r>
              <a:rPr lang="en-US" sz="2000" dirty="0" err="1"/>
              <a:t>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Tingkat </a:t>
            </a:r>
            <a:r>
              <a:rPr lang="en-US" sz="2000" dirty="0" err="1"/>
              <a:t>Kecanduan</a:t>
            </a:r>
            <a:r>
              <a:rPr lang="en-US" sz="2000" dirty="0"/>
              <a:t> Game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: 	</a:t>
            </a:r>
          </a:p>
          <a:p>
            <a:pPr lvl="1"/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kecanduan</a:t>
            </a:r>
            <a:r>
              <a:rPr lang="en-US" dirty="0"/>
              <a:t> game</a:t>
            </a:r>
          </a:p>
          <a:p>
            <a:pPr lvl="1"/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kecanduan</a:t>
            </a:r>
            <a:r>
              <a:rPr lang="en-US" dirty="0"/>
              <a:t> game</a:t>
            </a:r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game</a:t>
            </a:r>
          </a:p>
          <a:p>
            <a:pPr lvl="1"/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kecanduan</a:t>
            </a:r>
            <a:r>
              <a:rPr lang="en-US" dirty="0"/>
              <a:t> game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  <a:p>
            <a:pPr lvl="1"/>
            <a:r>
              <a:rPr lang="en-US" dirty="0" err="1"/>
              <a:t>Mencari</a:t>
            </a:r>
            <a:r>
              <a:rPr lang="en-US" dirty="0"/>
              <a:t> model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kecanduan</a:t>
            </a:r>
            <a:r>
              <a:rPr lang="en-US" dirty="0"/>
              <a:t> game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rule/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kecanduan</a:t>
            </a:r>
            <a:r>
              <a:rPr lang="en-US" dirty="0"/>
              <a:t> game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internet.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Next :</a:t>
            </a:r>
          </a:p>
          <a:p>
            <a:pPr lvl="1"/>
            <a:r>
              <a:rPr lang="en-US" sz="2000" dirty="0" err="1"/>
              <a:t>Presentasi</a:t>
            </a:r>
            <a:r>
              <a:rPr lang="en-US" sz="2000" dirty="0"/>
              <a:t> </a:t>
            </a:r>
            <a:r>
              <a:rPr lang="en-US" sz="2000" dirty="0" err="1"/>
              <a:t>Analisa</a:t>
            </a:r>
            <a:r>
              <a:rPr lang="id-ID" sz="2000" dirty="0"/>
              <a:t> Masalah masing-masing kelompok</a:t>
            </a:r>
          </a:p>
          <a:p>
            <a:pPr lvl="1"/>
            <a:r>
              <a:rPr lang="id-ID" sz="2000" dirty="0"/>
              <a:t>Penjelasan tentang Analisa Kebutuhan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Analisis dan Perancangan Sistem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Analisis dan perancangan sistem adalah suatu pendekatan yang sistematis</a:t>
            </a:r>
          </a:p>
          <a:p>
            <a:pPr>
              <a:buNone/>
            </a:pPr>
            <a:r>
              <a:rPr lang="id-ID" sz="2000" dirty="0"/>
              <a:t>	untuk :</a:t>
            </a:r>
          </a:p>
          <a:p>
            <a:pPr lvl="1"/>
            <a:r>
              <a:rPr lang="fi-FI" sz="2000" dirty="0"/>
              <a:t>mengidentifikasi masalah, peluang, dan tujuan-tujuan</a:t>
            </a:r>
          </a:p>
          <a:p>
            <a:pPr lvl="1"/>
            <a:r>
              <a:rPr lang="id-ID" sz="2000" dirty="0"/>
              <a:t>menganalisis arus informasi dalam organisasi</a:t>
            </a:r>
          </a:p>
          <a:p>
            <a:pPr lvl="1"/>
            <a:r>
              <a:rPr lang="id-ID" sz="2000" dirty="0"/>
              <a:t>merancang sistem informasi terkomputerisasi untuk menyelesaikan masalah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Sistem adalah sekumpulan unsur / elemen yang saling berkaitan dan saling mempengaruhi dalam melakukan kegiatan bersama untuk mencapai suatu tujuan.</a:t>
            </a:r>
          </a:p>
          <a:p>
            <a:r>
              <a:rPr lang="id-ID" sz="2000" dirty="0"/>
              <a:t>Contoh :</a:t>
            </a:r>
          </a:p>
          <a:p>
            <a:pPr lvl="1"/>
            <a:r>
              <a:rPr lang="id-ID" sz="2000" dirty="0"/>
              <a:t>Sistem Komputer terdiri dari Software, Hardware, dan Brainware</a:t>
            </a:r>
          </a:p>
          <a:p>
            <a:pPr lvl="1"/>
            <a:r>
              <a:rPr lang="id-ID" sz="2000" dirty="0"/>
              <a:t>Sistem Akuntansi</a:t>
            </a:r>
          </a:p>
        </p:txBody>
      </p:sp>
    </p:spTree>
    <p:extLst>
      <p:ext uri="{BB962C8B-B14F-4D97-AF65-F5344CB8AC3E}">
        <p14:creationId xmlns:p14="http://schemas.microsoft.com/office/powerpoint/2010/main" val="359893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1800" b="1" dirty="0"/>
              <a:t>Menurut LUDWIG VON BARTALANFY</a:t>
            </a:r>
          </a:p>
          <a:p>
            <a:pPr lvl="1"/>
            <a:r>
              <a:rPr lang="id-ID" sz="1800" dirty="0"/>
              <a:t>Sistem merupakan seperangkat unsur yang saling terikat dalam suatu antar relasi diantara unsur-unsur tersebut dengan lingkungan.</a:t>
            </a:r>
          </a:p>
          <a:p>
            <a:pPr lvl="1">
              <a:buNone/>
            </a:pPr>
            <a:endParaRPr lang="id-ID" sz="1800" dirty="0"/>
          </a:p>
          <a:p>
            <a:r>
              <a:rPr lang="id-ID" sz="1800" b="1" dirty="0"/>
              <a:t>Menurut ANATOL RAPOROT</a:t>
            </a:r>
          </a:p>
          <a:p>
            <a:pPr lvl="1"/>
            <a:r>
              <a:rPr lang="id-ID" sz="1800" dirty="0"/>
              <a:t>Sistem adalah suatu kumpulan kesatuan dan perangkat hubungan satu sama lain.</a:t>
            </a:r>
          </a:p>
          <a:p>
            <a:pPr lvl="1">
              <a:buNone/>
            </a:pPr>
            <a:endParaRPr lang="id-ID" sz="1800" dirty="0"/>
          </a:p>
          <a:p>
            <a:r>
              <a:rPr lang="id-ID" sz="1800" b="1" dirty="0"/>
              <a:t>Menurut L. ACKOF</a:t>
            </a:r>
          </a:p>
          <a:p>
            <a:pPr lvl="1"/>
            <a:r>
              <a:rPr lang="id-ID" sz="1800" dirty="0"/>
              <a:t>Sistem adalah setiap kesatuan secara konseptual atau fisik yang </a:t>
            </a:r>
            <a:r>
              <a:rPr lang="sv-SE" sz="1800" dirty="0"/>
              <a:t>terdiri dari bagian-bagian dalam keadaan saling tergantung satu</a:t>
            </a:r>
            <a:r>
              <a:rPr lang="id-ID" sz="1800" dirty="0"/>
              <a:t> sama lainnya.</a:t>
            </a:r>
          </a:p>
        </p:txBody>
      </p:sp>
    </p:spTree>
    <p:extLst>
      <p:ext uri="{BB962C8B-B14F-4D97-AF65-F5344CB8AC3E}">
        <p14:creationId xmlns:p14="http://schemas.microsoft.com/office/powerpoint/2010/main" val="28102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7630" y="2362200"/>
            <a:ext cx="7059570" cy="252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10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Level dalam Sistem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52588"/>
            <a:ext cx="78486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831080"/>
          </a:xfrm>
        </p:spPr>
        <p:txBody>
          <a:bodyPr>
            <a:normAutofit/>
          </a:bodyPr>
          <a:lstStyle/>
          <a:p>
            <a:r>
              <a:rPr lang="id-ID" dirty="0"/>
              <a:t>Level Operasional</a:t>
            </a:r>
          </a:p>
          <a:p>
            <a:pPr lvl="1"/>
            <a:r>
              <a:rPr lang="id-ID" dirty="0"/>
              <a:t>TPS(Transaction Process System)</a:t>
            </a:r>
          </a:p>
          <a:p>
            <a:r>
              <a:rPr lang="id-ID" dirty="0"/>
              <a:t>Level Knowledge</a:t>
            </a:r>
          </a:p>
          <a:p>
            <a:pPr lvl="1"/>
            <a:r>
              <a:rPr lang="id-ID" dirty="0"/>
              <a:t>OAS (Office Automation System) </a:t>
            </a:r>
            <a:endParaRPr lang="id-ID" dirty="0">
              <a:sym typeface="Wingdings" pitchFamily="2" charset="2"/>
            </a:endParaRPr>
          </a:p>
          <a:p>
            <a:pPr lvl="1"/>
            <a:r>
              <a:rPr lang="id-ID" dirty="0">
                <a:sym typeface="Wingdings" pitchFamily="2" charset="2"/>
              </a:rPr>
              <a:t>KWS (Knowledge work System)</a:t>
            </a:r>
            <a:endParaRPr lang="id-ID" dirty="0"/>
          </a:p>
          <a:p>
            <a:r>
              <a:rPr lang="id-ID" dirty="0"/>
              <a:t>Higher Level</a:t>
            </a:r>
          </a:p>
          <a:p>
            <a:pPr lvl="1"/>
            <a:r>
              <a:rPr lang="id-ID" dirty="0"/>
              <a:t>MIS(Management Information System)</a:t>
            </a:r>
          </a:p>
          <a:p>
            <a:pPr lvl="1"/>
            <a:r>
              <a:rPr lang="id-ID" dirty="0"/>
              <a:t>DSS(Decission Support System)</a:t>
            </a:r>
          </a:p>
          <a:p>
            <a:pPr lvl="1"/>
            <a:r>
              <a:rPr lang="id-ID" dirty="0"/>
              <a:t>ES (Expert System)</a:t>
            </a:r>
          </a:p>
          <a:p>
            <a:r>
              <a:rPr lang="id-ID" dirty="0"/>
              <a:t>Strategic Level</a:t>
            </a:r>
          </a:p>
          <a:p>
            <a:pPr lvl="1"/>
            <a:r>
              <a:rPr lang="id-ID" dirty="0"/>
              <a:t>ESS(Executive Support System)</a:t>
            </a:r>
          </a:p>
          <a:p>
            <a:r>
              <a:rPr lang="id-ID" dirty="0"/>
              <a:t>Group Level Desicion</a:t>
            </a:r>
          </a:p>
          <a:p>
            <a:pPr lvl="1"/>
            <a:r>
              <a:rPr lang="id-ID" dirty="0"/>
              <a:t>GDSS(Group DSS)</a:t>
            </a:r>
          </a:p>
          <a:p>
            <a:pPr lvl="1"/>
            <a:r>
              <a:rPr lang="id-ID" dirty="0"/>
              <a:t>CSCWS(Computer Supported Collaborative Work System) </a:t>
            </a:r>
          </a:p>
          <a:p>
            <a:endParaRPr lang="id-ID" dirty="0"/>
          </a:p>
          <a:p>
            <a:pPr lvl="1"/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ANALIS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n-NO" sz="2000" dirty="0"/>
              <a:t>Suatu sistem akan dirancang oleh satu orang atau sekelompok orang</a:t>
            </a:r>
            <a:r>
              <a:rPr lang="id-ID" sz="2000" dirty="0"/>
              <a:t> yang membentuk tim. Orang yang merancang sistem ini disebut Sistem Analis.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Tiga peran Penganalisis sistem adalah :</a:t>
            </a:r>
          </a:p>
          <a:p>
            <a:pPr lvl="1"/>
            <a:r>
              <a:rPr lang="fi-FI" sz="2000" dirty="0"/>
              <a:t>Konsultan luar untuk bisnis</a:t>
            </a:r>
          </a:p>
          <a:p>
            <a:pPr lvl="1"/>
            <a:r>
              <a:rPr lang="de-DE" sz="2000" dirty="0"/>
              <a:t>Ahli pendukung di dalam bisnis</a:t>
            </a:r>
          </a:p>
          <a:p>
            <a:pPr lvl="1"/>
            <a:r>
              <a:rPr lang="id-ID" sz="2000" dirty="0"/>
              <a:t>Agen perubahan baik dalam situasi internal maupun eksternal terhadap bisnis</a:t>
            </a:r>
          </a:p>
        </p:txBody>
      </p:sp>
    </p:spTree>
    <p:extLst>
      <p:ext uri="{BB962C8B-B14F-4D97-AF65-F5344CB8AC3E}">
        <p14:creationId xmlns:p14="http://schemas.microsoft.com/office/powerpoint/2010/main" val="11282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3067</TotalTime>
  <Words>373</Words>
  <Application>Microsoft Office PowerPoint</Application>
  <PresentationFormat>Tampilan Layar (4:3)</PresentationFormat>
  <Paragraphs>80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19" baseType="lpstr">
      <vt:lpstr>Angles</vt:lpstr>
      <vt:lpstr>Pertemuan 2 Analisa dan Perancangan Sistem</vt:lpstr>
      <vt:lpstr>Analisis dan Perancangan Sistem ?</vt:lpstr>
      <vt:lpstr>SISTEM</vt:lpstr>
      <vt:lpstr>Presentasi PowerPoint</vt:lpstr>
      <vt:lpstr>Presentasi PowerPoint</vt:lpstr>
      <vt:lpstr>Level dalam Sistem</vt:lpstr>
      <vt:lpstr>Jenis-jenis sistem</vt:lpstr>
      <vt:lpstr>ANALIS SISTEM</vt:lpstr>
      <vt:lpstr>Presentasi PowerPoint</vt:lpstr>
      <vt:lpstr>HOW?</vt:lpstr>
      <vt:lpstr>Presentasi PowerPoint</vt:lpstr>
      <vt:lpstr>FUNGSI ANALIS SISTEM</vt:lpstr>
      <vt:lpstr>Contoh 1</vt:lpstr>
      <vt:lpstr>Presentasi PowerPoint</vt:lpstr>
      <vt:lpstr>Contoh 2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 dan SIlabus</dc:title>
  <dc:creator>Tacha</dc:creator>
  <cp:lastModifiedBy>Azka Amal</cp:lastModifiedBy>
  <cp:revision>102</cp:revision>
  <dcterms:created xsi:type="dcterms:W3CDTF">2006-08-16T00:00:00Z</dcterms:created>
  <dcterms:modified xsi:type="dcterms:W3CDTF">2019-10-09T02:50:56Z</dcterms:modified>
</cp:coreProperties>
</file>