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0"/>
  </p:notesMasterIdLst>
  <p:sldIdLst>
    <p:sldId id="256" r:id="rId2"/>
    <p:sldId id="257" r:id="rId3"/>
    <p:sldId id="290" r:id="rId4"/>
    <p:sldId id="291" r:id="rId5"/>
    <p:sldId id="293" r:id="rId6"/>
    <p:sldId id="292" r:id="rId7"/>
    <p:sldId id="294" r:id="rId8"/>
    <p:sldId id="289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E9763A-B540-4478-AEE7-8A503F535AB0}">
  <a:tblStyle styleId="{D2E9763A-B540-4478-AEE7-8A503F535A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58135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ef209a60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cef209a60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cef209a60_1_1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6761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ef209a60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cef209a60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3831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ef209a60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cef209a60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6554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ef209a60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cef209a60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283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ef209a60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cef209a60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5842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ef209a60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cef209a60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5968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ef209a60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cef209a60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759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cef209a60_1_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g1cef209a60_1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96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3939450" y="2556954"/>
            <a:ext cx="4863000" cy="10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ubTitle" idx="1"/>
          </p:nvPr>
        </p:nvSpPr>
        <p:spPr>
          <a:xfrm>
            <a:off x="3952200" y="3704204"/>
            <a:ext cx="4856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1918450" y="439500"/>
            <a:ext cx="7225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9892029">
            <a:off x="2873932" y="156273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4527839">
            <a:off x="3005459" y="3443641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414606">
            <a:off x="1967897" y="2192112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4162721" flipH="1">
            <a:off x="2110757" y="805096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864253" flipH="1">
            <a:off x="3934583" y="142673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1435202">
            <a:off x="5618205" y="2384716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4325069">
            <a:off x="5463157" y="736150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29549">
            <a:off x="4788024" y="3370715"/>
            <a:ext cx="1587121" cy="1514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8"/>
          <p:cNvGrpSpPr/>
          <p:nvPr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108" name="Google Shape;108;p18" descr="E:\002-KIMS BUSINESS\007-02-Googleslidesppt\02-GSppt-Contents-Kim\20170215\03-abs\item01-pn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5616" y="1275607"/>
              <a:ext cx="2585656" cy="2592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8"/>
            <p:cNvSpPr/>
            <p:nvPr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2860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 descr="E:\002-KIMS BUSINESS\007-02-Googleslidesppt\02-GSppt-Contents-Kim\20170215\03-abs\item02-pn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40352" y="3624792"/>
            <a:ext cx="1407408" cy="151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8016" y="2078075"/>
            <a:ext cx="91260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3250550" y="2684075"/>
            <a:ext cx="26136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Basic Layout">
  <p:cSld name="10_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4" r:id="rId3"/>
    <p:sldLayoutId id="214748366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2"/>
          <p:cNvGrpSpPr/>
          <p:nvPr/>
        </p:nvGrpSpPr>
        <p:grpSpPr>
          <a:xfrm>
            <a:off x="3650519" y="2738626"/>
            <a:ext cx="164889" cy="954107"/>
            <a:chOff x="3424672" y="2643758"/>
            <a:chExt cx="283232" cy="1584176"/>
          </a:xfrm>
        </p:grpSpPr>
        <p:sp>
          <p:nvSpPr>
            <p:cNvPr id="137" name="Google Shape;137;p22"/>
            <p:cNvSpPr/>
            <p:nvPr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rgbClr val="A4B4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3562948" y="2643758"/>
              <a:ext cx="72008" cy="1584176"/>
            </a:xfrm>
            <a:prstGeom prst="rect">
              <a:avLst/>
            </a:prstGeom>
            <a:solidFill>
              <a:srgbClr val="98DF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3497620" y="2643758"/>
              <a:ext cx="72008" cy="1584176"/>
            </a:xfrm>
            <a:prstGeom prst="rect">
              <a:avLst/>
            </a:prstGeom>
            <a:solidFill>
              <a:srgbClr val="F8B2A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rgbClr val="9AD3E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TextBox 1">
            <a:extLst>
              <a:ext uri="{FF2B5EF4-FFF2-40B4-BE49-F238E27FC236}">
                <a16:creationId xmlns:a16="http://schemas.microsoft.com/office/drawing/2014/main" xmlns="" id="{6C14C6C3-AE7C-4FA4-A7CC-652A1F596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408" y="2747679"/>
            <a:ext cx="5328592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altLang="ko-KR" sz="3600" b="1" dirty="0" smtClean="0">
                <a:latin typeface="Book Antiqua" panose="02040602050305030304" pitchFamily="18" charset="0"/>
                <a:ea typeface="맑은 고딕" pitchFamily="50" charset="-127"/>
                <a:cs typeface="Arial" panose="020B0604020202020204" pitchFamily="34" charset="0"/>
              </a:rPr>
              <a:t>Pemodelan Data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Book Antiqua" panose="02040602050305030304" pitchFamily="18" charset="0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 idx="4294967295"/>
          </p:nvPr>
        </p:nvSpPr>
        <p:spPr>
          <a:xfrm>
            <a:off x="574766" y="728663"/>
            <a:ext cx="7477034" cy="623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3200" dirty="0" err="1" smtClean="0">
                <a:latin typeface="Book Antiqua" panose="02040602050305030304" pitchFamily="18" charset="0"/>
              </a:rPr>
              <a:t>Batasan</a:t>
            </a:r>
            <a:r>
              <a:rPr sz="3200" dirty="0">
                <a:latin typeface="Book Antiqua" panose="02040602050305030304" pitchFamily="18" charset="0"/>
              </a:rPr>
              <a:t> </a:t>
            </a:r>
            <a:r>
              <a:rPr sz="3200" dirty="0" err="1" smtClean="0">
                <a:latin typeface="Book Antiqua" panose="02040602050305030304" pitchFamily="18" charset="0"/>
              </a:rPr>
              <a:t>atau</a:t>
            </a:r>
            <a:r>
              <a:rPr sz="3200" dirty="0" smtClean="0">
                <a:latin typeface="Book Antiqua" panose="02040602050305030304" pitchFamily="18" charset="0"/>
              </a:rPr>
              <a:t> </a:t>
            </a:r>
            <a:r>
              <a:rPr sz="3200" dirty="0" err="1" smtClean="0">
                <a:latin typeface="Book Antiqua" panose="02040602050305030304" pitchFamily="18" charset="0"/>
              </a:rPr>
              <a:t>asumsi-asumsi</a:t>
            </a:r>
            <a:r>
              <a:rPr sz="3200" dirty="0" smtClean="0">
                <a:latin typeface="Book Antiqua" panose="02040602050305030304" pitchFamily="18" charset="0"/>
              </a:rPr>
              <a:t> yang </a:t>
            </a:r>
            <a:r>
              <a:rPr sz="3200" dirty="0" err="1" smtClean="0">
                <a:latin typeface="Book Antiqua" panose="02040602050305030304" pitchFamily="18" charset="0"/>
              </a:rPr>
              <a:t>diangkat</a:t>
            </a:r>
            <a:r>
              <a:rPr sz="3200" dirty="0" smtClean="0">
                <a:latin typeface="Book Antiqua" panose="02040602050305030304" pitchFamily="18" charset="0"/>
              </a:rPr>
              <a:t> </a:t>
            </a:r>
            <a:r>
              <a:rPr sz="3200" dirty="0" err="1" smtClean="0">
                <a:latin typeface="Book Antiqua" panose="02040602050305030304" pitchFamily="18" charset="0"/>
              </a:rPr>
              <a:t>dalam</a:t>
            </a:r>
            <a:r>
              <a:rPr sz="3200" dirty="0" smtClean="0">
                <a:latin typeface="Book Antiqua" panose="02040602050305030304" pitchFamily="18" charset="0"/>
              </a:rPr>
              <a:t> </a:t>
            </a:r>
            <a:r>
              <a:rPr sz="3200" dirty="0" err="1" smtClean="0">
                <a:latin typeface="Book Antiqua" panose="02040602050305030304" pitchFamily="18" charset="0"/>
              </a:rPr>
              <a:t>merancang</a:t>
            </a:r>
            <a:r>
              <a:rPr sz="3200" dirty="0" smtClean="0">
                <a:latin typeface="Book Antiqua" panose="02040602050305030304" pitchFamily="18" charset="0"/>
              </a:rPr>
              <a:t> ERD</a:t>
            </a:r>
            <a:endParaRPr sz="3200" dirty="0">
              <a:latin typeface="Book Antiqua" panose="020406020503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B7E1F92-7A31-4509-A91D-0E60CAEAC6A0}"/>
              </a:ext>
            </a:extLst>
          </p:cNvPr>
          <p:cNvSpPr txBox="1"/>
          <p:nvPr/>
        </p:nvSpPr>
        <p:spPr>
          <a:xfrm>
            <a:off x="574766" y="1727200"/>
            <a:ext cx="79850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d-ID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Pemberi info memiliki beberapa informasi, sementara setiap informasi dapat dimiliki oleh penerima info.</a:t>
            </a: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d-ID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Penerima info dapat menerima infomasi yang diinginkan, sedangkan penerima info lain bisa menerima informasi yang sama.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 idx="4294967295"/>
          </p:nvPr>
        </p:nvSpPr>
        <p:spPr>
          <a:xfrm>
            <a:off x="915988" y="334963"/>
            <a:ext cx="7224712" cy="623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 smtClean="0">
                <a:latin typeface="Book Antiqua" panose="02040602050305030304" pitchFamily="18" charset="0"/>
              </a:rPr>
              <a:t>A</a:t>
            </a:r>
            <a:r>
              <a:rPr sz="3200" dirty="0" err="1" smtClean="0">
                <a:latin typeface="Book Antiqua" panose="02040602050305030304" pitchFamily="18" charset="0"/>
              </a:rPr>
              <a:t>tribut-atribut</a:t>
            </a:r>
            <a:r>
              <a:rPr sz="3200" dirty="0" smtClean="0">
                <a:latin typeface="Book Antiqua" panose="02040602050305030304" pitchFamily="18" charset="0"/>
              </a:rPr>
              <a:t> yang </a:t>
            </a:r>
            <a:r>
              <a:rPr sz="3200" dirty="0" err="1" smtClean="0">
                <a:latin typeface="Book Antiqua" panose="02040602050305030304" pitchFamily="18" charset="0"/>
              </a:rPr>
              <a:t>dimiliki</a:t>
            </a:r>
            <a:endParaRPr sz="3200" dirty="0">
              <a:latin typeface="Book Antiqua" panose="020406020503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B7E1F92-7A31-4509-A91D-0E60CAEAC6A0}"/>
              </a:ext>
            </a:extLst>
          </p:cNvPr>
          <p:cNvSpPr txBox="1"/>
          <p:nvPr/>
        </p:nvSpPr>
        <p:spPr>
          <a:xfrm>
            <a:off x="574766" y="1257300"/>
            <a:ext cx="85692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d-ID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Pemberi_info</a:t>
            </a:r>
          </a:p>
          <a:p>
            <a:pPr marL="2857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Id_pemberi</a:t>
            </a:r>
            <a:endParaRPr lang="id-ID" sz="18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d-ID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no_idmengirim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Id_info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d-ID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Penerima_info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No_idmenerima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Id_penerima</a:t>
            </a:r>
          </a:p>
        </p:txBody>
      </p:sp>
    </p:spTree>
    <p:extLst>
      <p:ext uri="{BB962C8B-B14F-4D97-AF65-F5344CB8AC3E}">
        <p14:creationId xmlns:p14="http://schemas.microsoft.com/office/powerpoint/2010/main" val="36712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 idx="4294967295"/>
          </p:nvPr>
        </p:nvSpPr>
        <p:spPr>
          <a:xfrm>
            <a:off x="915988" y="334963"/>
            <a:ext cx="7224712" cy="623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Book Antiqua" panose="02040602050305030304" pitchFamily="18" charset="0"/>
              </a:rPr>
              <a:t>E</a:t>
            </a:r>
            <a:r>
              <a:rPr lang="id-ID" sz="3200" dirty="0" smtClean="0">
                <a:latin typeface="Book Antiqua" panose="02040602050305030304" pitchFamily="18" charset="0"/>
              </a:rPr>
              <a:t>RD</a:t>
            </a:r>
            <a:endParaRPr sz="3200" dirty="0">
              <a:latin typeface="Book Antiqua" panose="0204060205030503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85788" y="1028700"/>
            <a:ext cx="1692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Id_pemberi</a:t>
            </a:r>
            <a:endParaRPr lang="id-ID" sz="1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2722166" y="2028880"/>
            <a:ext cx="1656000" cy="4680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memiliki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20772" y="2957352"/>
            <a:ext cx="1836000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no_idmengirim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0088" y="2000180"/>
            <a:ext cx="1497012" cy="50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Pemberi_info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92688" y="2033160"/>
            <a:ext cx="1440000" cy="46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068344" y="2028880"/>
            <a:ext cx="1897856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Id_info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4763212" y="2900180"/>
            <a:ext cx="1944000" cy="5040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menerima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068344" y="2957352"/>
            <a:ext cx="1897856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No_idmenerima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75456" y="4468650"/>
            <a:ext cx="1552344" cy="43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Id_penerima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92688" y="3676650"/>
            <a:ext cx="1440000" cy="50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Penerima_info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>
            <a:stCxn id="8" idx="0"/>
          </p:cNvCxnSpPr>
          <p:nvPr/>
        </p:nvCxnSpPr>
        <p:spPr>
          <a:xfrm flipV="1">
            <a:off x="1448594" y="1460700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2467100" y="1992880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V="1">
            <a:off x="4662160" y="1963229"/>
            <a:ext cx="0" cy="61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V="1">
            <a:off x="6752616" y="1929509"/>
            <a:ext cx="0" cy="6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756856" y="2504180"/>
            <a:ext cx="0" cy="3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731456" y="3389352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735212" y="4180650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V="1">
            <a:off x="6870344" y="2954180"/>
            <a:ext cx="0" cy="3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539212" y="2512652"/>
            <a:ext cx="0" cy="4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0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 idx="4294967295"/>
          </p:nvPr>
        </p:nvSpPr>
        <p:spPr>
          <a:xfrm>
            <a:off x="915988" y="334963"/>
            <a:ext cx="7224712" cy="623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id-ID" sz="4400" dirty="0"/>
              <a:t>Skema Tabel</a:t>
            </a:r>
            <a:endParaRPr sz="4400" dirty="0">
              <a:latin typeface="Book Antiqua" panose="020406020503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344" y="958850"/>
            <a:ext cx="6048000" cy="34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1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 idx="4294967295"/>
          </p:nvPr>
        </p:nvSpPr>
        <p:spPr>
          <a:xfrm>
            <a:off x="915988" y="334963"/>
            <a:ext cx="7224712" cy="623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200" dirty="0" err="1"/>
              <a:t>Contoh</a:t>
            </a:r>
            <a:r>
              <a:rPr lang="en-US" sz="3200" dirty="0"/>
              <a:t> </a:t>
            </a:r>
            <a:r>
              <a:rPr lang="id-ID" sz="3200" dirty="0"/>
              <a:t>Struktur Tabel</a:t>
            </a:r>
            <a:r>
              <a:rPr lang="en-US" sz="3200" dirty="0"/>
              <a:t> </a:t>
            </a:r>
            <a:r>
              <a:rPr lang="en-US" sz="3200" dirty="0" smtClean="0"/>
              <a:t>P</a:t>
            </a:r>
            <a:r>
              <a:rPr lang="id-ID" sz="3200" dirty="0" smtClean="0"/>
              <a:t>emberi info</a:t>
            </a:r>
            <a:endParaRPr sz="3200" dirty="0">
              <a:latin typeface="Book Antiqua" panose="0204060205030503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89683"/>
              </p:ext>
            </p:extLst>
          </p:nvPr>
        </p:nvGraphicFramePr>
        <p:xfrm>
          <a:off x="622300" y="1479550"/>
          <a:ext cx="7670800" cy="1167130"/>
        </p:xfrm>
        <a:graphic>
          <a:graphicData uri="http://schemas.openxmlformats.org/drawingml/2006/table">
            <a:tbl>
              <a:tblPr firstRow="1" bandRow="1">
                <a:tableStyleId>{D2E9763A-B540-4478-AEE7-8A503F535AB0}</a:tableStyleId>
              </a:tblPr>
              <a:tblGrid>
                <a:gridCol w="646581"/>
                <a:gridCol w="2174863"/>
                <a:gridCol w="1542977"/>
                <a:gridCol w="1454807"/>
                <a:gridCol w="1851572"/>
              </a:tblGrid>
              <a:tr h="527050">
                <a:tc>
                  <a:txBody>
                    <a:bodyPr/>
                    <a:lstStyle/>
                    <a:p>
                      <a:r>
                        <a:rPr lang="id-ID" sz="1800" b="1" dirty="0" smtClean="0">
                          <a:latin typeface="Times New Roman" panose="02020603050405020304" pitchFamily="18" charset="0"/>
                          <a:ea typeface="Adobe Song Std L" panose="02020300000000000000" pitchFamily="18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en-US" sz="1800" b="1" dirty="0">
                        <a:latin typeface="Times New Roman" panose="02020603050405020304" pitchFamily="18" charset="0"/>
                        <a:ea typeface="Adobe Song Std L" panose="020203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Times New Roman" panose="02020603050405020304" pitchFamily="18" charset="0"/>
                          <a:ea typeface="Adobe Song Std L" panose="02020300000000000000" pitchFamily="18" charset="-128"/>
                          <a:cs typeface="Times New Roman" panose="02020603050405020304" pitchFamily="18" charset="0"/>
                        </a:rPr>
                        <a:t>Nama</a:t>
                      </a:r>
                      <a:r>
                        <a:rPr lang="en-US" sz="1800" b="1" dirty="0" smtClean="0">
                          <a:latin typeface="Times New Roman" panose="02020603050405020304" pitchFamily="18" charset="0"/>
                          <a:ea typeface="Adobe Song Std L" panose="02020300000000000000" pitchFamily="18" charset="-128"/>
                          <a:cs typeface="Times New Roman" panose="02020603050405020304" pitchFamily="18" charset="0"/>
                        </a:rPr>
                        <a:t>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dirty="0" smtClean="0">
                          <a:latin typeface="Times New Roman" panose="02020603050405020304" pitchFamily="18" charset="0"/>
                          <a:ea typeface="Adobe Song Std L" panose="02020300000000000000" pitchFamily="18" charset="-128"/>
                          <a:cs typeface="Times New Roman" panose="02020603050405020304" pitchFamily="18" charset="0"/>
                        </a:rPr>
                        <a:t>Tipe</a:t>
                      </a:r>
                      <a:endParaRPr lang="en-US" sz="1800" b="1" dirty="0">
                        <a:latin typeface="Times New Roman" panose="02020603050405020304" pitchFamily="18" charset="0"/>
                        <a:ea typeface="Adobe Song Std L" panose="020203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Constraint</a:t>
                      </a:r>
                      <a:endParaRPr lang="en-US" sz="2000" b="1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Keterangan</a:t>
                      </a:r>
                      <a:endParaRPr lang="en-US" sz="2000" b="1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fontAlgn="base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Id_pemberi</a:t>
                      </a:r>
                      <a:endParaRPr lang="id-ID" sz="18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Varchar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id-ID" sz="180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2)</a:t>
                      </a:r>
                      <a:endParaRPr lang="en-US" sz="20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</a:t>
                      </a:r>
                      <a:r>
                        <a:rPr lang="id-ID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key tabel Pemberi_info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28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 idx="4294967295"/>
          </p:nvPr>
        </p:nvSpPr>
        <p:spPr>
          <a:xfrm>
            <a:off x="915988" y="334963"/>
            <a:ext cx="7224712" cy="623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sz="4400" dirty="0" err="1"/>
              <a:t>Contoh</a:t>
            </a:r>
            <a:r>
              <a:rPr lang="en-ID" sz="4400" dirty="0"/>
              <a:t> query</a:t>
            </a:r>
            <a:endParaRPr sz="4400" dirty="0">
              <a:latin typeface="Book Antiqua" panose="020406020503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B7E1F92-7A31-4509-A91D-0E60CAEAC6A0}"/>
              </a:ext>
            </a:extLst>
          </p:cNvPr>
          <p:cNvSpPr txBox="1"/>
          <p:nvPr/>
        </p:nvSpPr>
        <p:spPr>
          <a:xfrm>
            <a:off x="574766" y="1257300"/>
            <a:ext cx="8569234" cy="498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id-ID" sz="2000" dirty="0" smtClean="0"/>
              <a:t>Select </a:t>
            </a:r>
            <a:endParaRPr lang="id-ID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00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5"/>
          <p:cNvSpPr txBox="1">
            <a:spLocks noGrp="1"/>
          </p:cNvSpPr>
          <p:nvPr>
            <p:ph type="title"/>
          </p:nvPr>
        </p:nvSpPr>
        <p:spPr>
          <a:xfrm>
            <a:off x="18000" y="2265750"/>
            <a:ext cx="91260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595959"/>
                </a:solidFill>
              </a:rPr>
              <a:t>Thank you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99</Words>
  <Application>Microsoft Office PowerPoint</Application>
  <PresentationFormat>On-screen Show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Adobe Song Std L</vt:lpstr>
      <vt:lpstr>맑은 고딕</vt:lpstr>
      <vt:lpstr>Arial</vt:lpstr>
      <vt:lpstr>Book Antiqua</vt:lpstr>
      <vt:lpstr>Times New Roman</vt:lpstr>
      <vt:lpstr>Wingdings</vt:lpstr>
      <vt:lpstr>Contents Slide Master</vt:lpstr>
      <vt:lpstr>PowerPoint Presentation</vt:lpstr>
      <vt:lpstr>Batasan atau asumsi-asumsi yang diangkat dalam merancang ERD</vt:lpstr>
      <vt:lpstr>Atribut-atribut yang dimiliki</vt:lpstr>
      <vt:lpstr>ERD</vt:lpstr>
      <vt:lpstr>Skema Tabel</vt:lpstr>
      <vt:lpstr>Contoh Struktur Tabel Pemberi info</vt:lpstr>
      <vt:lpstr>Contoh query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ALFIAN</dc:creator>
  <cp:lastModifiedBy>Windows User</cp:lastModifiedBy>
  <cp:revision>17</cp:revision>
  <dcterms:modified xsi:type="dcterms:W3CDTF">2019-11-04T16:06:26Z</dcterms:modified>
</cp:coreProperties>
</file>