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31"/>
  </p:notesMasterIdLst>
  <p:sldIdLst>
    <p:sldId id="261" r:id="rId4"/>
    <p:sldId id="262" r:id="rId5"/>
    <p:sldId id="265" r:id="rId6"/>
    <p:sldId id="357" r:id="rId7"/>
    <p:sldId id="329" r:id="rId8"/>
    <p:sldId id="332" r:id="rId9"/>
    <p:sldId id="334" r:id="rId10"/>
    <p:sldId id="290" r:id="rId11"/>
    <p:sldId id="266" r:id="rId12"/>
    <p:sldId id="271" r:id="rId13"/>
    <p:sldId id="327" r:id="rId14"/>
    <p:sldId id="276" r:id="rId15"/>
    <p:sldId id="286" r:id="rId16"/>
    <p:sldId id="275" r:id="rId17"/>
    <p:sldId id="267" r:id="rId18"/>
    <p:sldId id="298" r:id="rId19"/>
    <p:sldId id="361" r:id="rId20"/>
    <p:sldId id="333" r:id="rId21"/>
    <p:sldId id="362" r:id="rId22"/>
    <p:sldId id="324" r:id="rId23"/>
    <p:sldId id="301" r:id="rId24"/>
    <p:sldId id="293" r:id="rId25"/>
    <p:sldId id="299" r:id="rId26"/>
    <p:sldId id="360" r:id="rId27"/>
    <p:sldId id="268" r:id="rId28"/>
    <p:sldId id="348" r:id="rId29"/>
    <p:sldId id="363" r:id="rId3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84460" autoAdjust="0"/>
  </p:normalViewPr>
  <p:slideViewPr>
    <p:cSldViewPr snapToGrid="0">
      <p:cViewPr>
        <p:scale>
          <a:sx n="30" d="100"/>
          <a:sy n="30" d="100"/>
        </p:scale>
        <p:origin x="-1752" y="-37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2019/10/8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294684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=""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3655852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4144318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871737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4373454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879537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4150891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7189830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7534410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err="1" smtClean="0"/>
              <a:t>Variabel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Data Reduction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Data Preprocessing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Data Cleaning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Data Integration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Data Transformation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 l="50513" t="51758" r="12701" b="17968"/>
          <a:stretch>
            <a:fillRect/>
          </a:stretch>
        </p:blipFill>
        <p:spPr bwMode="auto">
          <a:xfrm>
            <a:off x="398332" y="2554014"/>
            <a:ext cx="7831268" cy="520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 userDrawn="1"/>
        </p:nvPicPr>
        <p:blipFill>
          <a:blip r:embed="rId2"/>
          <a:srcRect l="46120" t="18554" r="24231" b="23828"/>
          <a:stretch>
            <a:fillRect/>
          </a:stretch>
        </p:blipFill>
        <p:spPr bwMode="auto">
          <a:xfrm>
            <a:off x="666549" y="1221670"/>
            <a:ext cx="7626113" cy="83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75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4"/>
            <a:ext cx="7990959" cy="1402920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4891" y="29332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3200401"/>
            <a:ext cx="7996244" cy="4521198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Picture 8" descr="https://www.saedsayad.com/images/Data_table_1.png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8464" y="1179095"/>
            <a:ext cx="7243009" cy="774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715688383"/>
              </p:ext>
            </p:extLst>
          </p:nvPr>
        </p:nvGraphicFramePr>
        <p:xfrm>
          <a:off x="552262" y="3195476"/>
          <a:ext cx="2474717" cy="5120640"/>
        </p:xfrm>
        <a:graphic>
          <a:graphicData uri="http://schemas.openxmlformats.org/drawingml/2006/table">
            <a:tbl>
              <a:tblPr/>
              <a:tblGrid>
                <a:gridCol w="2474717"/>
              </a:tblGrid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 smtClean="0">
                          <a:latin typeface="Arial"/>
                        </a:rPr>
                        <a:t>Close</a:t>
                      </a:r>
                      <a:endParaRPr lang="en-US" sz="4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1289.12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1285.33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1307.28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latin typeface="Arial"/>
                        </a:rPr>
                        <a:t>1309.93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1311.46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42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1311.28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475081188"/>
              </p:ext>
            </p:extLst>
          </p:nvPr>
        </p:nvGraphicFramePr>
        <p:xfrm>
          <a:off x="6673260" y="3216166"/>
          <a:ext cx="2313084" cy="5120640"/>
        </p:xfrm>
        <a:graphic>
          <a:graphicData uri="http://schemas.openxmlformats.org/drawingml/2006/table">
            <a:tbl>
              <a:tblPr/>
              <a:tblGrid>
                <a:gridCol w="2313084"/>
              </a:tblGrid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 smtClean="0">
                          <a:latin typeface="Arial"/>
                        </a:rPr>
                        <a:t>Close</a:t>
                      </a:r>
                      <a:endParaRPr lang="en-US" sz="4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4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latin typeface="Arial"/>
                        </a:rPr>
                        <a:t>0.89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533618717"/>
              </p:ext>
            </p:extLst>
          </p:nvPr>
        </p:nvGraphicFramePr>
        <p:xfrm>
          <a:off x="3340802" y="2554012"/>
          <a:ext cx="1798756" cy="2438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98756"/>
              </a:tblGrid>
              <a:tr h="534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latin typeface="Arial"/>
                        </a:rPr>
                        <a:t>0.10</a:t>
                      </a:r>
                    </a:p>
                  </a:txBody>
                  <a:tcPr marL="0" marR="0" marT="0" marB="0" anchor="b"/>
                </a:tc>
              </a:tr>
              <a:tr h="534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latin typeface="Arial"/>
                        </a:rPr>
                        <a:t>BB</a:t>
                      </a:r>
                    </a:p>
                  </a:txBody>
                  <a:tcPr marL="0" marR="0" marT="0" marB="0" anchor="b"/>
                </a:tc>
              </a:tr>
              <a:tr h="53401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u="none" strike="noStrike" dirty="0" smtClean="0">
                          <a:latin typeface="Arial"/>
                        </a:rPr>
                        <a:t>0.90</a:t>
                      </a:r>
                    </a:p>
                  </a:txBody>
                  <a:tcPr marL="0" marR="0" marT="0" marB="0" anchor="b"/>
                </a:tc>
              </a:tr>
              <a:tr h="5340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4000" b="0" i="0" u="none" strike="noStrike" dirty="0" smtClean="0">
                          <a:latin typeface="Arial"/>
                        </a:rPr>
                        <a:t>BA</a:t>
                      </a:r>
                      <a:endParaRPr lang="en-US" sz="40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850266416"/>
              </p:ext>
            </p:extLst>
          </p:nvPr>
        </p:nvGraphicFramePr>
        <p:xfrm>
          <a:off x="3290340" y="6503957"/>
          <a:ext cx="1880750" cy="30499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80750"/>
              </a:tblGrid>
              <a:tr h="762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latin typeface="Arial"/>
                        </a:rPr>
                        <a:t>1285.33</a:t>
                      </a:r>
                    </a:p>
                  </a:txBody>
                  <a:tcPr marL="0" marR="0" marT="0" marB="0" anchor="b"/>
                </a:tc>
              </a:tr>
              <a:tr h="762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err="1">
                          <a:latin typeface="Arial"/>
                        </a:rPr>
                        <a:t>Xmin</a:t>
                      </a:r>
                      <a:endParaRPr lang="en-US" sz="40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76248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u="none" strike="noStrike" dirty="0" smtClean="0">
                          <a:latin typeface="Arial"/>
                        </a:rPr>
                        <a:t>1311.46</a:t>
                      </a:r>
                    </a:p>
                  </a:txBody>
                  <a:tcPr marL="0" marR="0" marT="0" marB="0" anchor="b"/>
                </a:tc>
              </a:tr>
              <a:tr h="76248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u="none" strike="noStrike" dirty="0" err="1" smtClean="0">
                          <a:latin typeface="Arial"/>
                        </a:rPr>
                        <a:t>Xm</a:t>
                      </a:r>
                      <a:r>
                        <a:rPr lang="id-ID" sz="4000" b="0" i="0" u="none" strike="noStrike" dirty="0" smtClean="0">
                          <a:latin typeface="Arial"/>
                        </a:rPr>
                        <a:t>ax</a:t>
                      </a:r>
                      <a:endParaRPr lang="en-US" sz="4000" b="0" i="0" u="none" strike="noStrike" dirty="0" smtClean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ight Arrow 13"/>
          <p:cNvSpPr/>
          <p:nvPr userDrawn="1"/>
        </p:nvSpPr>
        <p:spPr>
          <a:xfrm>
            <a:off x="3227485" y="4561660"/>
            <a:ext cx="3429024" cy="23574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2"/>
          <p:cNvSpPr/>
          <p:nvPr userDrawn="1"/>
        </p:nvSpPr>
        <p:spPr>
          <a:xfrm>
            <a:off x="16221446" y="533478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5" name="円/楕円 33"/>
          <p:cNvSpPr/>
          <p:nvPr userDrawn="1"/>
        </p:nvSpPr>
        <p:spPr>
          <a:xfrm>
            <a:off x="17224122" y="4950633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"/>
                            </p:stCondLst>
                            <p:childTnLst>
                              <p:par>
                                <p:cTn id="3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/>
      <p:bldP spid="4" grpId="0" animBg="1"/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5" grpId="0" animBg="1"/>
      <p:bldP spid="25" grpId="1" animBg="1"/>
      <p:bldP spid="26" grpId="0" animBg="1"/>
      <p:bldP spid="26" grpId="1" animBg="1"/>
      <p:bldP spid="31" grpId="0" animBg="1"/>
      <p:bldP spid="31" grpId="1" animBg="1"/>
      <p:bldP spid="35" grpId="0" animBg="1"/>
      <p:bldP spid="35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1985937" y="2699841"/>
          <a:ext cx="491935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59"/>
              </a:tblGrid>
              <a:tr h="1565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Rusak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Jelek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Sedang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Bagus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Sempurna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 userDrawn="1"/>
        </p:nvGraphicFramePr>
        <p:xfrm>
          <a:off x="10001741" y="2762903"/>
          <a:ext cx="500703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04"/>
                <a:gridCol w="1189169"/>
                <a:gridCol w="938819"/>
                <a:gridCol w="938819"/>
                <a:gridCol w="938819"/>
              </a:tblGrid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id-ID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 userDrawn="1"/>
        </p:nvSpPr>
        <p:spPr bwMode="auto">
          <a:xfrm>
            <a:off x="7713267" y="3862059"/>
            <a:ext cx="1285884" cy="1357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003570" y="4201034"/>
            <a:ext cx="12778290" cy="10708064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 userDrawn="1"/>
        </p:nvGraphicFramePr>
        <p:xfrm>
          <a:off x="1021283" y="3271344"/>
          <a:ext cx="828037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40"/>
                <a:gridCol w="1142120"/>
                <a:gridCol w="2712534"/>
                <a:gridCol w="2141477"/>
              </a:tblGrid>
              <a:tr h="1565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Cabang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Gresik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Gresik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Surabaya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Surabaya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Surabaya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 userDrawn="1"/>
        </p:nvGraphicFramePr>
        <p:xfrm>
          <a:off x="1513489" y="7891143"/>
          <a:ext cx="6810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24"/>
                <a:gridCol w="2588067"/>
                <a:gridCol w="2043213"/>
              </a:tblGrid>
              <a:tr h="1565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Cabang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Gresik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550.000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Surabaya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18-09-2018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ight Arrow 48"/>
          <p:cNvSpPr/>
          <p:nvPr userDrawn="1"/>
        </p:nvSpPr>
        <p:spPr bwMode="auto">
          <a:xfrm rot="2822870">
            <a:off x="814745" y="6789451"/>
            <a:ext cx="1285884" cy="1357322"/>
          </a:xfrm>
          <a:prstGeom prst="rightArrow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2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2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6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Data Mining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Data Preprocessing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kumimoji="1" lang="ja-JP" altLang="en-US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567559" y="2017986"/>
            <a:ext cx="6968358" cy="2785967"/>
          </a:xfrm>
        </p:spPr>
        <p:txBody>
          <a:bodyPr/>
          <a:lstStyle/>
          <a:p>
            <a:r>
              <a:rPr kumimoji="1" lang="en-US" altLang="ja-JP" sz="6600" dirty="0" smtClean="0"/>
              <a:t>Data Preprocessing</a:t>
            </a:r>
            <a:endParaRPr kumimoji="1" lang="ja-JP" altLang="en-US" sz="6600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502320" y="3188043"/>
            <a:ext cx="7945421" cy="4187705"/>
          </a:xfrm>
        </p:spPr>
        <p:txBody>
          <a:bodyPr>
            <a:noAutofit/>
          </a:bodyPr>
          <a:lstStyle/>
          <a:p>
            <a:pPr lvl="0" algn="just" fontAlgn="auto">
              <a:spcAft>
                <a:spcPts val="0"/>
              </a:spcAft>
              <a:defRPr/>
            </a:pP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Data Preparation</a:t>
            </a:r>
          </a:p>
          <a:p>
            <a:pPr lvl="0" algn="just" fontAlgn="auto">
              <a:spcAft>
                <a:spcPts val="0"/>
              </a:spcAft>
              <a:defRPr/>
            </a:pPr>
            <a:r>
              <a:rPr kumimoji="1" lang="en-US" altLang="ja-JP" sz="3200" dirty="0" err="1" smtClean="0"/>
              <a:t>Langkah</a:t>
            </a:r>
            <a:r>
              <a:rPr kumimoji="1" lang="en-US" altLang="ja-JP" sz="3200" dirty="0" smtClean="0"/>
              <a:t> yang </a:t>
            </a:r>
            <a:r>
              <a:rPr kumimoji="1" lang="en-US" altLang="ja-JP" sz="3200" dirty="0" err="1" smtClean="0"/>
              <a:t>dilakukan</a:t>
            </a:r>
            <a:r>
              <a:rPr kumimoji="1" lang="en-US" altLang="ja-JP" sz="3200" dirty="0" smtClean="0"/>
              <a:t> agar data </a:t>
            </a:r>
            <a:r>
              <a:rPr kumimoji="1" lang="en-US" altLang="ja-JP" sz="3200" dirty="0" err="1" smtClean="0"/>
              <a:t>mentah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menjadi</a:t>
            </a:r>
            <a:r>
              <a:rPr kumimoji="1" lang="en-US" altLang="ja-JP" sz="3200" dirty="0" smtClean="0"/>
              <a:t> data yang </a:t>
            </a:r>
            <a:r>
              <a:rPr kumimoji="1" lang="en-US" altLang="ja-JP" sz="3200" dirty="0" err="1" smtClean="0"/>
              <a:t>berkualitas</a:t>
            </a:r>
            <a:endParaRPr kumimoji="1" lang="ja-JP" altLang="en-US" sz="3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9600" dirty="0" err="1" smtClean="0"/>
              <a:t>Perlunya</a:t>
            </a:r>
            <a:r>
              <a:rPr lang="en-US" altLang="ja-JP" sz="9600" dirty="0" smtClean="0"/>
              <a:t> Data Preprocessing</a:t>
            </a:r>
            <a:endParaRPr kumimoji="1" lang="ja-JP" altLang="en-US" sz="96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355600" y="4571998"/>
            <a:ext cx="16229724" cy="4542971"/>
          </a:xfrm>
        </p:spPr>
        <p:txBody>
          <a:bodyPr/>
          <a:lstStyle/>
          <a:p>
            <a:pPr marL="630238" lvl="0" indent="-630238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4400" dirty="0" smtClean="0"/>
              <a:t>Raw data </a:t>
            </a:r>
            <a:r>
              <a:rPr lang="en-US" sz="4400" dirty="0" err="1" smtClean="0"/>
              <a:t>banyak</a:t>
            </a:r>
            <a:r>
              <a:rPr lang="en-US" sz="4400" dirty="0" smtClean="0"/>
              <a:t> yang </a:t>
            </a:r>
            <a:r>
              <a:rPr lang="en-US" sz="4400" dirty="0" err="1" smtClean="0"/>
              <a:t>tidak</a:t>
            </a:r>
            <a:r>
              <a:rPr lang="en-US" sz="4400" dirty="0" smtClean="0"/>
              <a:t> </a:t>
            </a:r>
            <a:r>
              <a:rPr lang="en-US" sz="4400" dirty="0" err="1" smtClean="0"/>
              <a:t>lengkap</a:t>
            </a:r>
            <a:r>
              <a:rPr lang="en-US" sz="4400" dirty="0" smtClean="0"/>
              <a:t> (incomplete), </a:t>
            </a:r>
            <a:r>
              <a:rPr lang="en-US" sz="4400" dirty="0" err="1" smtClean="0"/>
              <a:t>terdapat</a:t>
            </a:r>
            <a:r>
              <a:rPr lang="en-US" sz="4400" dirty="0" smtClean="0"/>
              <a:t> missing values, </a:t>
            </a:r>
            <a:r>
              <a:rPr lang="en-US" sz="4400" dirty="0" err="1" smtClean="0"/>
              <a:t>redudansi</a:t>
            </a:r>
            <a:r>
              <a:rPr lang="en-US" sz="4400" dirty="0" smtClean="0"/>
              <a:t>, </a:t>
            </a:r>
            <a:r>
              <a:rPr lang="en-US" sz="4400" dirty="0" err="1" smtClean="0"/>
              <a:t>mengandung</a:t>
            </a:r>
            <a:r>
              <a:rPr lang="en-US" sz="4400" dirty="0" smtClean="0"/>
              <a:t> </a:t>
            </a:r>
            <a:r>
              <a:rPr lang="en-US" sz="4400" dirty="0" err="1" smtClean="0"/>
              <a:t>nois</a:t>
            </a:r>
            <a:r>
              <a:rPr lang="en-US" sz="4400" dirty="0" smtClean="0"/>
              <a:t>, inconsistent</a:t>
            </a:r>
            <a:endParaRPr lang="id-ID" sz="4400" dirty="0" smtClean="0"/>
          </a:p>
          <a:p>
            <a:pPr marL="630238" lvl="0" indent="-630238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meminimalisasi</a:t>
            </a:r>
            <a:r>
              <a:rPr lang="en-US" sz="4400" dirty="0" smtClean="0"/>
              <a:t> data </a:t>
            </a:r>
            <a:r>
              <a:rPr lang="en-US" sz="4400" dirty="0" err="1" smtClean="0"/>
              <a:t>sampah</a:t>
            </a:r>
            <a:endParaRPr lang="id-ID" sz="4400" dirty="0" smtClean="0"/>
          </a:p>
          <a:p>
            <a:pPr marL="630238" lvl="0" indent="-630238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mempercepat</a:t>
            </a:r>
            <a:r>
              <a:rPr lang="en-US" sz="4400" dirty="0" smtClean="0"/>
              <a:t> </a:t>
            </a:r>
            <a:r>
              <a:rPr lang="en-US" sz="4400" dirty="0" err="1" smtClean="0"/>
              <a:t>proses</a:t>
            </a:r>
            <a:r>
              <a:rPr lang="en-US" sz="4400" dirty="0" smtClean="0"/>
              <a:t> mining data</a:t>
            </a:r>
            <a:endParaRPr lang="id-ID" altLang="ja-JP" sz="4400" dirty="0" smtClean="0">
              <a:ea typeface="ＭＳ Ｐゴシック" pitchFamily="34" charset="-128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39486762"/>
      </p:ext>
    </p:extLst>
  </p:cSld>
  <p:clrMapOvr>
    <a:masterClrMapping/>
  </p:clrMapOvr>
  <p:transition spd="slow" advTm="349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4294967295"/>
          </p:nvPr>
        </p:nvSpPr>
        <p:spPr>
          <a:xfrm>
            <a:off x="-1" y="0"/>
            <a:ext cx="8999191" cy="10287000"/>
          </a:xfrm>
        </p:spPr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Preprocessing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err="1" smtClean="0"/>
              <a:t>Macam-macam</a:t>
            </a:r>
            <a:r>
              <a:rPr kumimoji="1" lang="en-US" altLang="ja-JP" dirty="0" smtClean="0"/>
              <a:t> Data Preprocessing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Data Cleaning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 err="1" smtClean="0"/>
              <a:t>Membersihkan</a:t>
            </a:r>
            <a:r>
              <a:rPr lang="en-US" altLang="ja-JP" dirty="0" smtClean="0"/>
              <a:t> data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Data Integration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 err="1" smtClean="0"/>
              <a:t>Menggabungkan</a:t>
            </a:r>
            <a:r>
              <a:rPr lang="en-US" altLang="ja-JP" dirty="0" smtClean="0"/>
              <a:t> data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Data Transformation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err="1" smtClean="0"/>
              <a:t>Mengubah</a:t>
            </a:r>
            <a:r>
              <a:rPr lang="en-US" altLang="ja-JP" dirty="0" smtClean="0"/>
              <a:t> data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Data Reduction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 smtClean="0"/>
              <a:t>Mereduksi</a:t>
            </a:r>
            <a:r>
              <a:rPr lang="en-US" altLang="ja-JP" dirty="0" smtClean="0"/>
              <a:t> data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08370312"/>
      </p:ext>
    </p:extLst>
  </p:cSld>
  <p:clrMapOvr>
    <a:masterClrMapping/>
  </p:clrMapOvr>
  <p:transition spd="slow" advTm="807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wnload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286413" cy="10287000"/>
          </a:xfr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>
          <a:xfrm>
            <a:off x="865661" y="6439643"/>
            <a:ext cx="6336704" cy="196295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 Cleaning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3" name="Picture Placeholder 12" descr="database.png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3457832" y="5304667"/>
            <a:ext cx="1152363" cy="830773"/>
          </a:xfrm>
        </p:spPr>
      </p:pic>
    </p:spTree>
    <p:extLst>
      <p:ext uri="{BB962C8B-B14F-4D97-AF65-F5344CB8AC3E}">
        <p14:creationId xmlns=""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80">
        <p14:flip dir="r"/>
      </p:transition>
    </mc:Choice>
    <mc:Fallback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329563" y="6695921"/>
            <a:ext cx="9577064" cy="792088"/>
          </a:xfrm>
        </p:spPr>
        <p:txBody>
          <a:bodyPr/>
          <a:lstStyle/>
          <a:p>
            <a:r>
              <a:rPr lang="en-US" altLang="ja-JP" dirty="0" smtClean="0"/>
              <a:t>Data Cleaning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Dalam data cleaning yang akan kita lakukan antara lain mengisi missing value, mengidentifikasi outlier, menangani data noise, mengoreksi data yang tidak konsisten, dan menyelesaikan masalah redudansi data akibat integrasi data.</a:t>
            </a:r>
            <a:endParaRPr kumimoji="1" lang="ja-JP" altLang="en-US" sz="24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8" name="Picture Placeholder 7" descr="cleaning dat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942" r="1394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タイトル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Cleaning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538163" lvl="1" indent="-509588">
              <a:buFont typeface="Wingdings" pitchFamily="2" charset="2"/>
              <a:buChar char="q"/>
            </a:pPr>
            <a:r>
              <a:rPr lang="en-US" sz="2400" dirty="0" err="1" smtClean="0"/>
              <a:t>Menghapus</a:t>
            </a:r>
            <a:r>
              <a:rPr lang="en-US" sz="2400" dirty="0" smtClean="0"/>
              <a:t> record</a:t>
            </a:r>
            <a:endParaRPr lang="id-ID" sz="2400" dirty="0" smtClean="0"/>
          </a:p>
          <a:p>
            <a:pPr marL="538163" lvl="1" indent="-509588">
              <a:buFont typeface="Wingdings" pitchFamily="2" charset="2"/>
              <a:buChar char="q"/>
            </a:pPr>
            <a:r>
              <a:rPr lang="en-US" sz="2400" dirty="0" err="1" smtClean="0"/>
              <a:t>Mengisi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manual</a:t>
            </a:r>
            <a:endParaRPr lang="id-ID" sz="2400" dirty="0" smtClean="0"/>
          </a:p>
          <a:p>
            <a:pPr marL="538163" lvl="1" indent="-509588">
              <a:buFont typeface="Wingdings" pitchFamily="2" charset="2"/>
              <a:buChar char="q"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global</a:t>
            </a:r>
            <a:endParaRPr lang="id-ID" sz="2400" dirty="0" smtClean="0"/>
          </a:p>
          <a:p>
            <a:pPr marL="538163" lvl="1" indent="-509588">
              <a:buFont typeface="Wingdings" pitchFamily="2" charset="2"/>
              <a:buChar char="q"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rata-rata</a:t>
            </a:r>
            <a:endParaRPr lang="id-ID" sz="2400" dirty="0" smtClean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545824654"/>
      </p:ext>
    </p:extLst>
  </p:cSld>
  <p:clrMapOvr>
    <a:masterClrMapping/>
  </p:clrMapOvr>
  <p:transition spd="slow" advTm="4636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wnload (2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549569" cy="10287000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1015315" y="6439643"/>
            <a:ext cx="6336704" cy="216065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 Integration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7" name="Picture Placeholder 16" descr="icon data mining.jpg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13607486" y="5382867"/>
            <a:ext cx="1152363" cy="674373"/>
          </a:xfrm>
        </p:spPr>
      </p:pic>
    </p:spTree>
    <p:extLst>
      <p:ext uri="{BB962C8B-B14F-4D97-AF65-F5344CB8AC3E}">
        <p14:creationId xmlns=""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3696">
        <p14:flip dir="r"/>
      </p:transition>
    </mc:Choice>
    <mc:Fallback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329563" y="6695921"/>
            <a:ext cx="9577064" cy="792088"/>
          </a:xfrm>
        </p:spPr>
        <p:txBody>
          <a:bodyPr/>
          <a:lstStyle/>
          <a:p>
            <a:r>
              <a:rPr lang="en-US" altLang="ja-JP" dirty="0" smtClean="0"/>
              <a:t>Data Integration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id-ID" dirty="0" smtClean="0"/>
              <a:t>Data integration adalah suatu langkah untuk menggabungkan data dari beberapa sumber. Data integration hanya dilakukan jika data berasal dari tempat yang berbeda-beda (sumber data tidak hanya dari 1 tempat). Langkah yang dilakukan antara lain mengintegrasikan skema, mengidentifikasi masalah entitas, dan mendeteksi sekaligus menyelesaikan konflik pada nilai data.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8" name="Picture Placeholder 7" descr="cleaning dat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664309" y="2058686"/>
            <a:ext cx="4916413" cy="2877129"/>
          </a:xfrm>
        </p:spPr>
      </p:pic>
    </p:spTree>
    <p:extLst>
      <p:ext uri="{BB962C8B-B14F-4D97-AF65-F5344CB8AC3E}">
        <p14:creationId xmlns=""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Data transformation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09" b="7809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>
          <a:xfrm>
            <a:off x="865661" y="6439644"/>
            <a:ext cx="6336704" cy="166638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 Transformation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3457832" y="5143872"/>
            <a:ext cx="1152363" cy="1152363"/>
          </a:xfrm>
        </p:spPr>
      </p:pic>
    </p:spTree>
    <p:extLst>
      <p:ext uri="{BB962C8B-B14F-4D97-AF65-F5344CB8AC3E}">
        <p14:creationId xmlns=""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778">
        <p14:flip dir="r"/>
      </p:transition>
    </mc:Choice>
    <mc:Fallback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329563" y="6695921"/>
            <a:ext cx="9577064" cy="792088"/>
          </a:xfrm>
        </p:spPr>
        <p:txBody>
          <a:bodyPr/>
          <a:lstStyle/>
          <a:p>
            <a:r>
              <a:rPr lang="en-US" altLang="ja-JP" dirty="0" smtClean="0"/>
              <a:t>Data Transformation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Data transformation yaitu mengubah suatu data supaya diperoleh data yang lebih berkualitas. Yang akan dilakukan antara lain meng-agregasi data, </a:t>
            </a:r>
            <a:r>
              <a:rPr lang="en-US" sz="2800" dirty="0" err="1" smtClean="0"/>
              <a:t>binerisasi</a:t>
            </a:r>
            <a:r>
              <a:rPr lang="id-ID" sz="2800" dirty="0" smtClean="0"/>
              <a:t>, </a:t>
            </a:r>
            <a:r>
              <a:rPr lang="en-US" sz="2800" dirty="0" err="1" smtClean="0"/>
              <a:t>diskritisasi</a:t>
            </a:r>
            <a:r>
              <a:rPr lang="en-US" sz="2800" dirty="0" smtClean="0"/>
              <a:t>, </a:t>
            </a:r>
            <a:r>
              <a:rPr lang="id-ID" sz="2800" dirty="0" smtClean="0"/>
              <a:t>normalisasi</a:t>
            </a:r>
            <a:endParaRPr kumimoji="1" lang="ja-JP" altLang="en-US" sz="32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8" name="Picture Placeholder 7" descr="cleaning dat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683951" y="2058686"/>
            <a:ext cx="2877129" cy="2877129"/>
          </a:xfrm>
        </p:spPr>
      </p:pic>
    </p:spTree>
    <p:extLst>
      <p:ext uri="{BB962C8B-B14F-4D97-AF65-F5344CB8AC3E}">
        <p14:creationId xmlns=""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Materi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Hari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ini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Data Preprocessing</a:t>
            </a:r>
            <a:endParaRPr kumimoji="1" lang="ja-JP" altLang="en-US" sz="24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1" name="Picture Placeholder 10" descr="konsep data mining.jp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5165" b="1516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66740058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Agre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gation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err="1" smtClean="0"/>
              <a:t>Mengkombinasi</a:t>
            </a:r>
            <a:r>
              <a:rPr lang="en-US" sz="2400" dirty="0" smtClean="0"/>
              <a:t> 2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id-ID" sz="2400" dirty="0" smtClean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err="1" smtClean="0"/>
              <a:t>Agregasi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: sum (</a:t>
            </a:r>
            <a:r>
              <a:rPr lang="en-US" sz="2400" dirty="0" err="1" smtClean="0"/>
              <a:t>jumlah</a:t>
            </a:r>
            <a:r>
              <a:rPr lang="en-US" sz="2400" dirty="0" smtClean="0"/>
              <a:t>), average (rata-rata), min (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), max (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)</a:t>
            </a:r>
            <a:endParaRPr lang="id-ID" sz="2400" dirty="0" smtClean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4294967295"/>
          </p:nvPr>
        </p:nvSpPr>
        <p:spPr>
          <a:xfrm>
            <a:off x="10428801" y="5086538"/>
            <a:ext cx="7122599" cy="983673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dirty="0"/>
              <a:t>Id sed error insolens, augue tollit vis ea. Animal lucilius necessitatibus his an.</a:t>
            </a:r>
            <a:endParaRPr lang="ja-JP" altLang="en-US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803048" y="3255738"/>
            <a:ext cx="8534400" cy="6550414"/>
          </a:xfrm>
        </p:spPr>
      </p:sp>
    </p:spTree>
    <p:extLst>
      <p:ext uri="{BB962C8B-B14F-4D97-AF65-F5344CB8AC3E}">
        <p14:creationId xmlns="" xmlns:p14="http://schemas.microsoft.com/office/powerpoint/2010/main" val="843117484"/>
      </p:ext>
    </p:extLst>
  </p:cSld>
  <p:clrMapOvr>
    <a:masterClrMapping/>
  </p:clrMapOvr>
  <p:transition spd="slow" advTm="8814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0" y="2407196"/>
            <a:ext cx="18286412" cy="5372461"/>
          </a:xfrm>
        </p:spPr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Binari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zation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 smtClean="0"/>
              <a:t>Mengubah</a:t>
            </a:r>
            <a:r>
              <a:rPr kumimoji="1" lang="en-US" altLang="ja-JP" dirty="0" smtClean="0"/>
              <a:t> data </a:t>
            </a:r>
            <a:r>
              <a:rPr kumimoji="1" lang="en-US" altLang="ja-JP" dirty="0" err="1" smtClean="0"/>
              <a:t>dari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kategori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atribut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biner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7382023"/>
      </p:ext>
    </p:extLst>
  </p:cSld>
  <p:clrMapOvr>
    <a:masterClrMapping/>
  </p:clrMapOvr>
  <p:transition spd="slow" advTm="5190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10766" y="1173479"/>
            <a:ext cx="8091799" cy="8207948"/>
          </a:xfrm>
        </p:spPr>
        <p:txBody>
          <a:bodyPr/>
          <a:lstStyle/>
          <a:p>
            <a:r>
              <a:rPr lang="en-US" altLang="ja-JP" dirty="0" err="1" smtClean="0"/>
              <a:t>Discretization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188913" lvl="1" indent="-66675">
              <a:buNone/>
            </a:pPr>
            <a:r>
              <a:rPr lang="en-US" sz="2400" dirty="0" err="1" smtClean="0"/>
              <a:t>Mengubah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kategori</a:t>
            </a:r>
            <a:endParaRPr lang="id-ID" sz="2400" dirty="0" smtClean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04722582"/>
      </p:ext>
    </p:extLst>
  </p:cSld>
  <p:clrMapOvr>
    <a:masterClrMapping/>
  </p:clrMapOvr>
  <p:transition spd="slow" advTm="3037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Min-Max Normalization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31825" lvl="1" indent="-509588">
              <a:buFont typeface="Wingdings" pitchFamily="2" charset="2"/>
              <a:buChar char="q"/>
            </a:pPr>
            <a:r>
              <a:rPr lang="en-US" sz="3200" dirty="0" smtClean="0"/>
              <a:t>BA</a:t>
            </a:r>
            <a:r>
              <a:rPr lang="id-ID" sz="3200" dirty="0" smtClean="0"/>
              <a:t> </a:t>
            </a:r>
            <a:r>
              <a:rPr lang="en-US" sz="3200" dirty="0" smtClean="0"/>
              <a:t>= Batas </a:t>
            </a:r>
            <a:r>
              <a:rPr lang="en-US" sz="3200" dirty="0" err="1" smtClean="0"/>
              <a:t>Atas</a:t>
            </a:r>
            <a:endParaRPr lang="en-US" sz="3200" dirty="0" smtClean="0"/>
          </a:p>
          <a:p>
            <a:pPr marL="631825" lvl="1" indent="-509588">
              <a:buFont typeface="Wingdings" pitchFamily="2" charset="2"/>
              <a:buChar char="q"/>
            </a:pPr>
            <a:r>
              <a:rPr lang="en-US" sz="3200" dirty="0" smtClean="0"/>
              <a:t>BB </a:t>
            </a:r>
            <a:r>
              <a:rPr lang="id-ID" sz="3200" dirty="0" smtClean="0"/>
              <a:t>= </a:t>
            </a:r>
            <a:r>
              <a:rPr lang="en-US" sz="3200" dirty="0" smtClean="0"/>
              <a:t>Batas </a:t>
            </a:r>
            <a:r>
              <a:rPr lang="en-US" sz="3200" dirty="0" err="1" smtClean="0"/>
              <a:t>Bawah</a:t>
            </a:r>
            <a:endParaRPr lang="en-US" sz="3200" dirty="0" smtClean="0"/>
          </a:p>
          <a:p>
            <a:pPr marL="631825" lvl="1" indent="-509588">
              <a:buFont typeface="Wingdings" pitchFamily="2" charset="2"/>
              <a:buChar char="q"/>
            </a:pPr>
            <a:r>
              <a:rPr lang="en-US" sz="3200" dirty="0" err="1" smtClean="0"/>
              <a:t>Xmax</a:t>
            </a:r>
            <a:r>
              <a:rPr lang="en-US" sz="3200" dirty="0" smtClean="0"/>
              <a:t> =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endParaRPr lang="en-US" sz="3200" dirty="0" smtClean="0"/>
          </a:p>
          <a:p>
            <a:pPr marL="631825" lvl="1" indent="-509588">
              <a:buFont typeface="Wingdings" pitchFamily="2" charset="2"/>
              <a:buChar char="q"/>
            </a:pPr>
            <a:r>
              <a:rPr lang="en-US" sz="3200" dirty="0" err="1" smtClean="0"/>
              <a:t>Xmin</a:t>
            </a:r>
            <a:r>
              <a:rPr lang="en-US" sz="3200" dirty="0" smtClean="0"/>
              <a:t> = </a:t>
            </a:r>
            <a:r>
              <a:rPr lang="en-US" sz="3200" dirty="0" err="1" smtClean="0"/>
              <a:t>nilai</a:t>
            </a:r>
            <a:r>
              <a:rPr lang="en-US" sz="3200" dirty="0" smtClean="0"/>
              <a:t> minimum</a:t>
            </a:r>
            <a:endParaRPr lang="en-US" sz="3200" dirty="0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ja-JP" alt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928688" y="0"/>
            <a:ext cx="8213725" cy="10287000"/>
          </a:xfrm>
        </p:spPr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70720" y="8159626"/>
            <a:ext cx="5094454" cy="1173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98841576"/>
      </p:ext>
    </p:extLst>
  </p:cSld>
  <p:clrMapOvr>
    <a:masterClrMapping/>
  </p:clrMapOvr>
  <p:transition spd="slow" advTm="4586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16413882" y="483807"/>
            <a:ext cx="1440160" cy="14401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6521894" y="483807"/>
            <a:ext cx="1224136" cy="14401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1064742" y="5624098"/>
            <a:ext cx="6336704" cy="1008112"/>
          </a:xfrm>
        </p:spPr>
        <p:txBody>
          <a:bodyPr/>
          <a:lstStyle/>
          <a:p>
            <a:r>
              <a:rPr lang="en-US" dirty="0" smtClean="0"/>
              <a:t>Data Reduction</a:t>
            </a:r>
            <a:endParaRPr lang="id-ID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778">
        <p14:flip dir="r"/>
      </p:transition>
    </mc:Choice>
    <mc:Fallback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Data Reduction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294967295"/>
          </p:nvPr>
        </p:nvSpPr>
        <p:spPr>
          <a:xfrm>
            <a:off x="7541830" y="5279575"/>
            <a:ext cx="2448272" cy="93544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Web Designer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294967295"/>
          </p:nvPr>
        </p:nvSpPr>
        <p:spPr>
          <a:xfrm>
            <a:off x="10151318" y="5279575"/>
            <a:ext cx="2448272" cy="93544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Writer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4294967295"/>
          </p:nvPr>
        </p:nvSpPr>
        <p:spPr>
          <a:xfrm>
            <a:off x="12743606" y="5277230"/>
            <a:ext cx="2448272" cy="93544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Photographer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/>
          </p:nvPr>
        </p:nvSpPr>
        <p:spPr>
          <a:xfrm>
            <a:off x="1192885" y="6842234"/>
            <a:ext cx="15900643" cy="1469618"/>
          </a:xfrm>
        </p:spPr>
        <p:txBody>
          <a:bodyPr>
            <a:normAutofit lnSpcReduction="10000"/>
          </a:bodyPr>
          <a:lstStyle/>
          <a:p>
            <a:r>
              <a:rPr lang="id-ID" sz="3600" dirty="0" smtClean="0"/>
              <a:t>Data Reduction yaitu langkah untuk mereduksi dimensi, atribut ataupun jumlah data. </a:t>
            </a:r>
            <a:endParaRPr lang="id-ID" sz="36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4294967295"/>
          </p:nvPr>
        </p:nvSpPr>
        <p:spPr>
          <a:xfrm>
            <a:off x="2384388" y="9464642"/>
            <a:ext cx="3950506" cy="57540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facebook.com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94967295"/>
          </p:nvPr>
        </p:nvSpPr>
        <p:spPr>
          <a:xfrm>
            <a:off x="7164560" y="9464642"/>
            <a:ext cx="3950506" cy="57540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twitter.com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294967295"/>
          </p:nvPr>
        </p:nvSpPr>
        <p:spPr>
          <a:xfrm>
            <a:off x="11961452" y="9464642"/>
            <a:ext cx="3950506" cy="575402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plus.google.com</a:t>
            </a:r>
            <a:endParaRPr kumimoji="1" lang="ja-JP" altLang="en-US" dirty="0"/>
          </a:p>
        </p:txBody>
      </p:sp>
      <p:pic>
        <p:nvPicPr>
          <p:cNvPr id="23" name="Picture Placeholder 22" descr="fsa9k194_Data_reduction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-2147483648" t="-2147483648" r="-2147483648" b="-2147483648"/>
          <a:stretch>
            <a:fillRect/>
          </a:stretch>
        </p:blipFill>
        <p:spPr>
          <a:xfrm>
            <a:off x="0" y="0"/>
            <a:ext cx="0" cy="0"/>
          </a:xfrm>
        </p:spPr>
      </p:pic>
      <p:pic>
        <p:nvPicPr>
          <p:cNvPr id="27" name="Picture 26" descr="fsa9k194_Data_reduction.jpg"/>
          <p:cNvPicPr>
            <a:picLocks noChangeAspect="1"/>
          </p:cNvPicPr>
          <p:nvPr/>
        </p:nvPicPr>
        <p:blipFill>
          <a:blip r:embed="rId2"/>
          <a:srcRect r="2439"/>
          <a:stretch>
            <a:fillRect/>
          </a:stretch>
        </p:blipFill>
        <p:spPr>
          <a:xfrm>
            <a:off x="977460" y="3197218"/>
            <a:ext cx="10152995" cy="3783896"/>
          </a:xfrm>
          <a:prstGeom prst="rect">
            <a:avLst/>
          </a:prstGeom>
        </p:spPr>
      </p:pic>
      <p:pic>
        <p:nvPicPr>
          <p:cNvPr id="28" name="Picture 27" descr="ded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84" y="3436883"/>
            <a:ext cx="4324774" cy="3283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3494669"/>
      </p:ext>
    </p:extLst>
  </p:cSld>
  <p:clrMapOvr>
    <a:masterClrMapping/>
  </p:clrMapOvr>
  <p:transition spd="slow" advTm="9759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Life can only be understood backwards;</a:t>
            </a:r>
            <a:br>
              <a:rPr lang="en-US" altLang="ja-JP" dirty="0"/>
            </a:br>
            <a:r>
              <a:rPr lang="en-US" altLang="ja-JP" dirty="0"/>
              <a:t>but it must be lived forwards.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70498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5455">
        <p:fade/>
      </p:transition>
    </mc:Choice>
    <mc:Fallback>
      <p:transition spd="med" advTm="54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Terima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Kasih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1366342" y="7191632"/>
            <a:ext cx="15553728" cy="1507525"/>
          </a:xfrm>
        </p:spPr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9607">
        <p14:flip dir="r"/>
      </p:transition>
    </mc:Choice>
    <mc:Fallback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0" y="1173479"/>
            <a:ext cx="8155459" cy="8207948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 smtClean="0"/>
              <a:t>Tujuan</a:t>
            </a:r>
            <a:r>
              <a:rPr kumimoji="1" lang="en-US" altLang="ja-JP" sz="7200" dirty="0" smtClean="0"/>
              <a:t> </a:t>
            </a:r>
            <a:r>
              <a:rPr kumimoji="1" lang="en-US" altLang="ja-JP" sz="7200" dirty="0" err="1" smtClean="0"/>
              <a:t>Instruksional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Data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Variabel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penjelasan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tentang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konsep</a:t>
            </a:r>
            <a:r>
              <a:rPr kumimoji="1" lang="en-US" altLang="ja-JP" sz="2400" dirty="0" smtClean="0"/>
              <a:t> data </a:t>
            </a:r>
            <a:r>
              <a:rPr kumimoji="1" lang="en-US" altLang="ja-JP" sz="2400" dirty="0" err="1" smtClean="0"/>
              <a:t>dan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variabel</a:t>
            </a:r>
            <a:endParaRPr kumimoji="1" lang="ja-JP" altLang="en-US" sz="24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Data Reduction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gambaran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tentang</a:t>
            </a:r>
            <a:r>
              <a:rPr kumimoji="1" lang="en-US" altLang="ja-JP" sz="2400" dirty="0" smtClean="0"/>
              <a:t> data reduction</a:t>
            </a:r>
            <a:endParaRPr kumimoji="1" lang="ja-JP" altLang="en-US" sz="24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Data Preprocessing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ilustrasi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pentingnya</a:t>
            </a:r>
            <a:r>
              <a:rPr kumimoji="1" lang="en-US" altLang="ja-JP" sz="2400" dirty="0" smtClean="0"/>
              <a:t> data preprocessing</a:t>
            </a:r>
            <a:endParaRPr kumimoji="1" lang="ja-JP" altLang="en-US" sz="24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Data Cleaning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gambaran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tentang</a:t>
            </a:r>
            <a:r>
              <a:rPr kumimoji="1" lang="en-US" altLang="ja-JP" sz="2400" dirty="0" smtClean="0"/>
              <a:t> data cleaning</a:t>
            </a:r>
            <a:endParaRPr kumimoji="1" lang="ja-JP" altLang="en-US" sz="2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Data Integration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gambaran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tentang</a:t>
            </a:r>
            <a:r>
              <a:rPr kumimoji="1" lang="en-US" altLang="ja-JP" sz="2400" dirty="0" smtClean="0"/>
              <a:t> data integration</a:t>
            </a:r>
            <a:endParaRPr kumimoji="1" lang="ja-JP" altLang="en-US" sz="24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Data Transformation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Memberi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gambaran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tentang</a:t>
            </a:r>
            <a:r>
              <a:rPr kumimoji="1" lang="en-US" altLang="ja-JP" sz="2400" dirty="0" smtClean="0"/>
              <a:t> data transformation</a:t>
            </a:r>
            <a:endParaRPr kumimoji="1" lang="ja-JP" altLang="en-US" sz="24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e7168d492a4022b82332f29ed01539e1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286413" cy="10287000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Data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Variabel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Picture Placeholder 14" descr="logo big data.png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3457832" y="5143872"/>
            <a:ext cx="1152363" cy="1152363"/>
          </a:xfrm>
        </p:spPr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&amp;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Variabel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z="2400" dirty="0" err="1" smtClean="0"/>
              <a:t>Tutik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Khotimah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S.Kom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M.Kom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047638" y="4244351"/>
            <a:ext cx="8732894" cy="1388353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Dapat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berupa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hasil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pengukuran</a:t>
            </a:r>
            <a:r>
              <a:rPr lang="en-US" altLang="ja-JP" sz="3200" dirty="0" smtClean="0"/>
              <a:t> (</a:t>
            </a:r>
            <a:r>
              <a:rPr lang="en-US" altLang="ja-JP" sz="3200" dirty="0" err="1" smtClean="0"/>
              <a:t>numerik</a:t>
            </a:r>
            <a:r>
              <a:rPr lang="en-US" altLang="ja-JP" sz="3200" dirty="0" smtClean="0"/>
              <a:t>) </a:t>
            </a:r>
            <a:r>
              <a:rPr lang="en-US" altLang="ja-JP" sz="3200" dirty="0" err="1" smtClean="0"/>
              <a:t>atau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penghitungan</a:t>
            </a:r>
            <a:r>
              <a:rPr lang="en-US" altLang="ja-JP" sz="3200" dirty="0" smtClean="0"/>
              <a:t> (</a:t>
            </a:r>
            <a:r>
              <a:rPr lang="en-US" altLang="ja-JP" sz="3200" dirty="0" err="1" smtClean="0"/>
              <a:t>kategori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083296" y="5690043"/>
            <a:ext cx="8880115" cy="936104"/>
          </a:xfrm>
        </p:spPr>
        <p:txBody>
          <a:bodyPr/>
          <a:lstStyle/>
          <a:p>
            <a:r>
              <a:rPr kumimoji="1" lang="en-US" altLang="ja-JP" b="1" dirty="0" err="1" smtClean="0">
                <a:solidFill>
                  <a:schemeClr val="accent5">
                    <a:lumMod val="75000"/>
                  </a:schemeClr>
                </a:solidFill>
              </a:rPr>
              <a:t>Variabel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 descr="https://www.saedsayad.com/images/Data_typ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938" y="3877056"/>
            <a:ext cx="4643470" cy="319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プレースホルダー 9"/>
          <p:cNvSpPr txBox="1">
            <a:spLocks/>
          </p:cNvSpPr>
          <p:nvPr/>
        </p:nvSpPr>
        <p:spPr>
          <a:xfrm>
            <a:off x="8163461" y="3282123"/>
            <a:ext cx="8732894" cy="936104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ute 159 SemiBold" pitchFamily="50" charset="0"/>
                <a:ea typeface="+mn-ea"/>
                <a:cs typeface="+mn-cs"/>
              </a:rPr>
              <a:t>Data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Route 159 SemiBold" pitchFamily="50" charset="0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02752" y="6656832"/>
            <a:ext cx="3255264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プレースホルダー 8"/>
          <p:cNvSpPr txBox="1">
            <a:spLocks/>
          </p:cNvSpPr>
          <p:nvPr/>
        </p:nvSpPr>
        <p:spPr>
          <a:xfrm>
            <a:off x="8163462" y="6920495"/>
            <a:ext cx="8732894" cy="1388353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Berfungsi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placeholder </a:t>
            </a:r>
            <a:r>
              <a:rPr kumimoji="1" lang="en-US" altLang="ja-JP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596310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Macam-macam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Variabel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z="2400" dirty="0" err="1" smtClean="0"/>
              <a:t>Tutik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Khotimah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S.Kom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M.Kom</a:t>
            </a: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 smtClean="0"/>
              <a:t>Variabel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Numerik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/>
          </p:nvPr>
        </p:nvSpPr>
        <p:spPr>
          <a:xfrm>
            <a:off x="9991876" y="4572000"/>
            <a:ext cx="7401338" cy="2523744"/>
          </a:xfrm>
        </p:spPr>
        <p:txBody>
          <a:bodyPr/>
          <a:lstStyle/>
          <a:p>
            <a:r>
              <a:rPr lang="en-US" altLang="ja-JP" dirty="0" err="1" smtClean="0"/>
              <a:t>Variabel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Kategori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512064" y="7424928"/>
            <a:ext cx="9473184" cy="1316736"/>
          </a:xfrm>
        </p:spPr>
        <p:txBody>
          <a:bodyPr>
            <a:noAutofit/>
          </a:bodyPr>
          <a:lstStyle/>
          <a:p>
            <a:r>
              <a:rPr lang="en-US" altLang="ja-JP" sz="3200" dirty="0" err="1" smtClean="0"/>
              <a:t>Variabel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berbentuk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angka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kumimoji="1" lang="en-US" altLang="ja-JP" sz="3200" dirty="0" smtClean="0"/>
              <a:t>Interval</a:t>
            </a:r>
          </a:p>
          <a:p>
            <a:pPr marL="514350" indent="-514350">
              <a:buAutoNum type="arabicPeriod"/>
            </a:pPr>
            <a:r>
              <a:rPr lang="en-US" altLang="ja-JP" sz="3200" dirty="0" err="1" smtClean="0"/>
              <a:t>Rasio</a:t>
            </a:r>
            <a:endParaRPr lang="en-US" altLang="ja-JP" sz="3200" dirty="0" smtClean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3200" dirty="0" err="1" smtClean="0"/>
              <a:t>Variabel</a:t>
            </a:r>
            <a:r>
              <a:rPr lang="en-US" altLang="ja-JP" sz="3200" dirty="0" smtClean="0"/>
              <a:t> non </a:t>
            </a:r>
            <a:r>
              <a:rPr lang="en-US" altLang="ja-JP" sz="3200" dirty="0" err="1" smtClean="0"/>
              <a:t>angka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kumimoji="1" lang="en-US" altLang="ja-JP" sz="3200" dirty="0" smtClean="0"/>
              <a:t>Nominal</a:t>
            </a:r>
          </a:p>
          <a:p>
            <a:pPr marL="514350" indent="-514350">
              <a:buAutoNum type="arabicPeriod"/>
            </a:pPr>
            <a:r>
              <a:rPr lang="en-US" altLang="ja-JP" sz="3200" dirty="0" smtClean="0"/>
              <a:t>Ordinal</a:t>
            </a:r>
            <a:endParaRPr kumimoji="1" lang="ja-JP" altLang="en-US" sz="3200" dirty="0"/>
          </a:p>
        </p:txBody>
      </p:sp>
      <p:sp>
        <p:nvSpPr>
          <p:cNvPr id="15" name="テキスト プレースホルダー 9"/>
          <p:cNvSpPr txBox="1">
            <a:spLocks/>
          </p:cNvSpPr>
          <p:nvPr/>
        </p:nvSpPr>
        <p:spPr>
          <a:xfrm>
            <a:off x="841247" y="5549835"/>
            <a:ext cx="8337571" cy="88754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600" dirty="0" smtClean="0">
                <a:solidFill>
                  <a:schemeClr val="accent3"/>
                </a:solidFill>
                <a:latin typeface="Route 159 SemiBold" pitchFamily="50" charset="0"/>
              </a:rPr>
              <a:t>Interval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Route 159 Semi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788088"/>
      </p:ext>
    </p:extLst>
  </p:cSld>
  <p:clrMapOvr>
    <a:masterClrMapping/>
  </p:clrMapOvr>
  <p:transition spd="slow" advTm="4885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Macam-macam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Variabel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Interval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ja-JP" dirty="0" err="1" smtClean="0"/>
              <a:t>Variabel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nilainya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diurutkan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diukur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tetap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nilai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sama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err="1" smtClean="0"/>
              <a:t>Nilai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tidak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didefinisikan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secara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mutlak</a:t>
            </a:r>
            <a:endParaRPr kumimoji="1" lang="en-US" altLang="ja-JP" dirty="0" smtClean="0"/>
          </a:p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temperatur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 smtClean="0"/>
              <a:t>Rasio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Variabel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mempunyai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nilai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nol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mutlak</a:t>
            </a:r>
            <a:endParaRPr lang="en-US" altLang="ja-JP" dirty="0" smtClean="0"/>
          </a:p>
          <a:p>
            <a:r>
              <a:rPr kumimoji="1" lang="en-US" altLang="ja-JP" dirty="0" err="1" smtClean="0"/>
              <a:t>Semua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operasi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matematika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dapat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dilakukan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variabel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ini</a:t>
            </a:r>
            <a:endParaRPr kumimoji="1" lang="en-US" altLang="ja-JP" dirty="0" smtClean="0"/>
          </a:p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jarak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Nominal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: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endParaRPr lang="id-ID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Ordinal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jarak</a:t>
            </a:r>
            <a:r>
              <a:rPr lang="en-US" dirty="0" smtClean="0"/>
              <a:t> (</a:t>
            </a:r>
            <a:r>
              <a:rPr lang="en-US" dirty="0" err="1" smtClean="0"/>
              <a:t>dekat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jauh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z="2400" dirty="0" err="1" smtClean="0"/>
              <a:t>Tutik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Khotimah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S.Kom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M.Kom</a:t>
            </a:r>
            <a:endParaRPr lang="ja-JP" altLang="en-US" sz="2400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69273008"/>
      </p:ext>
    </p:extLst>
  </p:cSld>
  <p:clrMapOvr>
    <a:masterClrMapping/>
  </p:clrMapOvr>
  <p:transition spd="slow" advTm="10858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>
          <a:xfrm>
            <a:off x="9575254" y="1364344"/>
            <a:ext cx="7990959" cy="133073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Data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Set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sz="3200" dirty="0" smtClean="0"/>
              <a:t>Dataset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kumpulan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biasanya</a:t>
            </a:r>
            <a:r>
              <a:rPr lang="en-US" sz="3200" dirty="0" smtClean="0"/>
              <a:t> </a:t>
            </a:r>
            <a:r>
              <a:rPr lang="en-US" sz="3200" dirty="0" err="1" smtClean="0"/>
              <a:t>disajikan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endParaRPr kumimoji="0" lang="en-US" sz="3200" dirty="0" smtClean="0">
              <a:solidFill>
                <a:schemeClr val="tx1"/>
              </a:solidFill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kumimoji="0" lang="en-US" sz="3200" dirty="0" smtClean="0">
                <a:solidFill>
                  <a:schemeClr val="tx1"/>
                </a:solidFill>
              </a:rPr>
              <a:t>Columns, Fields, Attributes, Variables, </a:t>
            </a:r>
            <a:r>
              <a:rPr kumimoji="0" lang="en-US" sz="3200" dirty="0" err="1" smtClean="0">
                <a:solidFill>
                  <a:schemeClr val="tx1"/>
                </a:solidFill>
              </a:rPr>
              <a:t>Fiturs</a:t>
            </a:r>
            <a:endParaRPr kumimoji="0" lang="en-US" sz="3200" dirty="0" smtClean="0">
              <a:solidFill>
                <a:schemeClr val="tx1"/>
              </a:solidFill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kumimoji="0" lang="en-US" sz="3200" dirty="0" smtClean="0">
                <a:solidFill>
                  <a:schemeClr val="tx1"/>
                </a:solidFill>
              </a:rPr>
              <a:t>Rows, Records, Objects, Cases, Instances, Examples, Vectors</a:t>
            </a: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sz="3200" dirty="0" smtClean="0"/>
              <a:t>Values, Data</a:t>
            </a:r>
            <a:endParaRPr kumimoji="0" 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-1" y="0"/>
            <a:ext cx="8999191" cy="10287000"/>
          </a:xfrm>
        </p:spPr>
      </p:sp>
      <p:sp>
        <p:nvSpPr>
          <p:cNvPr id="7" name="フッター プレースホルダー 21"/>
          <p:cNvSpPr txBox="1">
            <a:spLocks/>
          </p:cNvSpPr>
          <p:nvPr/>
        </p:nvSpPr>
        <p:spPr>
          <a:xfrm>
            <a:off x="10483928" y="9487913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/>
          <a:p>
            <a:pPr marL="0" marR="0" lvl="0" indent="0" algn="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Tutik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Khotimah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S.Kom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M.Kom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4679235"/>
      </p:ext>
    </p:extLst>
  </p:cSld>
  <p:clrMapOvr>
    <a:masterClrMapping/>
  </p:clrMapOvr>
  <p:transition spd="slow" advTm="3434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s (2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-347546" y="0"/>
            <a:ext cx="18541239" cy="10287000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1" y="6439643"/>
            <a:ext cx="6336704" cy="1715815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Data Preprocessing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3" name="Picture Placeholder 12" descr="logo data.png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23955" r="2395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73">
        <p14:flip dir="r"/>
      </p:transition>
    </mc:Choice>
    <mc:Fallback>
      <p:transition spd="slow" advTm="4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16450</TotalTime>
  <Words>700</Words>
  <Application>Microsoft Office PowerPoint</Application>
  <PresentationFormat>Custom</PresentationFormat>
  <Paragraphs>160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Vega - Header</vt:lpstr>
      <vt:lpstr>Vega - Footer Only</vt:lpstr>
      <vt:lpstr>Vega - Free</vt:lpstr>
      <vt:lpstr>Data Mining</vt:lpstr>
      <vt:lpstr>Materi Hari ini</vt:lpstr>
      <vt:lpstr>Tujuan Instruksional</vt:lpstr>
      <vt:lpstr>Slide 4</vt:lpstr>
      <vt:lpstr>Data &amp; Variabel</vt:lpstr>
      <vt:lpstr>Macam-macam Variabel</vt:lpstr>
      <vt:lpstr>Macam-macam Variabel</vt:lpstr>
      <vt:lpstr>Data Set</vt:lpstr>
      <vt:lpstr>Slide 9</vt:lpstr>
      <vt:lpstr>Data Preprocessing</vt:lpstr>
      <vt:lpstr>Perlunya Data Preprocessing</vt:lpstr>
      <vt:lpstr>Data Preprocessing</vt:lpstr>
      <vt:lpstr>Slide 13</vt:lpstr>
      <vt:lpstr>Data Cleaning</vt:lpstr>
      <vt:lpstr>Data Cleaning</vt:lpstr>
      <vt:lpstr>Slide 16</vt:lpstr>
      <vt:lpstr>Data Integration</vt:lpstr>
      <vt:lpstr>Slide 18</vt:lpstr>
      <vt:lpstr>Data Transformation</vt:lpstr>
      <vt:lpstr>Agregation</vt:lpstr>
      <vt:lpstr>Binarization</vt:lpstr>
      <vt:lpstr>Discretization</vt:lpstr>
      <vt:lpstr>Min-Max Normalization</vt:lpstr>
      <vt:lpstr>Slide 24</vt:lpstr>
      <vt:lpstr>Data Reduction</vt:lpstr>
      <vt:lpstr>Life can only be understood backwards; but it must be lived forwards.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Asyadda</cp:lastModifiedBy>
  <cp:revision>444</cp:revision>
  <dcterms:created xsi:type="dcterms:W3CDTF">2015-09-05T11:42:45Z</dcterms:created>
  <dcterms:modified xsi:type="dcterms:W3CDTF">2019-10-08T13:52:59Z</dcterms:modified>
</cp:coreProperties>
</file>