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9"/>
  </p:notesMasterIdLst>
  <p:sldIdLst>
    <p:sldId id="261" r:id="rId4"/>
    <p:sldId id="262" r:id="rId5"/>
    <p:sldId id="265" r:id="rId6"/>
    <p:sldId id="357" r:id="rId7"/>
    <p:sldId id="356" r:id="rId8"/>
    <p:sldId id="377" r:id="rId9"/>
    <p:sldId id="378" r:id="rId10"/>
    <p:sldId id="379" r:id="rId11"/>
    <p:sldId id="362" r:id="rId12"/>
    <p:sldId id="380" r:id="rId13"/>
    <p:sldId id="363" r:id="rId14"/>
    <p:sldId id="381" r:id="rId15"/>
    <p:sldId id="382" r:id="rId16"/>
    <p:sldId id="348" r:id="rId17"/>
    <p:sldId id="376" r:id="rId18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2BE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84460" autoAdjust="0"/>
  </p:normalViewPr>
  <p:slideViewPr>
    <p:cSldViewPr snapToGrid="0">
      <p:cViewPr>
        <p:scale>
          <a:sx n="20" d="100"/>
          <a:sy n="20" d="100"/>
        </p:scale>
        <p:origin x="-834" y="-28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autoTitleDeleted val="1"/>
    <c:plotArea>
      <c:layout>
        <c:manualLayout>
          <c:layoutTarget val="inner"/>
          <c:xMode val="edge"/>
          <c:yMode val="edge"/>
          <c:x val="0.14648802620602674"/>
          <c:y val="4.5409078466418694E-2"/>
          <c:w val="0.65289832956926963"/>
          <c:h val="0.77182648181247249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Penjualan</c:v>
                </c:pt>
              </c:strCache>
            </c:strRef>
          </c:tx>
          <c:marker>
            <c:symbol val="none"/>
          </c:marker>
          <c:trendline>
            <c:trendlineType val="linear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130</c:v>
                </c:pt>
                <c:pt idx="1">
                  <c:v>145</c:v>
                </c:pt>
                <c:pt idx="2">
                  <c:v>150</c:v>
                </c:pt>
                <c:pt idx="3">
                  <c:v>165</c:v>
                </c:pt>
                <c:pt idx="4">
                  <c:v>170</c:v>
                </c:pt>
              </c:numCache>
            </c:numRef>
          </c:yVal>
        </c:ser>
        <c:axId val="79198080"/>
        <c:axId val="79175680"/>
      </c:scatterChart>
      <c:valAx>
        <c:axId val="7919808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TAHUN</a:t>
                </a:r>
              </a:p>
            </c:rich>
          </c:tx>
          <c:layout/>
        </c:title>
        <c:numFmt formatCode="General" sourceLinked="1"/>
        <c:tickLblPos val="nextTo"/>
        <c:crossAx val="79175680"/>
        <c:crosses val="autoZero"/>
        <c:crossBetween val="midCat"/>
      </c:valAx>
      <c:valAx>
        <c:axId val="7917568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JUMLAH</a:t>
                </a:r>
              </a:p>
            </c:rich>
          </c:tx>
          <c:layout/>
        </c:title>
        <c:numFmt formatCode="General" sourceLinked="1"/>
        <c:tickLblPos val="nextTo"/>
        <c:crossAx val="791980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2019/10/28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xmlns="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1962564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042683"/>
            <a:ext cx="5329368" cy="3954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142583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539296" y="4382257"/>
            <a:ext cx="6421824" cy="445775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3386534" y="5868135"/>
            <a:ext cx="6232954" cy="422938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3411865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75872" y="4788014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423110" y="6273892"/>
            <a:ext cx="7129368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3555309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705481" y="4968034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519739" y="6417336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1863755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587910" y="647335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3495192"/>
            <a:ext cx="5544616" cy="100365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638990" y="4872085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平行四辺形 22"/>
          <p:cNvSpPr/>
          <p:nvPr userDrawn="1"/>
        </p:nvSpPr>
        <p:spPr>
          <a:xfrm>
            <a:off x="5221430" y="7337270"/>
            <a:ext cx="5329368" cy="552061"/>
          </a:xfrm>
          <a:prstGeom prst="parallelogram">
            <a:avLst>
              <a:gd name="adj" fmla="val 13705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18"/>
          <p:cNvSpPr/>
          <p:nvPr userDrawn="1"/>
        </p:nvSpPr>
        <p:spPr>
          <a:xfrm>
            <a:off x="5303520" y="7779604"/>
            <a:ext cx="6547104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047488" y="7973568"/>
            <a:ext cx="5884238" cy="841248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581558" y="8052216"/>
            <a:ext cx="5544616" cy="98205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6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320" y="9701213"/>
            <a:ext cx="4266830" cy="452438"/>
          </a:xfrm>
          <a:prstGeom prst="rect">
            <a:avLst/>
          </a:prstGeom>
        </p:spPr>
        <p:txBody>
          <a:bodyPr lIns="163275" tIns="81638" rIns="163275" bIns="8163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A2217-9041-4ECA-974C-E03914BE70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8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702" y="36576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21566" y="164734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7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4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6620256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012646" y="17541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34140" y="2199704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316292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435174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141351"/>
            <a:ext cx="13938025" cy="73696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3810969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3927557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3983377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4752616"/>
            <a:ext cx="13938025" cy="82837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7225324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7341912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460794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8166971"/>
            <a:ext cx="13938025" cy="91396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175450" y="5775389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61465" y="6481566"/>
            <a:ext cx="13938025" cy="82837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アーチ 38"/>
          <p:cNvSpPr/>
          <p:nvPr userDrawn="1"/>
        </p:nvSpPr>
        <p:spPr>
          <a:xfrm rot="6618510">
            <a:off x="1308534" y="5593445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アーチ 37"/>
          <p:cNvSpPr/>
          <p:nvPr userDrawn="1"/>
        </p:nvSpPr>
        <p:spPr>
          <a:xfrm rot="3600000">
            <a:off x="1160416" y="5476859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400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15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37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00"/>
                            </p:stCondLst>
                            <p:childTnLst>
                              <p:par>
                                <p:cTn id="5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8578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2565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96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3756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321" y="9701213"/>
            <a:ext cx="4266830" cy="452438"/>
          </a:xfrm>
          <a:prstGeom prst="rect">
            <a:avLst/>
          </a:prstGeom>
        </p:spPr>
        <p:txBody>
          <a:bodyPr lIns="163275" tIns="81638" rIns="163275" bIns="8163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7858" y="9701213"/>
            <a:ext cx="5790697" cy="452438"/>
          </a:xfrm>
          <a:prstGeom prst="rect">
            <a:avLst/>
          </a:prstGeom>
        </p:spPr>
        <p:txBody>
          <a:bodyPr lIns="163275" tIns="81638" rIns="163275" bIns="8163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105263" y="9701213"/>
            <a:ext cx="4266830" cy="452438"/>
          </a:xfrm>
          <a:prstGeom prst="rect">
            <a:avLst/>
          </a:prstGeom>
        </p:spPr>
        <p:txBody>
          <a:bodyPr lIns="163275" tIns="81638" rIns="163275" bIns="81638"/>
          <a:lstStyle>
            <a:lvl1pPr>
              <a:defRPr/>
            </a:lvl1pPr>
          </a:lstStyle>
          <a:p>
            <a:fld id="{3562D3F9-71B2-4913-B73D-0FC7850EBB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8129500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79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5" r:id="rId24"/>
    <p:sldLayoutId id="2147483776" r:id="rId25"/>
    <p:sldLayoutId id="2147483778" r:id="rId26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Data Mining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Fungsi</a:t>
            </a:r>
            <a:r>
              <a:rPr lang="en-US" altLang="ja-JP" dirty="0" smtClean="0"/>
              <a:t> Forecasting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kumimoji="1"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kumimoji="1"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kumimoji="1"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kumimoji="1"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kumimoji="1"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kumimoji="1"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kumimoji="1" lang="ja-JP" altLang="en-US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3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6754">
        <p:fade/>
      </p:transition>
    </mc:Choice>
    <mc:Fallback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</a:t>
            </a:r>
            <a:r>
              <a:rPr lang="en-US" dirty="0" smtClean="0"/>
              <a:t> Linear – Cara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045" y="7608111"/>
            <a:ext cx="9143207" cy="3271830"/>
          </a:xfrm>
        </p:spPr>
        <p:txBody>
          <a:bodyPr/>
          <a:lstStyle/>
          <a:p>
            <a:pPr>
              <a:buNone/>
            </a:pPr>
            <a:r>
              <a:rPr lang="en-US" sz="4300" dirty="0" smtClean="0"/>
              <a:t>=(1620 – ((760)(10))/5)/(30-((10)</a:t>
            </a:r>
            <a:r>
              <a:rPr lang="en-US" sz="4300" baseline="30000" dirty="0" smtClean="0"/>
              <a:t>2</a:t>
            </a:r>
            <a:r>
              <a:rPr lang="en-US" sz="4300" dirty="0" smtClean="0"/>
              <a:t>)/5)</a:t>
            </a:r>
          </a:p>
          <a:p>
            <a:pPr>
              <a:buNone/>
            </a:pPr>
            <a:r>
              <a:rPr lang="en-US" sz="4300" dirty="0" smtClean="0"/>
              <a:t>= 10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29186"/>
            <a:ext cx="9676620" cy="276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t="11030"/>
          <a:stretch>
            <a:fillRect/>
          </a:stretch>
        </p:blipFill>
        <p:spPr bwMode="auto">
          <a:xfrm>
            <a:off x="10428979" y="5036343"/>
            <a:ext cx="4419216" cy="86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 t="20292" b="8685"/>
          <a:stretch>
            <a:fillRect/>
          </a:stretch>
        </p:blipFill>
        <p:spPr bwMode="auto">
          <a:xfrm>
            <a:off x="10428979" y="7286640"/>
            <a:ext cx="4571635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437" y="1714476"/>
            <a:ext cx="9904466" cy="310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11286161" y="5786442"/>
            <a:ext cx="7143116" cy="146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75" tIns="81638" rIns="163275" bIns="81638" numCol="1" anchor="t" anchorCtr="0" compatLnSpc="1">
            <a:prstTxWarp prst="textNoShape">
              <a:avLst/>
            </a:prstTxWarp>
          </a:bodyPr>
          <a:lstStyle/>
          <a:p>
            <a:pPr marL="612282" indent="-61228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4300" kern="0" dirty="0" smtClean="0"/>
              <a:t>= 152 – 10* 2</a:t>
            </a:r>
          </a:p>
          <a:p>
            <a:pPr marL="612282" indent="-61228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4300" kern="0" dirty="0" smtClean="0"/>
              <a:t>= 132</a:t>
            </a:r>
            <a:endParaRPr kumimoji="0" lang="id-ID" sz="4300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11286160" y="8143896"/>
            <a:ext cx="4714499" cy="71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75" tIns="81638" rIns="163275" bIns="81638" numCol="1" anchor="t" anchorCtr="0" compatLnSpc="1">
            <a:prstTxWarp prst="textNoShape">
              <a:avLst/>
            </a:prstTxWarp>
          </a:bodyPr>
          <a:lstStyle/>
          <a:p>
            <a:pPr marL="612282" indent="-61228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4300" kern="0" dirty="0" smtClean="0"/>
              <a:t>= 132 + 10 X</a:t>
            </a:r>
            <a:endParaRPr kumimoji="0" lang="id-ID" sz="43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>
          <a:solidFill>
            <a:schemeClr val="accent5">
              <a:lumMod val="75000"/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792509" y="5120640"/>
            <a:ext cx="6336704" cy="26563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Regresi</a:t>
            </a:r>
            <a:r>
              <a:rPr lang="en-US" altLang="ja-JP" dirty="0" smtClean="0"/>
              <a:t> Linear </a:t>
            </a:r>
          </a:p>
          <a:p>
            <a:r>
              <a:rPr lang="en-US" altLang="ja-JP" dirty="0" smtClean="0"/>
              <a:t>Cara 2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6134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</a:t>
            </a:r>
            <a:r>
              <a:rPr lang="en-US" dirty="0" smtClean="0"/>
              <a:t> Linear – Cara 2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28" y="2250261"/>
            <a:ext cx="9904466" cy="310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14286296" y="8251053"/>
            <a:ext cx="3714454" cy="71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75" tIns="81638" rIns="163275" bIns="81638" numCol="1" anchor="t" anchorCtr="0" compatLnSpc="1">
            <a:prstTxWarp prst="textNoShape">
              <a:avLst/>
            </a:prstTxWarp>
          </a:bodyPr>
          <a:lstStyle/>
          <a:p>
            <a:pPr marL="612282" indent="-612282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4300" kern="0" dirty="0" smtClean="0"/>
              <a:t>= 132 + 10 X</a:t>
            </a:r>
            <a:endParaRPr kumimoji="0" lang="id-ID" sz="43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7570" y="1607320"/>
            <a:ext cx="6428862" cy="15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57570" y="2678889"/>
            <a:ext cx="705338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572128"/>
            <a:ext cx="9286134" cy="404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14662" y="5357814"/>
            <a:ext cx="409539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/>
          <a:srcRect t="20292" b="8685"/>
          <a:stretch>
            <a:fillRect/>
          </a:stretch>
        </p:blipFill>
        <p:spPr bwMode="auto">
          <a:xfrm>
            <a:off x="13429115" y="7179483"/>
            <a:ext cx="4571635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r>
              <a:rPr lang="en-US" dirty="0" smtClean="0"/>
              <a:t> </a:t>
            </a:r>
            <a:r>
              <a:rPr lang="en-US" smtClean="0"/>
              <a:t>Presentasi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2217-9041-4ECA-974C-E03914BE70B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84331" y="2153744"/>
          <a:ext cx="13547834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10"/>
                <a:gridCol w="89966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Bulan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Penjualan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Januari</a:t>
                      </a:r>
                      <a:r>
                        <a:rPr lang="en-US" dirty="0" smtClean="0"/>
                        <a:t>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Februari</a:t>
                      </a:r>
                      <a:r>
                        <a:rPr lang="en-US" dirty="0" smtClean="0"/>
                        <a:t>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Maret</a:t>
                      </a:r>
                      <a:r>
                        <a:rPr lang="en-US" dirty="0" smtClean="0"/>
                        <a:t>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Mei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Juni</a:t>
                      </a:r>
                      <a:r>
                        <a:rPr lang="en-US" dirty="0" smtClean="0"/>
                        <a:t>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</a:t>
                      </a:r>
                      <a:r>
                        <a:rPr lang="en-US" dirty="0" smtClean="0"/>
                        <a:t>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Agustus</a:t>
                      </a:r>
                      <a:r>
                        <a:rPr lang="en-US" dirty="0" smtClean="0"/>
                        <a:t>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Oktober</a:t>
                      </a:r>
                      <a:r>
                        <a:rPr lang="en-US" dirty="0" smtClean="0"/>
                        <a:t>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 2015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best way to predict the future is to invent it.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chemeClr val="accent5"/>
                </a:solidFill>
              </a:rPr>
              <a:t>Mark Cuban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7049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5455">
        <p:fade/>
      </p:transition>
    </mc:Choice>
    <mc:Fallback>
      <p:transition spd="med" advTm="54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Terima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Kasih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1366342" y="7191632"/>
            <a:ext cx="15553728" cy="1507525"/>
          </a:xfrm>
        </p:spPr>
        <p:txBody>
          <a:bodyPr/>
          <a:lstStyle/>
          <a:p>
            <a:r>
              <a:rPr lang="en-US" altLang="ja-JP" dirty="0" err="1" smtClean="0"/>
              <a:t>Tutik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Khotimah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S.Kom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M.Kom</a:t>
            </a: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9607">
        <p14:flip dir="r"/>
      </p:transition>
    </mc:Choice>
    <mc:Fallback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Materi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Hari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ini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Fungsi</a:t>
            </a:r>
            <a:r>
              <a:rPr kumimoji="1" lang="en-US" altLang="ja-JP" dirty="0" smtClean="0"/>
              <a:t> Forecasting</a:t>
            </a:r>
          </a:p>
          <a:p>
            <a:r>
              <a:rPr kumimoji="1" lang="en-US" altLang="ja-JP" sz="2400" dirty="0" err="1" smtClean="0"/>
              <a:t>Regresi</a:t>
            </a:r>
            <a:r>
              <a:rPr kumimoji="1" lang="en-US" altLang="ja-JP" sz="2400" dirty="0" smtClean="0"/>
              <a:t> Linear</a:t>
            </a:r>
            <a:endParaRPr kumimoji="1" lang="ja-JP" altLang="en-US" sz="2400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lang="ja-JP" altLang="en-US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11" name="Picture Placeholder 10" descr="konsep data mining.jp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5165" b="15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66740058"/>
      </p:ext>
    </p:extLst>
  </p:cSld>
  <p:clrMapOvr>
    <a:masterClrMapping/>
  </p:clrMapOvr>
  <p:transition spd="slow" advTm="6936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0" y="1173479"/>
            <a:ext cx="8155459" cy="8207948"/>
          </a:xfrm>
        </p:spPr>
        <p:txBody>
          <a:bodyPr>
            <a:normAutofit/>
          </a:bodyPr>
          <a:lstStyle/>
          <a:p>
            <a:r>
              <a:rPr kumimoji="1" lang="en-US" altLang="ja-JP" sz="7200" dirty="0" err="1" smtClean="0"/>
              <a:t>Tujuan</a:t>
            </a:r>
            <a:r>
              <a:rPr kumimoji="1" lang="en-US" altLang="ja-JP" sz="7200" dirty="0" smtClean="0"/>
              <a:t> </a:t>
            </a:r>
            <a:r>
              <a:rPr kumimoji="1" lang="en-US" altLang="ja-JP" sz="7200" dirty="0" err="1" smtClean="0"/>
              <a:t>Instruksional</a:t>
            </a:r>
            <a:endParaRPr kumimoji="1" lang="ja-JP" altLang="en-US" sz="7200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Fungsi</a:t>
            </a:r>
            <a:r>
              <a:rPr lang="en-US" altLang="ja-JP" dirty="0" smtClean="0"/>
              <a:t> Forecasting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err="1" smtClean="0"/>
              <a:t>Menjelaskan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konsep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fungsi</a:t>
            </a:r>
            <a:r>
              <a:rPr kumimoji="1" lang="en-US" altLang="ja-JP" sz="2400" smtClean="0"/>
              <a:t> forecasting</a:t>
            </a:r>
            <a:endParaRPr kumimoji="1" lang="ja-JP" altLang="en-US" sz="24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4294967295"/>
          </p:nvPr>
        </p:nvSpPr>
        <p:spPr>
          <a:xfrm>
            <a:off x="9000327" y="7852184"/>
            <a:ext cx="8279783" cy="936104"/>
          </a:xfrm>
        </p:spPr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4294967295"/>
          </p:nvPr>
        </p:nvSpPr>
        <p:spPr>
          <a:xfrm>
            <a:off x="9000327" y="8572264"/>
            <a:ext cx="8279783" cy="603684"/>
          </a:xfrm>
        </p:spPr>
        <p:txBody>
          <a:bodyPr>
            <a:noAutofit/>
          </a:bodyPr>
          <a:lstStyle/>
          <a:p>
            <a:endParaRPr lang="ja-JP" altLang="en-US" sz="24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4294967295"/>
          </p:nvPr>
        </p:nvSpPr>
        <p:spPr>
          <a:xfrm>
            <a:off x="9000327" y="2401672"/>
            <a:ext cx="8279783" cy="93610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Regresi</a:t>
            </a:r>
            <a:r>
              <a:rPr lang="en-US" altLang="ja-JP" dirty="0" smtClean="0"/>
              <a:t> Linear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9000327" y="3121752"/>
            <a:ext cx="8279783" cy="603684"/>
          </a:xfrm>
        </p:spPr>
        <p:txBody>
          <a:bodyPr>
            <a:noAutofit/>
          </a:bodyPr>
          <a:lstStyle/>
          <a:p>
            <a:endParaRPr kumimoji="1" lang="ja-JP" altLang="en-US" sz="24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 smtClean="0"/>
              <a:t>Regresi</a:t>
            </a:r>
            <a:r>
              <a:rPr kumimoji="1" lang="en-US" altLang="ja-JP" dirty="0" smtClean="0"/>
              <a:t> Linear Cara 1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>
          <a:xfrm>
            <a:off x="9000327" y="4484380"/>
            <a:ext cx="8279783" cy="1380392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Menjelaskan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konsep</a:t>
            </a:r>
            <a:r>
              <a:rPr kumimoji="1" lang="en-US" altLang="ja-JP" sz="2400" dirty="0" smtClean="0"/>
              <a:t>  Forecasting </a:t>
            </a:r>
            <a:r>
              <a:rPr kumimoji="1" lang="en-US" altLang="ja-JP" sz="2400" dirty="0" err="1" smtClean="0"/>
              <a:t>dengan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Regresi</a:t>
            </a:r>
            <a:r>
              <a:rPr kumimoji="1" lang="en-US" altLang="ja-JP" sz="2400" dirty="0" smtClean="0"/>
              <a:t> Linear </a:t>
            </a:r>
            <a:r>
              <a:rPr kumimoji="1" lang="en-US" altLang="ja-JP" sz="2400" dirty="0" err="1" smtClean="0"/>
              <a:t>Sederhana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cara</a:t>
            </a:r>
            <a:r>
              <a:rPr kumimoji="1" lang="en-US" altLang="ja-JP" sz="2400" dirty="0" smtClean="0"/>
              <a:t> 1</a:t>
            </a:r>
            <a:endParaRPr kumimoji="1" lang="ja-JP" altLang="en-US" sz="24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4294967295"/>
          </p:nvPr>
        </p:nvSpPr>
        <p:spPr>
          <a:xfrm>
            <a:off x="9000327" y="5126928"/>
            <a:ext cx="8279783" cy="936104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4294967295"/>
          </p:nvPr>
        </p:nvSpPr>
        <p:spPr>
          <a:xfrm>
            <a:off x="9000327" y="5847008"/>
            <a:ext cx="8279783" cy="603684"/>
          </a:xfrm>
        </p:spPr>
        <p:txBody>
          <a:bodyPr>
            <a:normAutofit/>
          </a:bodyPr>
          <a:lstStyle/>
          <a:p>
            <a:r>
              <a:rPr lang="en-US" altLang="ja-JP" sz="2400" dirty="0" err="1" smtClean="0"/>
              <a:t>Menjelaskan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Sna</a:t>
            </a:r>
            <a:endParaRPr lang="ja-JP" altLang="en-US" sz="24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 err="1" smtClean="0"/>
              <a:t>Regresi</a:t>
            </a:r>
            <a:r>
              <a:rPr lang="en-US" altLang="ja-JP" dirty="0" smtClean="0"/>
              <a:t> Linear Cara 2</a:t>
            </a:r>
            <a:endParaRPr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>
          <a:xfrm>
            <a:off x="9000327" y="7209635"/>
            <a:ext cx="8279783" cy="1114557"/>
          </a:xfrm>
        </p:spPr>
        <p:txBody>
          <a:bodyPr>
            <a:normAutofit/>
          </a:bodyPr>
          <a:lstStyle/>
          <a:p>
            <a:r>
              <a:rPr lang="en-US" altLang="ja-JP" sz="2400" dirty="0" err="1" smtClean="0"/>
              <a:t>Menjelaskan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konsep</a:t>
            </a:r>
            <a:r>
              <a:rPr lang="en-US" altLang="ja-JP" sz="2400" dirty="0" smtClean="0"/>
              <a:t>  Forecasting </a:t>
            </a:r>
            <a:r>
              <a:rPr lang="en-US" altLang="ja-JP" sz="2400" dirty="0" err="1" smtClean="0"/>
              <a:t>dengan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Regresi</a:t>
            </a:r>
            <a:r>
              <a:rPr lang="en-US" altLang="ja-JP" sz="2400" dirty="0" smtClean="0"/>
              <a:t> Linear </a:t>
            </a:r>
            <a:r>
              <a:rPr lang="en-US" altLang="ja-JP" sz="2400" dirty="0" err="1" smtClean="0"/>
              <a:t>Sederhana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cara</a:t>
            </a:r>
            <a:r>
              <a:rPr lang="en-US" altLang="ja-JP" sz="2400" dirty="0" smtClean="0"/>
              <a:t> 2</a:t>
            </a:r>
            <a:endParaRPr lang="ja-JP" altLang="en-US" sz="2400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lang="ja-JP" altLang="en-US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err="1" smtClean="0"/>
              <a:t>Fungsi</a:t>
            </a:r>
            <a:r>
              <a:rPr lang="en-US" altLang="ja-JP" dirty="0" smtClean="0"/>
              <a:t> Forecasting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6134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Fungsi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Forecasting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Tutik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Khotimah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S.Kom</a:t>
            </a:r>
            <a:r>
              <a:rPr lang="en-US" altLang="ja-JP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altLang="ja-JP" dirty="0" err="1" smtClean="0">
                <a:latin typeface="Batang" pitchFamily="18" charset="-127"/>
                <a:ea typeface="Batang" pitchFamily="18" charset="-127"/>
              </a:rPr>
              <a:t>M.Kom</a:t>
            </a:r>
            <a:endParaRPr lang="ja-JP" altLang="en-US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2023050" y="2245987"/>
            <a:ext cx="15131094" cy="965133"/>
          </a:xfrm>
        </p:spPr>
        <p:txBody>
          <a:bodyPr/>
          <a:lstStyle/>
          <a:p>
            <a:r>
              <a:rPr lang="en-US" altLang="ja-JP" b="1" dirty="0" err="1" smtClean="0"/>
              <a:t>Metode</a:t>
            </a:r>
            <a:r>
              <a:rPr lang="en-US" altLang="ja-JP" b="1" dirty="0" smtClean="0"/>
              <a:t> learning</a:t>
            </a:r>
            <a:endParaRPr kumimoji="1" lang="ja-JP" altLang="en-US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2023050" y="5465334"/>
            <a:ext cx="14948214" cy="912764"/>
          </a:xfrm>
        </p:spPr>
        <p:txBody>
          <a:bodyPr/>
          <a:lstStyle/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Time Series</a:t>
            </a:r>
            <a:endParaRPr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021917" y="7366201"/>
            <a:ext cx="7426863" cy="790352"/>
          </a:xfrm>
        </p:spPr>
        <p:txBody>
          <a:bodyPr/>
          <a:lstStyle/>
          <a:p>
            <a:r>
              <a:rPr lang="en-US" altLang="ja-JP" b="1" dirty="0" err="1" smtClean="0"/>
              <a:t>Algoritma</a:t>
            </a:r>
            <a:endParaRPr lang="ja-JP" altLang="en-US" b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671356" y="3024891"/>
            <a:ext cx="12800291" cy="758833"/>
          </a:xfrm>
        </p:spPr>
        <p:txBody>
          <a:bodyPr>
            <a:normAutofit/>
          </a:bodyPr>
          <a:lstStyle/>
          <a:p>
            <a:r>
              <a:rPr lang="en-US" altLang="ja-JP" sz="2800" dirty="0" err="1" smtClean="0"/>
              <a:t>Metode</a:t>
            </a:r>
            <a:r>
              <a:rPr lang="en-US" altLang="ja-JP" sz="2800" dirty="0" smtClean="0"/>
              <a:t> learning yang </a:t>
            </a:r>
            <a:r>
              <a:rPr lang="en-US" altLang="ja-JP" sz="2800" dirty="0" err="1" smtClean="0"/>
              <a:t>digunakan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adalah</a:t>
            </a:r>
            <a:r>
              <a:rPr lang="en-US" altLang="ja-JP" sz="2800" dirty="0" smtClean="0"/>
              <a:t> Supervised Learning</a:t>
            </a:r>
            <a:endParaRPr lang="en-US" altLang="ja-JP" sz="2800" dirty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87180" y="6219404"/>
            <a:ext cx="12318707" cy="1275244"/>
          </a:xfrm>
        </p:spPr>
        <p:txBody>
          <a:bodyPr>
            <a:normAutofit/>
          </a:bodyPr>
          <a:lstStyle/>
          <a:p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</a:rPr>
              <a:t>Memiliki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</a:rPr>
              <a:t> data time series/ data 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</a:rPr>
              <a:t>rentet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</a:rPr>
              <a:t>waktu</a:t>
            </a:r>
            <a:endParaRPr lang="en-US" altLang="ja-JP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939580" y="7984932"/>
            <a:ext cx="12318707" cy="1275244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Linear Regression, Neural Network, Support Vector Machine </a:t>
            </a:r>
            <a:r>
              <a:rPr lang="en-US" altLang="ja-JP" sz="2800" dirty="0" err="1" smtClean="0"/>
              <a:t>dsb</a:t>
            </a:r>
            <a:endParaRPr lang="en-US" altLang="ja-JP" sz="280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1986264" y="3820466"/>
            <a:ext cx="14948214" cy="912764"/>
          </a:xfrm>
        </p:spPr>
        <p:txBody>
          <a:bodyPr/>
          <a:lstStyle/>
          <a:p>
            <a:r>
              <a:rPr lang="en-US" altLang="ja-JP" b="1" dirty="0" err="1" smtClean="0"/>
              <a:t>Variabel</a:t>
            </a:r>
            <a:r>
              <a:rPr lang="en-US" altLang="ja-JP" b="1" dirty="0" smtClean="0"/>
              <a:t> label/target/class</a:t>
            </a:r>
            <a:endParaRPr lang="ja-JP" altLang="en-US" b="1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50394" y="4669128"/>
            <a:ext cx="12318707" cy="1275244"/>
          </a:xfrm>
        </p:spPr>
        <p:txBody>
          <a:bodyPr>
            <a:normAutofit/>
          </a:bodyPr>
          <a:lstStyle/>
          <a:p>
            <a:r>
              <a:rPr lang="en-US" altLang="ja-JP" sz="2800" dirty="0" err="1" smtClean="0"/>
              <a:t>Variabel</a:t>
            </a:r>
            <a:r>
              <a:rPr lang="en-US" altLang="ja-JP" sz="2800" dirty="0" smtClean="0"/>
              <a:t> label /target/class </a:t>
            </a:r>
            <a:r>
              <a:rPr lang="en-US" altLang="ja-JP" sz="2800" dirty="0" err="1" smtClean="0"/>
              <a:t>harus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berupa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angka</a:t>
            </a:r>
            <a:r>
              <a:rPr lang="en-US" altLang="ja-JP" sz="2800" dirty="0" smtClean="0"/>
              <a:t>/numeric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xmlns="" val="340789698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Forecasting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 smtClean="0"/>
              <a:t>Dalam</a:t>
            </a:r>
            <a:r>
              <a:rPr lang="en-US" altLang="ja-JP" dirty="0" smtClean="0"/>
              <a:t> Perusahaan</a:t>
            </a:r>
            <a:endParaRPr lang="ja-JP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5139559"/>
            <a:ext cx="4572000" cy="5147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Pemasaran</a:t>
            </a:r>
            <a:endParaRPr lang="en-US" b="1" u="sng" dirty="0" smtClean="0"/>
          </a:p>
          <a:p>
            <a:pPr marL="0" lvl="1" algn="ctr"/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, </a:t>
            </a:r>
            <a:r>
              <a:rPr lang="en-US" sz="2800" dirty="0" err="1" smtClean="0"/>
              <a:t>Penjualan</a:t>
            </a:r>
            <a:r>
              <a:rPr lang="en-US" sz="2800" dirty="0" smtClean="0"/>
              <a:t> total (rupiah), Unit </a:t>
            </a:r>
            <a:r>
              <a:rPr lang="en-US" sz="2800" dirty="0" err="1" smtClean="0"/>
              <a:t>penjualan</a:t>
            </a:r>
            <a:r>
              <a:rPr lang="en-US" sz="2800" dirty="0" smtClean="0"/>
              <a:t> per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wilayah</a:t>
            </a:r>
            <a:r>
              <a:rPr lang="en-US" sz="2800" dirty="0" smtClean="0"/>
              <a:t> </a:t>
            </a:r>
            <a:r>
              <a:rPr lang="en-US" sz="2800" dirty="0" err="1" smtClean="0"/>
              <a:t>pemasaran</a:t>
            </a:r>
            <a:r>
              <a:rPr lang="en-US" sz="2800" dirty="0" smtClean="0"/>
              <a:t>, Trend </a:t>
            </a:r>
            <a:r>
              <a:rPr lang="en-US" sz="2800" dirty="0" err="1" smtClean="0"/>
              <a:t>ekonomi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balik</a:t>
            </a:r>
            <a:r>
              <a:rPr lang="en-US" sz="2800" dirty="0" smtClean="0"/>
              <a:t>, </a:t>
            </a: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, </a:t>
            </a:r>
            <a:r>
              <a:rPr lang="en-US" sz="2800" dirty="0" err="1" smtClean="0"/>
              <a:t>Preferansi</a:t>
            </a:r>
            <a:r>
              <a:rPr lang="en-US" sz="2800" dirty="0" smtClean="0"/>
              <a:t> </a:t>
            </a:r>
            <a:r>
              <a:rPr lang="en-US" sz="2800" dirty="0" err="1" smtClean="0"/>
              <a:t>konsumen</a:t>
            </a:r>
            <a:r>
              <a:rPr lang="en-US" sz="2800" dirty="0" smtClean="0"/>
              <a:t>,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baru</a:t>
            </a:r>
            <a:r>
              <a:rPr lang="en-US" sz="2800" dirty="0" smtClean="0"/>
              <a:t>,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endParaRPr lang="en-US" sz="4000" b="1" u="sng" dirty="0" smtClean="0"/>
          </a:p>
          <a:p>
            <a:pPr algn="ctr"/>
            <a:endParaRPr kumimoji="1" lang="id-ID" dirty="0"/>
          </a:p>
        </p:txBody>
      </p:sp>
      <p:sp>
        <p:nvSpPr>
          <p:cNvPr id="23" name="Rectangle 22"/>
          <p:cNvSpPr/>
          <p:nvPr/>
        </p:nvSpPr>
        <p:spPr>
          <a:xfrm>
            <a:off x="7977352" y="0"/>
            <a:ext cx="5171089" cy="5202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4000" b="1" u="sng" dirty="0" err="1" smtClean="0"/>
              <a:t>Pembelian</a:t>
            </a:r>
            <a:endParaRPr lang="en-US" sz="4000" b="1" u="sng" dirty="0" smtClean="0"/>
          </a:p>
          <a:p>
            <a:pPr marL="0" lvl="1" algn="ctr" defTabSz="914400">
              <a:defRPr/>
            </a:pP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,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,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per </a:t>
            </a:r>
            <a:r>
              <a:rPr lang="en-US" sz="2800" dirty="0" err="1" smtClean="0"/>
              <a:t>wilayah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</a:t>
            </a:r>
            <a:r>
              <a:rPr lang="en-US" sz="2800" dirty="0" smtClean="0"/>
              <a:t>,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bahan</a:t>
            </a:r>
            <a:r>
              <a:rPr lang="en-US" sz="2800" dirty="0" smtClean="0"/>
              <a:t> </a:t>
            </a:r>
            <a:r>
              <a:rPr lang="en-US" sz="2800" dirty="0" err="1" smtClean="0"/>
              <a:t>baku</a:t>
            </a:r>
            <a:r>
              <a:rPr lang="en-US" sz="2800" dirty="0" smtClean="0"/>
              <a:t>, </a:t>
            </a:r>
            <a:r>
              <a:rPr lang="en-US" sz="2800" dirty="0" err="1" smtClean="0"/>
              <a:t>Pesanan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belum</a:t>
            </a:r>
            <a:r>
              <a:rPr lang="en-US" sz="2800" dirty="0" smtClean="0"/>
              <a:t> </a:t>
            </a:r>
            <a:r>
              <a:rPr lang="en-US" sz="2800" dirty="0" err="1" smtClean="0"/>
              <a:t>dipenuhi</a:t>
            </a:r>
            <a:r>
              <a:rPr lang="en-US" sz="2800" dirty="0" smtClean="0"/>
              <a:t>, </a:t>
            </a:r>
            <a:r>
              <a:rPr lang="en-US" sz="2800" dirty="0" err="1" smtClean="0"/>
              <a:t>Suku</a:t>
            </a:r>
            <a:r>
              <a:rPr lang="en-US" sz="2800" dirty="0" smtClean="0"/>
              <a:t> </a:t>
            </a:r>
            <a:r>
              <a:rPr lang="en-US" sz="2800" dirty="0" err="1" smtClean="0"/>
              <a:t>bunga</a:t>
            </a:r>
            <a:r>
              <a:rPr lang="en-US" sz="2800" dirty="0" smtClean="0"/>
              <a:t>, </a:t>
            </a: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, </a:t>
            </a:r>
            <a:r>
              <a:rPr lang="en-US" sz="2800" dirty="0" err="1" smtClean="0"/>
              <a:t>Pengeluaran</a:t>
            </a:r>
            <a:r>
              <a:rPr lang="en-US" sz="2800" dirty="0" smtClean="0"/>
              <a:t> modal, </a:t>
            </a:r>
            <a:r>
              <a:rPr lang="en-US" sz="2800" dirty="0" err="1" smtClean="0"/>
              <a:t>Kendala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endParaRPr lang="en-US" sz="2800" dirty="0" smtClean="0"/>
          </a:p>
          <a:p>
            <a:pPr defTabSz="914400">
              <a:defRPr/>
            </a:pP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3115324" y="0"/>
            <a:ext cx="5171089" cy="52026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Manajemen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Puncak</a:t>
            </a:r>
            <a:endParaRPr lang="en-US" b="1" u="sng" dirty="0" smtClean="0"/>
          </a:p>
          <a:p>
            <a:pPr marL="0" lvl="1" algn="ctr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total, </a:t>
            </a:r>
            <a:r>
              <a:rPr lang="en-US" dirty="0" err="1" smtClean="0"/>
              <a:t>Kendala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Trend </a:t>
            </a:r>
            <a:r>
              <a:rPr lang="en-US" dirty="0" err="1" smtClean="0"/>
              <a:t>sosial</a:t>
            </a:r>
            <a:r>
              <a:rPr lang="en-US" dirty="0" smtClean="0"/>
              <a:t>, Trend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, </a:t>
            </a:r>
            <a:r>
              <a:rPr lang="en-US" dirty="0" err="1" smtClean="0"/>
              <a:t>Pengeluaran</a:t>
            </a:r>
            <a:r>
              <a:rPr lang="en-US" dirty="0" smtClean="0"/>
              <a:t> modal,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id-ID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4603531" cy="51474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Personalia</a:t>
            </a:r>
            <a:endParaRPr lang="en-US" b="1" u="sng" dirty="0" smtClean="0"/>
          </a:p>
          <a:p>
            <a:pPr algn="ctr"/>
            <a:r>
              <a:rPr kumimoji="1" lang="en-US" dirty="0" err="1" smtClean="0"/>
              <a:t>Kondisi</a:t>
            </a:r>
            <a:r>
              <a:rPr kumimoji="1" lang="en-US" dirty="0" smtClean="0"/>
              <a:t> </a:t>
            </a:r>
            <a:r>
              <a:rPr kumimoji="1" lang="en-US" dirty="0" err="1" smtClean="0"/>
              <a:t>ekonomi</a:t>
            </a:r>
            <a:r>
              <a:rPr kumimoji="1" lang="en-US" dirty="0" smtClean="0"/>
              <a:t> </a:t>
            </a:r>
            <a:r>
              <a:rPr kumimoji="1" lang="en-US" dirty="0" err="1" smtClean="0"/>
              <a:t>umum</a:t>
            </a:r>
            <a:r>
              <a:rPr kumimoji="1" lang="en-US" dirty="0" smtClean="0"/>
              <a:t>,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Tingkat </a:t>
            </a:r>
            <a:r>
              <a:rPr lang="en-US" dirty="0" err="1" smtClean="0"/>
              <a:t>upah</a:t>
            </a:r>
            <a:r>
              <a:rPr lang="en-US" dirty="0" smtClean="0"/>
              <a:t>, Trend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,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personalia</a:t>
            </a:r>
            <a:r>
              <a:rPr lang="en-US" dirty="0" smtClean="0"/>
              <a:t>, </a:t>
            </a:r>
            <a:r>
              <a:rPr lang="en-US" dirty="0" err="1" smtClean="0"/>
              <a:t>Tunjangan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endParaRPr kumimoji="1" lang="id-ID" dirty="0"/>
          </a:p>
        </p:txBody>
      </p:sp>
      <p:sp>
        <p:nvSpPr>
          <p:cNvPr id="27" name="Rectangle 26"/>
          <p:cNvSpPr/>
          <p:nvPr/>
        </p:nvSpPr>
        <p:spPr>
          <a:xfrm>
            <a:off x="4603532" y="0"/>
            <a:ext cx="3342290" cy="5171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Keuangan</a:t>
            </a:r>
            <a:endParaRPr lang="en-US" b="1" u="sng" dirty="0" smtClean="0"/>
          </a:p>
          <a:p>
            <a:pPr algn="ctr"/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ekonomi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 </a:t>
            </a:r>
            <a:r>
              <a:rPr lang="en-US" sz="2400" dirty="0" err="1" smtClean="0"/>
              <a:t>Penjualan</a:t>
            </a:r>
            <a:r>
              <a:rPr lang="en-US" sz="2400" dirty="0" smtClean="0"/>
              <a:t> total (rupiah),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, Trend </a:t>
            </a:r>
            <a:r>
              <a:rPr lang="en-US" sz="2400" dirty="0" err="1" smtClean="0"/>
              <a:t>ekonomi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balik</a:t>
            </a:r>
            <a:r>
              <a:rPr lang="en-US" sz="2400" dirty="0" smtClean="0"/>
              <a:t>, </a:t>
            </a:r>
            <a:r>
              <a:rPr lang="en-US" sz="2400" dirty="0" err="1" smtClean="0"/>
              <a:t>Persediaan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, </a:t>
            </a:r>
            <a:r>
              <a:rPr lang="en-US" sz="2400" dirty="0" err="1" smtClean="0"/>
              <a:t>Aliran</a:t>
            </a:r>
            <a:r>
              <a:rPr lang="en-US" sz="2400" dirty="0" smtClean="0"/>
              <a:t> </a:t>
            </a:r>
            <a:r>
              <a:rPr lang="en-US" sz="2400" dirty="0" err="1" smtClean="0"/>
              <a:t>kas</a:t>
            </a:r>
            <a:r>
              <a:rPr lang="en-US" sz="2400" dirty="0" smtClean="0"/>
              <a:t>, </a:t>
            </a:r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, </a:t>
            </a:r>
            <a:r>
              <a:rPr lang="en-US" sz="2400" dirty="0" err="1" smtClean="0"/>
              <a:t>Pengeluaran</a:t>
            </a:r>
            <a:r>
              <a:rPr lang="en-US" sz="2400" dirty="0" smtClean="0"/>
              <a:t> modal</a:t>
            </a:r>
            <a:endParaRPr lang="en-US" sz="2400" b="1" u="sng" dirty="0" smtClean="0"/>
          </a:p>
          <a:p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4603532" y="5115910"/>
            <a:ext cx="3305504" cy="5171090"/>
          </a:xfrm>
          <a:prstGeom prst="rect">
            <a:avLst/>
          </a:prstGeom>
          <a:solidFill>
            <a:srgbClr val="CC0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err="1" smtClean="0"/>
              <a:t>Hukum</a:t>
            </a:r>
            <a:endParaRPr lang="id-ID" sz="3600" b="1" u="sng" dirty="0" smtClean="0"/>
          </a:p>
          <a:p>
            <a:pPr marL="0" lvl="1" algn="ctr" defTabSz="914400">
              <a:defRPr/>
            </a:pP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 </a:t>
            </a:r>
            <a:r>
              <a:rPr lang="en-US" dirty="0" err="1" smtClean="0"/>
              <a:t>Kendala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Trend </a:t>
            </a:r>
            <a:r>
              <a:rPr lang="en-US" dirty="0" err="1" smtClean="0"/>
              <a:t>sosial</a:t>
            </a:r>
            <a:r>
              <a:rPr lang="en-US" dirty="0" smtClean="0"/>
              <a:t>, Trend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7914290" y="7441324"/>
            <a:ext cx="10372123" cy="2845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Operasi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Produksi</a:t>
            </a: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Kondisi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ekonomi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umum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Kebutuhan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tenaga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kerja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Unit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penjualan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per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wilayah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pemasaran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Produksi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pabrik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Persediaan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Pembelian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alat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Ekspansi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pabrik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Kendala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lingkungan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Teknologi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baru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5325562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</a:t>
            </a:r>
            <a:r>
              <a:rPr lang="en-US" dirty="0" smtClean="0"/>
              <a:t> Linear </a:t>
            </a:r>
            <a:r>
              <a:rPr lang="en-US" dirty="0" err="1" smtClean="0"/>
              <a:t>Sederhana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54" y="2035947"/>
            <a:ext cx="16572178" cy="750099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5000" dirty="0" err="1" smtClean="0"/>
              <a:t>Digunakan</a:t>
            </a:r>
            <a:r>
              <a:rPr lang="en-US" sz="5000" dirty="0" smtClean="0"/>
              <a:t> </a:t>
            </a:r>
            <a:r>
              <a:rPr lang="en-US" sz="5000" dirty="0" err="1" smtClean="0"/>
              <a:t>untuk</a:t>
            </a:r>
            <a:r>
              <a:rPr lang="en-US" sz="5000" dirty="0" smtClean="0"/>
              <a:t> </a:t>
            </a:r>
            <a:r>
              <a:rPr lang="en-US" sz="5000" dirty="0" err="1" smtClean="0"/>
              <a:t>mengukur</a:t>
            </a:r>
            <a:r>
              <a:rPr lang="en-US" sz="5000" dirty="0" smtClean="0"/>
              <a:t> </a:t>
            </a:r>
            <a:r>
              <a:rPr lang="en-US" sz="5000" dirty="0" err="1" smtClean="0"/>
              <a:t>pengaruh</a:t>
            </a:r>
            <a:r>
              <a:rPr lang="en-US" sz="5000" dirty="0" smtClean="0"/>
              <a:t> </a:t>
            </a:r>
            <a:r>
              <a:rPr lang="en-US" sz="5000" dirty="0" err="1" smtClean="0"/>
              <a:t>dari</a:t>
            </a:r>
            <a:r>
              <a:rPr lang="en-US" sz="5000" dirty="0" smtClean="0"/>
              <a:t> </a:t>
            </a:r>
            <a:r>
              <a:rPr lang="en-US" sz="5000" dirty="0" err="1" smtClean="0"/>
              <a:t>variabel</a:t>
            </a:r>
            <a:r>
              <a:rPr lang="en-US" sz="5000" dirty="0" smtClean="0"/>
              <a:t> </a:t>
            </a:r>
            <a:r>
              <a:rPr lang="en-US" sz="5000" dirty="0" err="1" smtClean="0"/>
              <a:t>prediktor</a:t>
            </a:r>
            <a:r>
              <a:rPr lang="en-US" sz="5000" dirty="0" smtClean="0"/>
              <a:t> (</a:t>
            </a:r>
            <a:r>
              <a:rPr lang="en-US" sz="5000" dirty="0" err="1" smtClean="0"/>
              <a:t>pemberi</a:t>
            </a:r>
            <a:r>
              <a:rPr lang="en-US" sz="5000" dirty="0" smtClean="0"/>
              <a:t> </a:t>
            </a:r>
            <a:r>
              <a:rPr lang="en-US" sz="5000" dirty="0" err="1" smtClean="0"/>
              <a:t>pengaruh</a:t>
            </a:r>
            <a:r>
              <a:rPr lang="en-US" sz="5000" dirty="0" smtClean="0"/>
              <a:t>/independent) </a:t>
            </a:r>
            <a:r>
              <a:rPr lang="en-US" sz="5000" dirty="0" err="1" smtClean="0"/>
              <a:t>terhadap</a:t>
            </a:r>
            <a:r>
              <a:rPr lang="en-US" sz="5000" dirty="0" smtClean="0"/>
              <a:t> </a:t>
            </a:r>
            <a:r>
              <a:rPr lang="en-US" sz="5000" dirty="0" err="1" smtClean="0"/>
              <a:t>variabel</a:t>
            </a:r>
            <a:r>
              <a:rPr lang="en-US" sz="5000" dirty="0" smtClean="0"/>
              <a:t> label (</a:t>
            </a:r>
            <a:r>
              <a:rPr lang="en-US" sz="5000" dirty="0" err="1" smtClean="0"/>
              <a:t>terpengaruh</a:t>
            </a:r>
            <a:r>
              <a:rPr lang="en-US" sz="5000" dirty="0" smtClean="0"/>
              <a:t>/dependent)</a:t>
            </a:r>
          </a:p>
          <a:p>
            <a:pPr algn="just">
              <a:buFont typeface="Wingdings" pitchFamily="2" charset="2"/>
              <a:buChar char="q"/>
            </a:pPr>
            <a:r>
              <a:rPr lang="en-US" sz="5000" dirty="0" err="1" smtClean="0"/>
              <a:t>Rumus</a:t>
            </a:r>
            <a:endParaRPr lang="en-US" sz="5000" dirty="0" smtClean="0"/>
          </a:p>
          <a:p>
            <a:pPr algn="just">
              <a:buFont typeface="Wingdings" pitchFamily="2" charset="2"/>
              <a:buChar char="q"/>
            </a:pPr>
            <a:endParaRPr lang="en-US" sz="5000" dirty="0" smtClean="0"/>
          </a:p>
          <a:p>
            <a:pPr algn="just">
              <a:buFont typeface="Wingdings" pitchFamily="2" charset="2"/>
              <a:buChar char="q"/>
            </a:pPr>
            <a:endParaRPr lang="en-US" sz="5000" dirty="0" smtClean="0"/>
          </a:p>
          <a:p>
            <a:pPr algn="just">
              <a:buFont typeface="Wingdings" pitchFamily="2" charset="2"/>
              <a:buChar char="q"/>
            </a:pPr>
            <a:endParaRPr lang="id-ID" sz="5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572" y="4929187"/>
            <a:ext cx="4762087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572" y="6107913"/>
            <a:ext cx="4419216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708" y="6965170"/>
            <a:ext cx="10248011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1382702" y="5049393"/>
            <a:ext cx="6345163" cy="3996689"/>
          </a:xfrm>
          <a:prstGeom prst="rect">
            <a:avLst/>
          </a:prstGeom>
          <a:noFill/>
        </p:spPr>
        <p:txBody>
          <a:bodyPr wrap="square" lIns="163275" tIns="81638" rIns="163275" bIns="8163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Y =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terpengaruh</a:t>
            </a:r>
            <a:endParaRPr lang="en-US" dirty="0" smtClean="0"/>
          </a:p>
          <a:p>
            <a:r>
              <a:rPr lang="el-GR" sz="5700" dirty="0" smtClean="0"/>
              <a:t>ᵦ</a:t>
            </a:r>
            <a:r>
              <a:rPr lang="en-US" dirty="0" smtClean="0"/>
              <a:t>0= </a:t>
            </a:r>
            <a:r>
              <a:rPr lang="en-US" dirty="0" err="1" smtClean="0"/>
              <a:t>konstanta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l-GR" sz="6400" dirty="0" smtClean="0"/>
              <a:t>ᵦ</a:t>
            </a:r>
            <a:r>
              <a:rPr lang="en-US" dirty="0" smtClean="0"/>
              <a:t>1= </a:t>
            </a:r>
            <a:r>
              <a:rPr lang="en-US" dirty="0" err="1" smtClean="0"/>
              <a:t>gradien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X =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Fore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casting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z="2800" dirty="0" err="1" smtClean="0"/>
              <a:t>Tutik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Khotimah</a:t>
            </a:r>
            <a:r>
              <a:rPr lang="en-US" altLang="ja-JP" sz="2800" dirty="0" smtClean="0"/>
              <a:t>, </a:t>
            </a:r>
            <a:r>
              <a:rPr lang="en-US" altLang="ja-JP" sz="2800" dirty="0" err="1" smtClean="0"/>
              <a:t>S.Kom</a:t>
            </a:r>
            <a:r>
              <a:rPr lang="en-US" altLang="ja-JP" sz="2800" dirty="0" smtClean="0"/>
              <a:t>, </a:t>
            </a:r>
            <a:r>
              <a:rPr lang="en-US" altLang="ja-JP" sz="2800" dirty="0" err="1" smtClean="0"/>
              <a:t>M.Kom</a:t>
            </a:r>
            <a:endParaRPr lang="ja-JP" altLang="en-US" sz="2800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Data </a:t>
            </a:r>
            <a:r>
              <a:rPr kumimoji="1" lang="en-US" altLang="ja-JP" dirty="0" err="1" smtClean="0"/>
              <a:t>Penjualan</a:t>
            </a:r>
            <a:endParaRPr kumimoji="1" lang="ja-JP" altLang="en-US" dirty="0"/>
          </a:p>
        </p:txBody>
      </p:sp>
      <p:graphicFrame>
        <p:nvGraphicFramePr>
          <p:cNvPr id="9" name="Picture Placeholder 8"/>
          <p:cNvGraphicFramePr>
            <a:graphicFrameLocks noGrp="1"/>
          </p:cNvGraphicFramePr>
          <p:nvPr>
            <p:ph type="pic" sz="quarter" idx="16"/>
          </p:nvPr>
        </p:nvGraphicFramePr>
        <p:xfrm>
          <a:off x="1072055" y="2469708"/>
          <a:ext cx="6211614" cy="3426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901"/>
                <a:gridCol w="3344713"/>
              </a:tblGrid>
              <a:tr h="571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/>
                        <a:t>TAHUN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/>
                        <a:t>PENJUALAN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099"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2011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130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099"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2012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145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099"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2013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150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099"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2014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165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099"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2015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600" u="none" strike="noStrike" dirty="0" smtClean="0"/>
                        <a:t>170</a:t>
                      </a:r>
                      <a:endParaRPr lang="id-ID" sz="3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9267634" y="2034078"/>
          <a:ext cx="8232090" cy="547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57382023"/>
      </p:ext>
    </p:extLst>
  </p:cSld>
  <p:clrMapOvr>
    <a:masterClrMapping/>
  </p:clrMapOvr>
  <p:transition spd="slow" advTm="519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chemeClr val="accent2">
              <a:alpha val="80000"/>
            </a:schemeClr>
          </a:solidFill>
        </p:spPr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6422624" y="2377440"/>
            <a:ext cx="1863789" cy="1316736"/>
          </a:xfrm>
        </p:spPr>
        <p:txBody>
          <a:bodyPr/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1015315" y="5738648"/>
            <a:ext cx="6336704" cy="170910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Regresi</a:t>
            </a:r>
            <a:r>
              <a:rPr lang="en-US" dirty="0" smtClean="0"/>
              <a:t> Linear Cara 1</a:t>
            </a:r>
            <a:endParaRPr lang="id-ID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6134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228">
        <p14:flip dir="r"/>
      </p:transition>
    </mc:Choice>
    <mc:Fallback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Vega - Header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16296</TotalTime>
  <Words>509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Vega - Header</vt:lpstr>
      <vt:lpstr>Vega - Footer Only</vt:lpstr>
      <vt:lpstr>Vega - Free</vt:lpstr>
      <vt:lpstr>Data Mining</vt:lpstr>
      <vt:lpstr>Materi Hari ini</vt:lpstr>
      <vt:lpstr>Tujuan Instruksional</vt:lpstr>
      <vt:lpstr>Slide 4</vt:lpstr>
      <vt:lpstr>Fungsi Forecasting</vt:lpstr>
      <vt:lpstr>Forecasting</vt:lpstr>
      <vt:lpstr>Regresi Linear Sederhana</vt:lpstr>
      <vt:lpstr>Forecasting</vt:lpstr>
      <vt:lpstr>Slide 9</vt:lpstr>
      <vt:lpstr>Regresi Linear – Cara 1</vt:lpstr>
      <vt:lpstr>Slide 11</vt:lpstr>
      <vt:lpstr>Regresi Linear – Cara 2</vt:lpstr>
      <vt:lpstr>Tugas Pengganti Presentasi</vt:lpstr>
      <vt:lpstr>The best way to predict the future is to invent it. Mark Cuban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Asyadda</cp:lastModifiedBy>
  <cp:revision>433</cp:revision>
  <dcterms:created xsi:type="dcterms:W3CDTF">2015-09-05T11:42:45Z</dcterms:created>
  <dcterms:modified xsi:type="dcterms:W3CDTF">2019-10-28T01:22:48Z</dcterms:modified>
</cp:coreProperties>
</file>