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2" r:id="rId3"/>
    <p:sldId id="373" r:id="rId4"/>
    <p:sldId id="258" r:id="rId5"/>
    <p:sldId id="352" r:id="rId6"/>
    <p:sldId id="353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2"/>
    <a:srgbClr val="969696"/>
    <a:srgbClr val="808080"/>
    <a:srgbClr val="000000"/>
    <a:srgbClr val="1C1C1C"/>
    <a:srgbClr val="5F5F5F"/>
    <a:srgbClr val="FFFF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2902" autoAdjust="0"/>
  </p:normalViewPr>
  <p:slideViewPr>
    <p:cSldViewPr>
      <p:cViewPr varScale="1">
        <p:scale>
          <a:sx n="65" d="100"/>
          <a:sy n="65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211E1A9-87FD-4912-9AED-2B5D40EE5D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86AB7F9-3875-4345-BDB1-827E84C412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07" name="Text Box 235"/>
          <p:cNvSpPr txBox="1">
            <a:spLocks noChangeArrowheads="1"/>
          </p:cNvSpPr>
          <p:nvPr userDrawn="1"/>
        </p:nvSpPr>
        <p:spPr bwMode="gray">
          <a:xfrm>
            <a:off x="7924800" y="1295400"/>
            <a:ext cx="1098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/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6E2F3-0077-406B-BA2D-BDCA935B5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AB7AA-8162-4D58-83FE-EB17347D87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469B095-E5CF-4BF6-A14F-60563097F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80D53087-A778-415B-9C01-996FA8806E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8A561235-98A0-47D0-AC59-8798E24B5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A2217-9041-4ECA-974C-E03914BE70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7BD82-0660-44FF-ACE6-B28DD4ED6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EBCA5-EE39-47AE-8DD5-F8C33B3CB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CFF52-ADA8-4782-96D9-62757AB19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4A062-F4DF-4E81-BE5D-A27984CA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1912-5F8E-4B17-A32B-8F49D5C0B9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BC494-C687-4B24-AC09-A7CAF6DD9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7CAD-08D9-494C-AF72-F36BFDCE4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569B3424-3F8F-45E2-9B1C-25FE764E21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0298" y="2303463"/>
            <a:ext cx="6567502" cy="1582737"/>
          </a:xfrm>
        </p:spPr>
        <p:txBody>
          <a:bodyPr/>
          <a:lstStyle/>
          <a:p>
            <a:r>
              <a:rPr lang="en-US" sz="6600" b="0" dirty="0" smtClean="0">
                <a:solidFill>
                  <a:schemeClr val="accent2"/>
                </a:solidFill>
              </a:rPr>
              <a:t>Data Mining</a:t>
            </a:r>
            <a:r>
              <a:rPr lang="en-US" sz="6600" b="0" dirty="0" smtClean="0"/>
              <a:t/>
            </a:r>
            <a:br>
              <a:rPr lang="en-US" sz="6600" b="0" dirty="0" smtClean="0"/>
            </a:b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43400"/>
            <a:ext cx="4419600" cy="609600"/>
          </a:xfrm>
        </p:spPr>
        <p:txBody>
          <a:bodyPr/>
          <a:lstStyle/>
          <a:p>
            <a:r>
              <a:rPr lang="id-ID" b="1" dirty="0" smtClean="0"/>
              <a:t>Tutik Khotimah, S.Kom, M.Kom</a:t>
            </a:r>
            <a:endParaRPr lang="en-US" b="1" dirty="0"/>
          </a:p>
        </p:txBody>
      </p:sp>
      <p:pic>
        <p:nvPicPr>
          <p:cNvPr id="6" name="Picture 14" descr="C:\Users\USER\Pictures\ft-um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85728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Dekat|Aktif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0,55*0,45*0,72*0,63 = 0,112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Dekat|Aktif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0,55*0,45*0,72*0,36 = 0,064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Dekat|Aktif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0,55*0,45*0,27*0,63 = 0,042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Dekat|Aktif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0,55*0,45*0,27*0,36 = 0,024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Sedang|Aktif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0,55*0,09*0,72*0,63 = 0,022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Sedang|Aktif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0,55*0,09*0,72*0,36 = 0,013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Sedang|Aktif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0,55*0,09*0,27*0,63 = 0,008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Sedang|Aktif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0,55*0,09*0,27*0,36 = 0,005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Jauh|Aktif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0,55*0,45*0,72*0,63 = 0,112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Jauh|Aktif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Laki-laki|Aktif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0,55*0,45*0,72*0,36 = 0,064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Jauh|Aktif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0,55*0,45*0,27*0,63 = 0,042</a:t>
            </a:r>
          </a:p>
          <a:p>
            <a:pPr marL="0" indent="0">
              <a:buNone/>
            </a:pPr>
            <a:r>
              <a:rPr lang="en-US" sz="2800" dirty="0" smtClean="0"/>
              <a:t>P(</a:t>
            </a:r>
            <a:r>
              <a:rPr lang="en-US" sz="2800" dirty="0" err="1" smtClean="0"/>
              <a:t>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Jauh|Aktif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Perempuan|Aktif</a:t>
            </a:r>
            <a:r>
              <a:rPr lang="en-US" sz="2800" dirty="0" smtClean="0"/>
              <a:t>)*P(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Bekerja|Aktif</a:t>
            </a:r>
            <a:r>
              <a:rPr lang="en-US" sz="2800" dirty="0" smtClean="0"/>
              <a:t>) =  0,55*0,45*0,27*0,36 = 0,024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071546"/>
            <a:ext cx="8786842" cy="52530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Dekat|TidakAktif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0,22* 0,67* 0,56 = 0,037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Dekat|TidakAktif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0,22* 0,67* 0,44 = 0,029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Dekat|TidakAktif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0,22* 0,33 * 0,56 = 0,018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Dekat|TidakAktif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0,22* 0,33 * 0,44 = 0,014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071546"/>
            <a:ext cx="8786842" cy="52530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Sedang|TidakAktif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0* 0,67* 0,56 = 0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Sedang|TidakAktif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0* 0,67* 0,44 = 0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Sedang|TidakAktif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0* 0,33 * 0,56 = 0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Sedang|TidakAktif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0* 0,33 * 0,44 = 0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071546"/>
            <a:ext cx="8786842" cy="52530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Probabilitas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prediksi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Status </a:t>
            </a:r>
            <a:r>
              <a:rPr lang="en-US" sz="2800" b="1" dirty="0" err="1" smtClean="0"/>
              <a:t>Keanggotaan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Aktif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Jauh|TidakAktif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0,78* 0,67* 0,56 = 0,131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Jauh|TidakAktif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Laki-laki|TidakAktif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0,78* 0,67* 0,44 = 0,103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Jauh|TidakAktif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 0,78* 0,33 * 0,56 = 0,065</a:t>
            </a:r>
          </a:p>
          <a:p>
            <a:pPr marL="0" indent="0"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Jauh|TidakAktif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Perempuan|TidakAktif</a:t>
            </a:r>
            <a:r>
              <a:rPr lang="en-US" sz="2400" dirty="0" smtClean="0"/>
              <a:t>)*P(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Bekerja|TidakAktif</a:t>
            </a:r>
            <a:r>
              <a:rPr lang="en-US" sz="2400" dirty="0" smtClean="0"/>
              <a:t>) = 0,45*0,78* 0,33 * 0,44 = 0,51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572000" y="2868613"/>
            <a:ext cx="4343400" cy="560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You!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Tutik Khotimah</a:t>
            </a:r>
            <a:endParaRPr lang="en-US" dirty="0"/>
          </a:p>
        </p:txBody>
      </p:sp>
      <p:pic>
        <p:nvPicPr>
          <p:cNvPr id="6" name="Picture 14" descr="C:\Users\USER\Pictures\ft-um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85728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3004140">
            <a:off x="4179320" y="2390675"/>
            <a:ext cx="2373690" cy="2503084"/>
          </a:xfrm>
          <a:prstGeom prst="rect">
            <a:avLst/>
          </a:prstGeom>
          <a:noFill/>
        </p:spPr>
      </p:pic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Instruksional</a:t>
            </a:r>
            <a:endParaRPr lang="en-US" dirty="0"/>
          </a:p>
        </p:txBody>
      </p:sp>
      <p:sp>
        <p:nvSpPr>
          <p:cNvPr id="52" name="圆角矩形 7"/>
          <p:cNvSpPr/>
          <p:nvPr/>
        </p:nvSpPr>
        <p:spPr>
          <a:xfrm>
            <a:off x="6000760" y="1428736"/>
            <a:ext cx="2928958" cy="307183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zh-CN" sz="2800" dirty="0" smtClean="0"/>
              <a:t>Menjelaskan  </a:t>
            </a:r>
            <a:r>
              <a:rPr lang="en-US" altLang="zh-CN" sz="2800" dirty="0" err="1" smtClean="0"/>
              <a:t>Fungsi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Klasifikasi</a:t>
            </a:r>
            <a:endParaRPr lang="zh-CN" altLang="en-US" sz="2800" dirty="0"/>
          </a:p>
        </p:txBody>
      </p:sp>
      <p:sp>
        <p:nvSpPr>
          <p:cNvPr id="53" name="圆角矩形 8"/>
          <p:cNvSpPr/>
          <p:nvPr/>
        </p:nvSpPr>
        <p:spPr>
          <a:xfrm>
            <a:off x="500034" y="4357694"/>
            <a:ext cx="3500462" cy="6429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id-ID" dirty="0" smtClean="0">
                <a:solidFill>
                  <a:schemeClr val="tx1"/>
                </a:solidFill>
              </a:rPr>
              <a:t>Me</a:t>
            </a:r>
            <a:r>
              <a:rPr lang="en-US" dirty="0" err="1" smtClean="0">
                <a:solidFill>
                  <a:schemeClr val="tx1"/>
                </a:solidFill>
              </a:rPr>
              <a:t>njelaskan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Naïve </a:t>
            </a:r>
            <a:r>
              <a:rPr lang="en-US" dirty="0" err="1" smtClean="0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圆角矩形 8"/>
          <p:cNvSpPr/>
          <p:nvPr/>
        </p:nvSpPr>
        <p:spPr>
          <a:xfrm>
            <a:off x="500034" y="3143248"/>
            <a:ext cx="3500462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Menjelaskan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Fungsi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Klasifikasi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357298"/>
            <a:ext cx="8501121" cy="3397265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3600" dirty="0" err="1" smtClean="0"/>
              <a:t>Klasifikasi</a:t>
            </a:r>
            <a:r>
              <a:rPr lang="en-US" sz="3600" dirty="0" smtClean="0"/>
              <a:t> </a:t>
            </a:r>
            <a:r>
              <a:rPr lang="en-US" sz="3600" dirty="0" err="1" smtClean="0"/>
              <a:t>termasuk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Learning Supervised Learning</a:t>
            </a:r>
            <a:endParaRPr lang="id-ID" sz="36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en-US" sz="3600" dirty="0" err="1" smtClean="0"/>
              <a:t>Variabel</a:t>
            </a:r>
            <a:r>
              <a:rPr lang="en-US" sz="3600" dirty="0" smtClean="0"/>
              <a:t> target </a:t>
            </a:r>
            <a:r>
              <a:rPr lang="en-US" sz="3600" dirty="0" err="1" smtClean="0"/>
              <a:t>berupa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kategorikal</a:t>
            </a:r>
            <a:endParaRPr lang="id-ID" sz="36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3600" dirty="0" smtClean="0">
                <a:solidFill>
                  <a:srgbClr val="000000"/>
                </a:solidFill>
                <a:latin typeface="Calibri" pitchFamily="34" charset="0"/>
              </a:rPr>
              <a:t>Naive Bayes, K-Nearest Neighbor, Decision Tree, C4.5, C5.0, ID3, CART, Linear Discriminant Analysis, dsb</a:t>
            </a:r>
            <a:endParaRPr lang="en-US" sz="3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Naïve Bayes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357298"/>
            <a:ext cx="8358245" cy="500066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Merupakan algoritma untuk </a:t>
            </a:r>
            <a:r>
              <a:rPr lang="en-US" sz="2800" dirty="0" err="1" smtClean="0"/>
              <a:t>klasifikasi</a:t>
            </a:r>
            <a:endParaRPr lang="id-ID" sz="2800" dirty="0" smtClean="0"/>
          </a:p>
          <a:p>
            <a:pPr algn="just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Char char="q"/>
            </a:pPr>
            <a:r>
              <a:rPr lang="id-ID" sz="2800" dirty="0" smtClean="0"/>
              <a:t>Metode Bayes menggunakan pro</a:t>
            </a:r>
            <a:r>
              <a:rPr lang="en-US" sz="2800" dirty="0" smtClean="0"/>
              <a:t>b</a:t>
            </a:r>
            <a:r>
              <a:rPr lang="id-ID" sz="2800" dirty="0" smtClean="0"/>
              <a:t>abilitas bersyarat sebagai dasarnya</a:t>
            </a: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err="1" smtClean="0"/>
              <a:t>Rumus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705100"/>
            <a:ext cx="5124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2910" y="1071546"/>
            <a:ext cx="8043890" cy="6143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Himapro</a:t>
            </a:r>
            <a:r>
              <a:rPr lang="en-US" dirty="0" smtClean="0"/>
              <a:t> TI</a:t>
            </a:r>
            <a:endParaRPr lang="id-ID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75" y="1776415"/>
            <a:ext cx="8237715" cy="491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5720" y="1600200"/>
            <a:ext cx="885828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Probabilitas</a:t>
            </a:r>
            <a:r>
              <a:rPr lang="en-US" b="1" dirty="0" smtClean="0"/>
              <a:t> </a:t>
            </a:r>
            <a:r>
              <a:rPr lang="en-US" b="1" dirty="0" err="1" smtClean="0"/>
              <a:t>masing-masing</a:t>
            </a:r>
            <a:r>
              <a:rPr lang="en-US" b="1" dirty="0" smtClean="0"/>
              <a:t> instance </a:t>
            </a:r>
            <a:r>
              <a:rPr lang="en-US" b="1" dirty="0" err="1" smtClean="0"/>
              <a:t>variabel</a:t>
            </a:r>
            <a:r>
              <a:rPr lang="en-US" b="1" dirty="0" smtClean="0"/>
              <a:t> target “Status </a:t>
            </a:r>
            <a:r>
              <a:rPr lang="en-US" b="1" dirty="0" err="1" smtClean="0"/>
              <a:t>Keanggotaan</a:t>
            </a:r>
            <a:r>
              <a:rPr lang="en-US" b="1" dirty="0" smtClean="0"/>
              <a:t>”</a:t>
            </a:r>
          </a:p>
          <a:p>
            <a:pPr>
              <a:buNone/>
            </a:pPr>
            <a:r>
              <a:rPr lang="en-US" dirty="0" smtClean="0"/>
              <a:t>P (</a:t>
            </a:r>
            <a:r>
              <a:rPr lang="en-US" dirty="0" err="1" smtClean="0"/>
              <a:t>Aktif</a:t>
            </a:r>
            <a:r>
              <a:rPr lang="en-US" dirty="0" smtClean="0"/>
              <a:t>) = 11/20 = 0,55</a:t>
            </a:r>
          </a:p>
          <a:p>
            <a:pPr>
              <a:buNone/>
            </a:pPr>
            <a:r>
              <a:rPr lang="en-US" dirty="0" smtClean="0"/>
              <a:t>P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9/20 = 0,45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Probabilitas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instance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prediktor</a:t>
            </a:r>
            <a:r>
              <a:rPr lang="en-US" b="1" dirty="0" smtClean="0"/>
              <a:t> “</a:t>
            </a:r>
            <a:r>
              <a:rPr lang="en-US" b="1" dirty="0" err="1" smtClean="0"/>
              <a:t>Jarak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Sedang|Aktif</a:t>
            </a:r>
            <a:r>
              <a:rPr lang="en-US" dirty="0" smtClean="0"/>
              <a:t>) = 1/11 = 0,09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Sedang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0/9 = 0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Dekat|Aktif</a:t>
            </a:r>
            <a:r>
              <a:rPr lang="en-US" dirty="0" smtClean="0"/>
              <a:t>) = 5/11 = 0,45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Dekat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2/9 = 0,22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Jauh|Aktif</a:t>
            </a:r>
            <a:r>
              <a:rPr lang="en-US" dirty="0" smtClean="0"/>
              <a:t>) = 5/11 = 0,45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Jarak</a:t>
            </a:r>
            <a:r>
              <a:rPr lang="en-US" dirty="0" smtClean="0"/>
              <a:t> = </a:t>
            </a:r>
            <a:r>
              <a:rPr lang="en-US" dirty="0" err="1" smtClean="0"/>
              <a:t>Jauh</a:t>
            </a:r>
            <a:r>
              <a:rPr lang="en-US" dirty="0" smtClean="0"/>
              <a:t> |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7/9 = 0,78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Probabilitas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instance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prediktor</a:t>
            </a:r>
            <a:r>
              <a:rPr lang="en-US" b="1" dirty="0" smtClean="0"/>
              <a:t> “</a:t>
            </a: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Kelamin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= </a:t>
            </a:r>
            <a:r>
              <a:rPr lang="en-US" dirty="0" err="1" smtClean="0"/>
              <a:t>Laki-laki|Aktif</a:t>
            </a:r>
            <a:r>
              <a:rPr lang="en-US" dirty="0" smtClean="0"/>
              <a:t>) = 8/11 = 0,72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= </a:t>
            </a:r>
            <a:r>
              <a:rPr lang="en-US" dirty="0" err="1" smtClean="0"/>
              <a:t>Laki-laki|Tidak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6/9 = 0,67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= </a:t>
            </a:r>
            <a:r>
              <a:rPr lang="en-US" dirty="0" err="1" smtClean="0"/>
              <a:t>Perempuan|Aktif</a:t>
            </a:r>
            <a:r>
              <a:rPr lang="en-US" dirty="0" smtClean="0"/>
              <a:t>) = 3/11 = 0,27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= </a:t>
            </a:r>
            <a:r>
              <a:rPr lang="en-US" dirty="0" err="1" smtClean="0"/>
              <a:t>Perempuan|Tidak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3/9 = 0,33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7158" y="1600200"/>
            <a:ext cx="8786842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Probabilitas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instance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prediktor</a:t>
            </a:r>
            <a:r>
              <a:rPr lang="en-US" b="1" dirty="0" smtClean="0"/>
              <a:t> “Status </a:t>
            </a:r>
            <a:r>
              <a:rPr lang="en-US" b="1" dirty="0" err="1" smtClean="0"/>
              <a:t>Pekerjaan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Bekerja|Aktif</a:t>
            </a:r>
            <a:r>
              <a:rPr lang="en-US" dirty="0" smtClean="0"/>
              <a:t>) = 7/11 = 0,63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Bekerja|Tidak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5/9 = 0,56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Bekerja|Aktif</a:t>
            </a:r>
            <a:r>
              <a:rPr lang="en-US" dirty="0" smtClean="0"/>
              <a:t>) = 4/11 = 0,36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Bekerja|Tidak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= 4/9 = 0,44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</Template>
  <TotalTime>2329</TotalTime>
  <Words>694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581TGp_gold_light</vt:lpstr>
      <vt:lpstr>Data Mining Fungsi Klasifikasi</vt:lpstr>
      <vt:lpstr>Tujuan Instruksional</vt:lpstr>
      <vt:lpstr>Fungsi Klasifikasi</vt:lpstr>
      <vt:lpstr>Naïve Bayes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USER</dc:creator>
  <cp:lastModifiedBy>Asyadda</cp:lastModifiedBy>
  <cp:revision>87</cp:revision>
  <dcterms:created xsi:type="dcterms:W3CDTF">2014-11-24T06:16:35Z</dcterms:created>
  <dcterms:modified xsi:type="dcterms:W3CDTF">2018-12-05T01:22:12Z</dcterms:modified>
</cp:coreProperties>
</file>