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348" r:id="rId3"/>
    <p:sldId id="347" r:id="rId4"/>
    <p:sldId id="366" r:id="rId5"/>
    <p:sldId id="367" r:id="rId6"/>
    <p:sldId id="368" r:id="rId7"/>
    <p:sldId id="364" r:id="rId8"/>
    <p:sldId id="369" r:id="rId9"/>
    <p:sldId id="370" r:id="rId10"/>
    <p:sldId id="376" r:id="rId11"/>
    <p:sldId id="377" r:id="rId12"/>
    <p:sldId id="371" r:id="rId13"/>
    <p:sldId id="378" r:id="rId14"/>
    <p:sldId id="385" r:id="rId15"/>
    <p:sldId id="386" r:id="rId16"/>
    <p:sldId id="379" r:id="rId17"/>
    <p:sldId id="380" r:id="rId18"/>
    <p:sldId id="383" r:id="rId19"/>
    <p:sldId id="384" r:id="rId20"/>
    <p:sldId id="381" r:id="rId21"/>
    <p:sldId id="382" r:id="rId22"/>
    <p:sldId id="375" r:id="rId23"/>
    <p:sldId id="285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03E9B"/>
    <a:srgbClr val="38A3B2"/>
    <a:srgbClr val="969696"/>
    <a:srgbClr val="808080"/>
    <a:srgbClr val="1C1C1C"/>
    <a:srgbClr val="5F5F5F"/>
    <a:srgbClr val="FFFF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2902" autoAdjust="0"/>
  </p:normalViewPr>
  <p:slideViewPr>
    <p:cSldViewPr>
      <p:cViewPr varScale="1">
        <p:scale>
          <a:sx n="69" d="100"/>
          <a:sy n="69" d="100"/>
        </p:scale>
        <p:origin x="138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4211E1A9-87FD-4912-9AED-2B5D40EE5D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9459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63" name="Group 191"/>
          <p:cNvGrpSpPr>
            <a:grpSpLocks/>
          </p:cNvGrpSpPr>
          <p:nvPr/>
        </p:nvGrpSpPr>
        <p:grpSpPr bwMode="auto">
          <a:xfrm>
            <a:off x="434975" y="4763"/>
            <a:ext cx="8015288" cy="6853237"/>
            <a:chOff x="274" y="10"/>
            <a:chExt cx="5049" cy="4310"/>
          </a:xfrm>
        </p:grpSpPr>
        <p:sp>
          <p:nvSpPr>
            <p:cNvPr id="3198" name="Line 126"/>
            <p:cNvSpPr>
              <a:spLocks noChangeShapeType="1"/>
            </p:cNvSpPr>
            <p:nvPr userDrawn="1"/>
          </p:nvSpPr>
          <p:spPr bwMode="gray">
            <a:xfrm>
              <a:off x="3479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3209" name="Line 137"/>
            <p:cNvSpPr>
              <a:spLocks noChangeShapeType="1"/>
            </p:cNvSpPr>
            <p:nvPr userDrawn="1"/>
          </p:nvSpPr>
          <p:spPr bwMode="gray">
            <a:xfrm>
              <a:off x="3929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3211" name="Line 139"/>
            <p:cNvSpPr>
              <a:spLocks noChangeShapeType="1"/>
            </p:cNvSpPr>
            <p:nvPr userDrawn="1"/>
          </p:nvSpPr>
          <p:spPr bwMode="gray">
            <a:xfrm>
              <a:off x="4395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3212" name="Line 140"/>
            <p:cNvSpPr>
              <a:spLocks noChangeShapeType="1"/>
            </p:cNvSpPr>
            <p:nvPr userDrawn="1"/>
          </p:nvSpPr>
          <p:spPr bwMode="gray">
            <a:xfrm>
              <a:off x="4845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3215" name="Line 143"/>
            <p:cNvSpPr>
              <a:spLocks noChangeShapeType="1"/>
            </p:cNvSpPr>
            <p:nvPr userDrawn="1"/>
          </p:nvSpPr>
          <p:spPr bwMode="gray">
            <a:xfrm>
              <a:off x="5302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3219" name="Line 147"/>
            <p:cNvSpPr>
              <a:spLocks noChangeShapeType="1"/>
            </p:cNvSpPr>
            <p:nvPr userDrawn="1"/>
          </p:nvSpPr>
          <p:spPr bwMode="gray">
            <a:xfrm>
              <a:off x="1651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3221" name="Line 149"/>
            <p:cNvSpPr>
              <a:spLocks noChangeShapeType="1"/>
            </p:cNvSpPr>
            <p:nvPr userDrawn="1"/>
          </p:nvSpPr>
          <p:spPr bwMode="gray">
            <a:xfrm>
              <a:off x="2101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3223" name="Line 151"/>
            <p:cNvSpPr>
              <a:spLocks noChangeShapeType="1"/>
            </p:cNvSpPr>
            <p:nvPr userDrawn="1"/>
          </p:nvSpPr>
          <p:spPr bwMode="gray">
            <a:xfrm>
              <a:off x="2567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3224" name="Line 152"/>
            <p:cNvSpPr>
              <a:spLocks noChangeShapeType="1"/>
            </p:cNvSpPr>
            <p:nvPr userDrawn="1"/>
          </p:nvSpPr>
          <p:spPr bwMode="gray">
            <a:xfrm>
              <a:off x="3017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3230" name="Line 158"/>
            <p:cNvSpPr>
              <a:spLocks noChangeShapeType="1"/>
            </p:cNvSpPr>
            <p:nvPr userDrawn="1"/>
          </p:nvSpPr>
          <p:spPr bwMode="gray">
            <a:xfrm>
              <a:off x="274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3232" name="Line 160"/>
            <p:cNvSpPr>
              <a:spLocks noChangeShapeType="1"/>
            </p:cNvSpPr>
            <p:nvPr userDrawn="1"/>
          </p:nvSpPr>
          <p:spPr bwMode="gray">
            <a:xfrm>
              <a:off x="740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3233" name="Line 161"/>
            <p:cNvSpPr>
              <a:spLocks noChangeShapeType="1"/>
            </p:cNvSpPr>
            <p:nvPr userDrawn="1"/>
          </p:nvSpPr>
          <p:spPr bwMode="gray">
            <a:xfrm>
              <a:off x="1190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3159" name="Rectangle 87"/>
          <p:cNvSpPr>
            <a:spLocks noChangeArrowheads="1"/>
          </p:cNvSpPr>
          <p:nvPr/>
        </p:nvSpPr>
        <p:spPr bwMode="gray">
          <a:xfrm>
            <a:off x="0" y="1795463"/>
            <a:ext cx="9144000" cy="2503487"/>
          </a:xfrm>
          <a:prstGeom prst="rect">
            <a:avLst/>
          </a:prstGeom>
          <a:gradFill rotWithShape="1">
            <a:gsLst>
              <a:gs pos="0">
                <a:schemeClr val="tx2">
                  <a:gamma/>
                  <a:shade val="46275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237" name="Rectangle 165"/>
          <p:cNvSpPr>
            <a:spLocks noChangeArrowheads="1"/>
          </p:cNvSpPr>
          <p:nvPr/>
        </p:nvSpPr>
        <p:spPr bwMode="gray">
          <a:xfrm>
            <a:off x="5553075" y="5576888"/>
            <a:ext cx="712788" cy="644525"/>
          </a:xfrm>
          <a:prstGeom prst="rect">
            <a:avLst/>
          </a:prstGeom>
          <a:solidFill>
            <a:schemeClr val="accent2">
              <a:alpha val="3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238" name="Rectangle 166"/>
          <p:cNvSpPr>
            <a:spLocks noChangeArrowheads="1"/>
          </p:cNvSpPr>
          <p:nvPr/>
        </p:nvSpPr>
        <p:spPr bwMode="gray">
          <a:xfrm>
            <a:off x="7007225" y="5588000"/>
            <a:ext cx="725488" cy="635000"/>
          </a:xfrm>
          <a:prstGeom prst="rect">
            <a:avLst/>
          </a:prstGeom>
          <a:solidFill>
            <a:srgbClr val="DDDDDD">
              <a:alpha val="3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239" name="Rectangle 167"/>
          <p:cNvSpPr>
            <a:spLocks noChangeArrowheads="1"/>
          </p:cNvSpPr>
          <p:nvPr/>
        </p:nvSpPr>
        <p:spPr bwMode="gray">
          <a:xfrm>
            <a:off x="6269038" y="4943475"/>
            <a:ext cx="725487" cy="6365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240" name="Rectangle 168"/>
          <p:cNvSpPr>
            <a:spLocks noChangeArrowheads="1"/>
          </p:cNvSpPr>
          <p:nvPr/>
        </p:nvSpPr>
        <p:spPr bwMode="gray">
          <a:xfrm>
            <a:off x="8447088" y="5588000"/>
            <a:ext cx="696912" cy="635000"/>
          </a:xfrm>
          <a:prstGeom prst="rect">
            <a:avLst/>
          </a:prstGeom>
          <a:solidFill>
            <a:srgbClr val="DDDDDD">
              <a:alpha val="3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242" name="Rectangle 170"/>
          <p:cNvSpPr>
            <a:spLocks noChangeArrowheads="1"/>
          </p:cNvSpPr>
          <p:nvPr/>
        </p:nvSpPr>
        <p:spPr bwMode="gray">
          <a:xfrm>
            <a:off x="2651125" y="5588000"/>
            <a:ext cx="725488" cy="635000"/>
          </a:xfrm>
          <a:prstGeom prst="rect">
            <a:avLst/>
          </a:prstGeom>
          <a:solidFill>
            <a:srgbClr val="DDDDDD">
              <a:alpha val="3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243" name="Rectangle 171"/>
          <p:cNvSpPr>
            <a:spLocks noChangeArrowheads="1"/>
          </p:cNvSpPr>
          <p:nvPr/>
        </p:nvSpPr>
        <p:spPr bwMode="gray">
          <a:xfrm>
            <a:off x="4105275" y="5588000"/>
            <a:ext cx="725488" cy="635000"/>
          </a:xfrm>
          <a:prstGeom prst="rect">
            <a:avLst/>
          </a:prstGeom>
          <a:solidFill>
            <a:srgbClr val="DDDDDD">
              <a:alpha val="3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244" name="Rectangle 172"/>
          <p:cNvSpPr>
            <a:spLocks noChangeArrowheads="1"/>
          </p:cNvSpPr>
          <p:nvPr/>
        </p:nvSpPr>
        <p:spPr bwMode="gray">
          <a:xfrm>
            <a:off x="3367088" y="4943475"/>
            <a:ext cx="725487" cy="6365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245" name="Rectangle 173"/>
          <p:cNvSpPr>
            <a:spLocks noChangeArrowheads="1"/>
          </p:cNvSpPr>
          <p:nvPr/>
        </p:nvSpPr>
        <p:spPr bwMode="gray">
          <a:xfrm>
            <a:off x="4818063" y="4943475"/>
            <a:ext cx="725487" cy="6365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246" name="Rectangle 174"/>
          <p:cNvSpPr>
            <a:spLocks noChangeArrowheads="1"/>
          </p:cNvSpPr>
          <p:nvPr/>
        </p:nvSpPr>
        <p:spPr bwMode="gray">
          <a:xfrm>
            <a:off x="1917700" y="4943475"/>
            <a:ext cx="725488" cy="636588"/>
          </a:xfrm>
          <a:prstGeom prst="rect">
            <a:avLst/>
          </a:prstGeom>
          <a:solidFill>
            <a:schemeClr val="accent2">
              <a:alpha val="2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247" name="Rectangle 175"/>
          <p:cNvSpPr>
            <a:spLocks noChangeArrowheads="1"/>
          </p:cNvSpPr>
          <p:nvPr/>
        </p:nvSpPr>
        <p:spPr bwMode="gray">
          <a:xfrm>
            <a:off x="5541963" y="4310063"/>
            <a:ext cx="725487" cy="636587"/>
          </a:xfrm>
          <a:prstGeom prst="rect">
            <a:avLst/>
          </a:prstGeom>
          <a:solidFill>
            <a:schemeClr val="accent2">
              <a:alpha val="1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248" name="Rectangle 176"/>
          <p:cNvSpPr>
            <a:spLocks noChangeArrowheads="1"/>
          </p:cNvSpPr>
          <p:nvPr/>
        </p:nvSpPr>
        <p:spPr bwMode="gray">
          <a:xfrm>
            <a:off x="6996113" y="4300538"/>
            <a:ext cx="725487" cy="646112"/>
          </a:xfrm>
          <a:prstGeom prst="rect">
            <a:avLst/>
          </a:prstGeom>
          <a:solidFill>
            <a:schemeClr val="accent2">
              <a:alpha val="1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249" name="Rectangle 177"/>
          <p:cNvSpPr>
            <a:spLocks noChangeArrowheads="1"/>
          </p:cNvSpPr>
          <p:nvPr/>
        </p:nvSpPr>
        <p:spPr bwMode="gray">
          <a:xfrm>
            <a:off x="8435975" y="4300538"/>
            <a:ext cx="703263" cy="646112"/>
          </a:xfrm>
          <a:prstGeom prst="rect">
            <a:avLst/>
          </a:prstGeom>
          <a:solidFill>
            <a:schemeClr val="accent2">
              <a:alpha val="1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250" name="Rectangle 178"/>
          <p:cNvSpPr>
            <a:spLocks noChangeArrowheads="1"/>
          </p:cNvSpPr>
          <p:nvPr/>
        </p:nvSpPr>
        <p:spPr bwMode="gray">
          <a:xfrm>
            <a:off x="4105275" y="4310063"/>
            <a:ext cx="725488" cy="636587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257" name="Rectangle 185"/>
          <p:cNvSpPr>
            <a:spLocks noChangeArrowheads="1"/>
          </p:cNvSpPr>
          <p:nvPr/>
        </p:nvSpPr>
        <p:spPr bwMode="gray">
          <a:xfrm>
            <a:off x="7720013" y="6221413"/>
            <a:ext cx="725487" cy="636587"/>
          </a:xfrm>
          <a:prstGeom prst="rect">
            <a:avLst/>
          </a:prstGeom>
          <a:solidFill>
            <a:srgbClr val="DDDDDD">
              <a:alpha val="39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258" name="Rectangle 186"/>
          <p:cNvSpPr>
            <a:spLocks noChangeArrowheads="1"/>
          </p:cNvSpPr>
          <p:nvPr/>
        </p:nvSpPr>
        <p:spPr bwMode="gray">
          <a:xfrm>
            <a:off x="3371850" y="6221413"/>
            <a:ext cx="728663" cy="636587"/>
          </a:xfrm>
          <a:prstGeom prst="rect">
            <a:avLst/>
          </a:prstGeom>
          <a:solidFill>
            <a:srgbClr val="DDDDDD">
              <a:alpha val="39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259" name="Rectangle 187"/>
          <p:cNvSpPr>
            <a:spLocks noChangeArrowheads="1"/>
          </p:cNvSpPr>
          <p:nvPr/>
        </p:nvSpPr>
        <p:spPr bwMode="gray">
          <a:xfrm>
            <a:off x="4826000" y="6221413"/>
            <a:ext cx="725488" cy="636587"/>
          </a:xfrm>
          <a:prstGeom prst="rect">
            <a:avLst/>
          </a:prstGeom>
          <a:solidFill>
            <a:srgbClr val="DDDDDD">
              <a:alpha val="39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260" name="Rectangle 188"/>
          <p:cNvSpPr>
            <a:spLocks noChangeArrowheads="1"/>
          </p:cNvSpPr>
          <p:nvPr/>
        </p:nvSpPr>
        <p:spPr bwMode="gray">
          <a:xfrm>
            <a:off x="1920875" y="6221413"/>
            <a:ext cx="725488" cy="636587"/>
          </a:xfrm>
          <a:prstGeom prst="rect">
            <a:avLst/>
          </a:prstGeom>
          <a:solidFill>
            <a:srgbClr val="DDDDDD">
              <a:alpha val="39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grpSp>
        <p:nvGrpSpPr>
          <p:cNvPr id="3278" name="Group 206"/>
          <p:cNvGrpSpPr>
            <a:grpSpLocks/>
          </p:cNvGrpSpPr>
          <p:nvPr/>
        </p:nvGrpSpPr>
        <p:grpSpPr bwMode="auto">
          <a:xfrm>
            <a:off x="0" y="533400"/>
            <a:ext cx="9144000" cy="5689600"/>
            <a:chOff x="0" y="336"/>
            <a:chExt cx="5760" cy="3584"/>
          </a:xfrm>
        </p:grpSpPr>
        <p:sp>
          <p:nvSpPr>
            <p:cNvPr id="3264" name="Line 192"/>
            <p:cNvSpPr>
              <a:spLocks noChangeShapeType="1"/>
            </p:cNvSpPr>
            <p:nvPr userDrawn="1"/>
          </p:nvSpPr>
          <p:spPr bwMode="gray">
            <a:xfrm flipH="1">
              <a:off x="0" y="336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3265" name="Line 193"/>
            <p:cNvSpPr>
              <a:spLocks noChangeShapeType="1"/>
            </p:cNvSpPr>
            <p:nvPr userDrawn="1"/>
          </p:nvSpPr>
          <p:spPr bwMode="gray">
            <a:xfrm flipH="1">
              <a:off x="0" y="733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3266" name="Line 194"/>
            <p:cNvSpPr>
              <a:spLocks noChangeShapeType="1"/>
            </p:cNvSpPr>
            <p:nvPr userDrawn="1"/>
          </p:nvSpPr>
          <p:spPr bwMode="gray">
            <a:xfrm flipH="1">
              <a:off x="0" y="1123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3267" name="Line 195"/>
            <p:cNvSpPr>
              <a:spLocks noChangeShapeType="1"/>
            </p:cNvSpPr>
            <p:nvPr userDrawn="1"/>
          </p:nvSpPr>
          <p:spPr bwMode="gray">
            <a:xfrm flipH="1">
              <a:off x="0" y="2707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3268" name="Line 196"/>
            <p:cNvSpPr>
              <a:spLocks noChangeShapeType="1"/>
            </p:cNvSpPr>
            <p:nvPr userDrawn="1"/>
          </p:nvSpPr>
          <p:spPr bwMode="gray">
            <a:xfrm flipH="1">
              <a:off x="0" y="3111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3269" name="Line 197"/>
            <p:cNvSpPr>
              <a:spLocks noChangeShapeType="1"/>
            </p:cNvSpPr>
            <p:nvPr userDrawn="1"/>
          </p:nvSpPr>
          <p:spPr bwMode="gray">
            <a:xfrm flipH="1">
              <a:off x="0" y="3516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3270" name="Line 198"/>
            <p:cNvSpPr>
              <a:spLocks noChangeShapeType="1"/>
            </p:cNvSpPr>
            <p:nvPr userDrawn="1"/>
          </p:nvSpPr>
          <p:spPr bwMode="gray">
            <a:xfrm flipH="1">
              <a:off x="0" y="3920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4343400"/>
            <a:ext cx="4419600" cy="609600"/>
          </a:xfrm>
        </p:spPr>
        <p:txBody>
          <a:bodyPr/>
          <a:lstStyle>
            <a:lvl1pPr marL="0" indent="0" algn="r">
              <a:buFontTx/>
              <a:buNone/>
              <a:defRPr sz="20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83" name="Text Box 11"/>
          <p:cNvSpPr txBox="1">
            <a:spLocks noChangeArrowheads="1"/>
          </p:cNvSpPr>
          <p:nvPr/>
        </p:nvSpPr>
        <p:spPr bwMode="gray">
          <a:xfrm>
            <a:off x="0" y="461963"/>
            <a:ext cx="109855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>
                <a:solidFill>
                  <a:srgbClr val="FFFFFF"/>
                </a:solidFill>
              </a:rPr>
              <a:t>LOGO</a:t>
            </a:r>
          </a:p>
        </p:txBody>
      </p:sp>
      <p:sp>
        <p:nvSpPr>
          <p:cNvPr id="3210" name="Rectangle 138"/>
          <p:cNvSpPr>
            <a:spLocks noChangeArrowheads="1"/>
          </p:cNvSpPr>
          <p:nvPr/>
        </p:nvSpPr>
        <p:spPr bwMode="gray">
          <a:xfrm>
            <a:off x="5524500" y="534988"/>
            <a:ext cx="725488" cy="633412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213" name="Rectangle 141"/>
          <p:cNvSpPr>
            <a:spLocks noChangeArrowheads="1"/>
          </p:cNvSpPr>
          <p:nvPr/>
        </p:nvSpPr>
        <p:spPr bwMode="gray">
          <a:xfrm>
            <a:off x="6978650" y="534988"/>
            <a:ext cx="725488" cy="633412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218" name="Rectangle 146"/>
          <p:cNvSpPr>
            <a:spLocks noChangeArrowheads="1"/>
          </p:cNvSpPr>
          <p:nvPr/>
        </p:nvSpPr>
        <p:spPr bwMode="gray">
          <a:xfrm>
            <a:off x="7691438" y="4763"/>
            <a:ext cx="725487" cy="522287"/>
          </a:xfrm>
          <a:prstGeom prst="rect">
            <a:avLst/>
          </a:prstGeom>
          <a:solidFill>
            <a:schemeClr val="folHlink">
              <a:alpha val="3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225" name="Rectangle 153"/>
          <p:cNvSpPr>
            <a:spLocks noChangeArrowheads="1"/>
          </p:cNvSpPr>
          <p:nvPr/>
        </p:nvSpPr>
        <p:spPr bwMode="gray">
          <a:xfrm>
            <a:off x="4076700" y="534988"/>
            <a:ext cx="725488" cy="633412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227" name="Rectangle 155"/>
          <p:cNvSpPr>
            <a:spLocks noChangeArrowheads="1"/>
          </p:cNvSpPr>
          <p:nvPr/>
        </p:nvSpPr>
        <p:spPr bwMode="gray">
          <a:xfrm>
            <a:off x="4789488" y="4763"/>
            <a:ext cx="725487" cy="522287"/>
          </a:xfrm>
          <a:prstGeom prst="rect">
            <a:avLst/>
          </a:prstGeom>
          <a:solidFill>
            <a:srgbClr val="DDDDDD">
              <a:alpha val="3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234" name="Rectangle 162"/>
          <p:cNvSpPr>
            <a:spLocks noChangeArrowheads="1"/>
          </p:cNvSpPr>
          <p:nvPr/>
        </p:nvSpPr>
        <p:spPr bwMode="gray">
          <a:xfrm>
            <a:off x="446088" y="1147763"/>
            <a:ext cx="725487" cy="633412"/>
          </a:xfrm>
          <a:prstGeom prst="rect">
            <a:avLst/>
          </a:prstGeom>
          <a:solidFill>
            <a:schemeClr val="folHlink">
              <a:alpha val="2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236" name="Rectangle 164"/>
          <p:cNvSpPr>
            <a:spLocks noChangeArrowheads="1"/>
          </p:cNvSpPr>
          <p:nvPr/>
        </p:nvSpPr>
        <p:spPr bwMode="gray">
          <a:xfrm>
            <a:off x="1889125" y="4763"/>
            <a:ext cx="725488" cy="522287"/>
          </a:xfrm>
          <a:prstGeom prst="rect">
            <a:avLst/>
          </a:prstGeom>
          <a:solidFill>
            <a:srgbClr val="DDDDDD">
              <a:alpha val="39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251" name="Rectangle 179"/>
          <p:cNvSpPr>
            <a:spLocks noChangeArrowheads="1"/>
          </p:cNvSpPr>
          <p:nvPr/>
        </p:nvSpPr>
        <p:spPr bwMode="gray">
          <a:xfrm>
            <a:off x="6251575" y="1165225"/>
            <a:ext cx="725488" cy="633413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252" name="Rectangle 180"/>
          <p:cNvSpPr>
            <a:spLocks noChangeArrowheads="1"/>
          </p:cNvSpPr>
          <p:nvPr/>
        </p:nvSpPr>
        <p:spPr bwMode="gray">
          <a:xfrm>
            <a:off x="7691438" y="1165225"/>
            <a:ext cx="725487" cy="633413"/>
          </a:xfrm>
          <a:prstGeom prst="rect">
            <a:avLst/>
          </a:prstGeom>
          <a:solidFill>
            <a:schemeClr val="folHlink">
              <a:alpha val="1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253" name="Rectangle 181"/>
          <p:cNvSpPr>
            <a:spLocks noChangeArrowheads="1"/>
          </p:cNvSpPr>
          <p:nvPr/>
        </p:nvSpPr>
        <p:spPr bwMode="gray">
          <a:xfrm>
            <a:off x="3349625" y="1165225"/>
            <a:ext cx="725488" cy="633413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254" name="Rectangle 182"/>
          <p:cNvSpPr>
            <a:spLocks noChangeArrowheads="1"/>
          </p:cNvSpPr>
          <p:nvPr/>
        </p:nvSpPr>
        <p:spPr bwMode="gray">
          <a:xfrm>
            <a:off x="4800600" y="1165225"/>
            <a:ext cx="725488" cy="633413"/>
          </a:xfrm>
          <a:prstGeom prst="rect">
            <a:avLst/>
          </a:prstGeom>
          <a:solidFill>
            <a:schemeClr val="folHlink">
              <a:alpha val="1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255" name="Rectangle 183"/>
          <p:cNvSpPr>
            <a:spLocks noChangeArrowheads="1"/>
          </p:cNvSpPr>
          <p:nvPr/>
        </p:nvSpPr>
        <p:spPr bwMode="gray">
          <a:xfrm>
            <a:off x="1889125" y="1165225"/>
            <a:ext cx="725488" cy="633413"/>
          </a:xfrm>
          <a:prstGeom prst="rect">
            <a:avLst/>
          </a:prstGeom>
          <a:solidFill>
            <a:schemeClr val="folHlink">
              <a:alpha val="1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261" name="Rectangle 189"/>
          <p:cNvSpPr>
            <a:spLocks noChangeArrowheads="1"/>
          </p:cNvSpPr>
          <p:nvPr/>
        </p:nvSpPr>
        <p:spPr bwMode="gray">
          <a:xfrm>
            <a:off x="438150" y="4763"/>
            <a:ext cx="725488" cy="522287"/>
          </a:xfrm>
          <a:prstGeom prst="rect">
            <a:avLst/>
          </a:prstGeom>
          <a:solidFill>
            <a:srgbClr val="DDDDDD">
              <a:alpha val="3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262" name="Rectangle 190"/>
          <p:cNvSpPr>
            <a:spLocks noChangeArrowheads="1"/>
          </p:cNvSpPr>
          <p:nvPr/>
        </p:nvSpPr>
        <p:spPr bwMode="gray">
          <a:xfrm>
            <a:off x="1143000" y="533400"/>
            <a:ext cx="725488" cy="633413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272" name="Rectangle 200"/>
          <p:cNvSpPr>
            <a:spLocks noChangeArrowheads="1"/>
          </p:cNvSpPr>
          <p:nvPr/>
        </p:nvSpPr>
        <p:spPr bwMode="gray">
          <a:xfrm>
            <a:off x="2578100" y="534988"/>
            <a:ext cx="725488" cy="633412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grpSp>
        <p:nvGrpSpPr>
          <p:cNvPr id="3306" name="Group 234"/>
          <p:cNvGrpSpPr>
            <a:grpSpLocks/>
          </p:cNvGrpSpPr>
          <p:nvPr/>
        </p:nvGrpSpPr>
        <p:grpSpPr bwMode="auto">
          <a:xfrm>
            <a:off x="0" y="2257425"/>
            <a:ext cx="4738688" cy="4600575"/>
            <a:chOff x="-9" y="1395"/>
            <a:chExt cx="2985" cy="2898"/>
          </a:xfrm>
        </p:grpSpPr>
        <p:pic>
          <p:nvPicPr>
            <p:cNvPr id="3285" name="Picture 213" descr="pan01"/>
            <p:cNvPicPr>
              <a:picLocks noChangeAspect="1" noChangeArrowheads="1"/>
            </p:cNvPicPr>
            <p:nvPr/>
          </p:nvPicPr>
          <p:blipFill>
            <a:blip r:embed="rId2"/>
            <a:srcRect l="46681" r="2339"/>
            <a:stretch>
              <a:fillRect/>
            </a:stretch>
          </p:blipFill>
          <p:spPr bwMode="gray">
            <a:xfrm>
              <a:off x="0" y="1395"/>
              <a:ext cx="2976" cy="2898"/>
            </a:xfrm>
            <a:prstGeom prst="rect">
              <a:avLst/>
            </a:prstGeom>
            <a:noFill/>
          </p:spPr>
        </p:pic>
        <p:sp>
          <p:nvSpPr>
            <p:cNvPr id="3281" name="Freeform 209" descr="wiz_gold03"/>
            <p:cNvSpPr>
              <a:spLocks/>
            </p:cNvSpPr>
            <p:nvPr/>
          </p:nvSpPr>
          <p:spPr bwMode="gray">
            <a:xfrm>
              <a:off x="-9" y="1493"/>
              <a:ext cx="2841" cy="2599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2841" y="0"/>
                </a:cxn>
                <a:cxn ang="0">
                  <a:pos x="1294" y="2597"/>
                </a:cxn>
                <a:cxn ang="0">
                  <a:pos x="2" y="2599"/>
                </a:cxn>
                <a:cxn ang="0">
                  <a:pos x="0" y="18"/>
                </a:cxn>
              </a:cxnLst>
              <a:rect l="0" t="0" r="r" b="b"/>
              <a:pathLst>
                <a:path w="2841" h="2599">
                  <a:moveTo>
                    <a:pt x="0" y="18"/>
                  </a:moveTo>
                  <a:lnTo>
                    <a:pt x="2841" y="0"/>
                  </a:lnTo>
                  <a:lnTo>
                    <a:pt x="1294" y="2597"/>
                  </a:lnTo>
                  <a:lnTo>
                    <a:pt x="2" y="2599"/>
                  </a:lnTo>
                  <a:lnTo>
                    <a:pt x="0" y="18"/>
                  </a:lnTo>
                  <a:close/>
                </a:path>
              </a:pathLst>
            </a:custGeom>
            <a:blipFill dpi="0" rotWithShape="1">
              <a:blip r:embed="rId3"/>
              <a:srcRect/>
              <a:stretch>
                <a:fillRect r="-15708"/>
              </a:stretch>
            </a:blip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3305" name="Group 233"/>
          <p:cNvGrpSpPr>
            <a:grpSpLocks/>
          </p:cNvGrpSpPr>
          <p:nvPr/>
        </p:nvGrpSpPr>
        <p:grpSpPr bwMode="auto">
          <a:xfrm>
            <a:off x="9525" y="1395413"/>
            <a:ext cx="4256088" cy="4598987"/>
            <a:chOff x="0" y="1039"/>
            <a:chExt cx="2681" cy="2897"/>
          </a:xfrm>
        </p:grpSpPr>
        <p:pic>
          <p:nvPicPr>
            <p:cNvPr id="3292" name="Picture 220" descr="pan01"/>
            <p:cNvPicPr>
              <a:picLocks noChangeAspect="1" noChangeArrowheads="1"/>
            </p:cNvPicPr>
            <p:nvPr userDrawn="1"/>
          </p:nvPicPr>
          <p:blipFill>
            <a:blip r:embed="rId2"/>
            <a:srcRect l="51730" r="2339"/>
            <a:stretch>
              <a:fillRect/>
            </a:stretch>
          </p:blipFill>
          <p:spPr bwMode="gray">
            <a:xfrm>
              <a:off x="0" y="1039"/>
              <a:ext cx="2681" cy="2897"/>
            </a:xfrm>
            <a:prstGeom prst="rect">
              <a:avLst/>
            </a:prstGeom>
            <a:noFill/>
          </p:spPr>
        </p:pic>
        <p:sp>
          <p:nvSpPr>
            <p:cNvPr id="3293" name="Freeform 221" descr="wiz_gold04"/>
            <p:cNvSpPr>
              <a:spLocks/>
            </p:cNvSpPr>
            <p:nvPr userDrawn="1"/>
          </p:nvSpPr>
          <p:spPr bwMode="gray">
            <a:xfrm>
              <a:off x="0" y="1137"/>
              <a:ext cx="2537" cy="2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37" y="1"/>
                </a:cxn>
                <a:cxn ang="0">
                  <a:pos x="991" y="2597"/>
                </a:cxn>
                <a:cxn ang="0">
                  <a:pos x="0" y="2600"/>
                </a:cxn>
                <a:cxn ang="0">
                  <a:pos x="0" y="0"/>
                </a:cxn>
              </a:cxnLst>
              <a:rect l="0" t="0" r="r" b="b"/>
              <a:pathLst>
                <a:path w="2537" h="2600">
                  <a:moveTo>
                    <a:pt x="0" y="0"/>
                  </a:moveTo>
                  <a:lnTo>
                    <a:pt x="2537" y="1"/>
                  </a:lnTo>
                  <a:lnTo>
                    <a:pt x="991" y="2597"/>
                  </a:lnTo>
                  <a:lnTo>
                    <a:pt x="0" y="260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4"/>
              <a:srcRect/>
              <a:stretch>
                <a:fillRect/>
              </a:stretch>
            </a:blip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3304" name="Group 232"/>
          <p:cNvGrpSpPr>
            <a:grpSpLocks/>
          </p:cNvGrpSpPr>
          <p:nvPr/>
        </p:nvGrpSpPr>
        <p:grpSpPr bwMode="auto">
          <a:xfrm>
            <a:off x="-4763" y="304800"/>
            <a:ext cx="3821113" cy="5078413"/>
            <a:chOff x="-7" y="240"/>
            <a:chExt cx="2407" cy="3199"/>
          </a:xfrm>
        </p:grpSpPr>
        <p:pic>
          <p:nvPicPr>
            <p:cNvPr id="3295" name="Picture 223" descr="pan01"/>
            <p:cNvPicPr>
              <a:picLocks noChangeAspect="1" noChangeArrowheads="1"/>
            </p:cNvPicPr>
            <p:nvPr userDrawn="1"/>
          </p:nvPicPr>
          <p:blipFill>
            <a:blip r:embed="rId2"/>
            <a:srcRect l="60431" r="2339"/>
            <a:stretch>
              <a:fillRect/>
            </a:stretch>
          </p:blipFill>
          <p:spPr bwMode="gray">
            <a:xfrm>
              <a:off x="0" y="240"/>
              <a:ext cx="2400" cy="3199"/>
            </a:xfrm>
            <a:prstGeom prst="rect">
              <a:avLst/>
            </a:prstGeom>
            <a:noFill/>
          </p:spPr>
        </p:pic>
        <p:sp>
          <p:nvSpPr>
            <p:cNvPr id="3296" name="Freeform 224" descr="wiz_gold01"/>
            <p:cNvSpPr>
              <a:spLocks/>
            </p:cNvSpPr>
            <p:nvPr userDrawn="1"/>
          </p:nvSpPr>
          <p:spPr bwMode="gray">
            <a:xfrm>
              <a:off x="-7" y="348"/>
              <a:ext cx="2247" cy="2874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2247" y="0"/>
                </a:cxn>
                <a:cxn ang="0">
                  <a:pos x="540" y="2868"/>
                </a:cxn>
                <a:cxn ang="0">
                  <a:pos x="0" y="2874"/>
                </a:cxn>
                <a:cxn ang="0">
                  <a:pos x="7" y="0"/>
                </a:cxn>
              </a:cxnLst>
              <a:rect l="0" t="0" r="r" b="b"/>
              <a:pathLst>
                <a:path w="2247" h="2874">
                  <a:moveTo>
                    <a:pt x="7" y="0"/>
                  </a:moveTo>
                  <a:lnTo>
                    <a:pt x="2247" y="0"/>
                  </a:lnTo>
                  <a:lnTo>
                    <a:pt x="540" y="2868"/>
                  </a:lnTo>
                  <a:lnTo>
                    <a:pt x="0" y="2874"/>
                  </a:lnTo>
                  <a:lnTo>
                    <a:pt x="7" y="0"/>
                  </a:lnTo>
                  <a:close/>
                </a:path>
              </a:pathLst>
            </a:custGeom>
            <a:blipFill dpi="0" rotWithShape="1">
              <a:blip r:embed="rId5"/>
              <a:srcRect/>
              <a:stretch>
                <a:fillRect/>
              </a:stretch>
            </a:blip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67200" y="1981200"/>
            <a:ext cx="4724400" cy="2057400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04800" y="6400800"/>
            <a:ext cx="2133600" cy="320675"/>
          </a:xfrm>
        </p:spPr>
        <p:txBody>
          <a:bodyPr/>
          <a:lstStyle>
            <a:lvl1pPr algn="r">
              <a:defRPr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6172200" y="6400800"/>
            <a:ext cx="2895600" cy="320675"/>
          </a:xfrm>
        </p:spPr>
        <p:txBody>
          <a:bodyPr/>
          <a:lstStyle>
            <a:lvl1pPr algn="r">
              <a:defRPr>
                <a:latin typeface="+mj-lt"/>
              </a:defRPr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3733800" y="6400800"/>
            <a:ext cx="2133600" cy="32067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586AB7F9-3875-4345-BDB1-827E84C4121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307" name="Text Box 235"/>
          <p:cNvSpPr txBox="1">
            <a:spLocks noChangeArrowheads="1"/>
          </p:cNvSpPr>
          <p:nvPr userDrawn="1"/>
        </p:nvSpPr>
        <p:spPr bwMode="gray">
          <a:xfrm>
            <a:off x="7924800" y="1295400"/>
            <a:ext cx="10985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200"/>
              <a:t>LOGO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66E2F3-0077-406B-BA2D-BDCA935B5A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6AB7AA-8162-4D58-83FE-EB17347D87D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3914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67475"/>
            <a:ext cx="2133600" cy="3016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67475"/>
            <a:ext cx="2895600" cy="3016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01625"/>
          </a:xfrm>
        </p:spPr>
        <p:txBody>
          <a:bodyPr/>
          <a:lstStyle>
            <a:lvl1pPr>
              <a:defRPr/>
            </a:lvl1pPr>
          </a:lstStyle>
          <a:p>
            <a:fld id="{5469B095-E5CF-4BF6-A14F-60563097FB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3914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67475"/>
            <a:ext cx="2133600" cy="3016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67475"/>
            <a:ext cx="2895600" cy="3016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01625"/>
          </a:xfrm>
        </p:spPr>
        <p:txBody>
          <a:bodyPr/>
          <a:lstStyle>
            <a:lvl1pPr>
              <a:defRPr/>
            </a:lvl1pPr>
          </a:lstStyle>
          <a:p>
            <a:fld id="{80D53087-A778-415B-9C01-996FA8806E2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3914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67475"/>
            <a:ext cx="2133600" cy="3016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67475"/>
            <a:ext cx="2895600" cy="3016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01625"/>
          </a:xfrm>
        </p:spPr>
        <p:txBody>
          <a:bodyPr/>
          <a:lstStyle>
            <a:lvl1pPr>
              <a:defRPr/>
            </a:lvl1pPr>
          </a:lstStyle>
          <a:p>
            <a:fld id="{8A561235-98A0-47D0-AC59-8798E24B529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9A2217-9041-4ECA-974C-E03914BE70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E7BD82-0660-44FF-ACE6-B28DD4ED6C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9EBCA5-EE39-47AE-8DD5-F8C33B3CB8A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6CFF52-ADA8-4782-96D9-62757AB19D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D4A062-F4DF-4E81-BE5D-A27984CAC3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381912-5F8E-4B17-A32B-8F49D5C0B98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EBC494-C687-4B24-AC09-A7CAF6DD980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287CAD-08D9-494C-AF72-F36BFDCE411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6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Rectangle 26"/>
          <p:cNvSpPr>
            <a:spLocks noChangeArrowheads="1"/>
          </p:cNvSpPr>
          <p:nvPr/>
        </p:nvSpPr>
        <p:spPr bwMode="gray">
          <a:xfrm>
            <a:off x="0" y="228600"/>
            <a:ext cx="9144000" cy="838200"/>
          </a:xfrm>
          <a:prstGeom prst="rect">
            <a:avLst/>
          </a:prstGeom>
          <a:gradFill rotWithShape="1">
            <a:gsLst>
              <a:gs pos="0">
                <a:schemeClr val="tx2">
                  <a:gamma/>
                  <a:shade val="41176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467475"/>
            <a:ext cx="21336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467475"/>
            <a:ext cx="28956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467475"/>
            <a:ext cx="21336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+mn-lt"/>
              </a:defRPr>
            </a:lvl1pPr>
          </a:lstStyle>
          <a:p>
            <a:fld id="{569B3424-3F8F-45E2-9B1C-25FE764E213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176" name="Rectangle 152"/>
          <p:cNvSpPr>
            <a:spLocks noChangeArrowheads="1"/>
          </p:cNvSpPr>
          <p:nvPr/>
        </p:nvSpPr>
        <p:spPr bwMode="gray">
          <a:xfrm>
            <a:off x="6613525" y="5918200"/>
            <a:ext cx="506413" cy="469900"/>
          </a:xfrm>
          <a:prstGeom prst="rect">
            <a:avLst/>
          </a:prstGeom>
          <a:solidFill>
            <a:schemeClr val="accent2">
              <a:alpha val="20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1177" name="Rectangle 153"/>
          <p:cNvSpPr>
            <a:spLocks noChangeArrowheads="1"/>
          </p:cNvSpPr>
          <p:nvPr/>
        </p:nvSpPr>
        <p:spPr bwMode="gray">
          <a:xfrm>
            <a:off x="762952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1178" name="Rectangle 154"/>
          <p:cNvSpPr>
            <a:spLocks noChangeArrowheads="1"/>
          </p:cNvSpPr>
          <p:nvPr/>
        </p:nvSpPr>
        <p:spPr bwMode="gray">
          <a:xfrm>
            <a:off x="711358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1179" name="Rectangle 155"/>
          <p:cNvSpPr>
            <a:spLocks noChangeArrowheads="1"/>
          </p:cNvSpPr>
          <p:nvPr/>
        </p:nvSpPr>
        <p:spPr bwMode="gray">
          <a:xfrm>
            <a:off x="86264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1180" name="Rectangle 156"/>
          <p:cNvSpPr>
            <a:spLocks noChangeArrowheads="1"/>
          </p:cNvSpPr>
          <p:nvPr/>
        </p:nvSpPr>
        <p:spPr bwMode="gray">
          <a:xfrm>
            <a:off x="4575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1181" name="Rectangle 157"/>
          <p:cNvSpPr>
            <a:spLocks noChangeArrowheads="1"/>
          </p:cNvSpPr>
          <p:nvPr/>
        </p:nvSpPr>
        <p:spPr bwMode="gray">
          <a:xfrm>
            <a:off x="56007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1182" name="Rectangle 158"/>
          <p:cNvSpPr>
            <a:spLocks noChangeArrowheads="1"/>
          </p:cNvSpPr>
          <p:nvPr/>
        </p:nvSpPr>
        <p:spPr bwMode="gray">
          <a:xfrm>
            <a:off x="5083175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1183" name="Rectangle 159"/>
          <p:cNvSpPr>
            <a:spLocks noChangeArrowheads="1"/>
          </p:cNvSpPr>
          <p:nvPr/>
        </p:nvSpPr>
        <p:spPr bwMode="gray">
          <a:xfrm>
            <a:off x="6097588" y="5440363"/>
            <a:ext cx="509587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1184" name="Rectangle 160"/>
          <p:cNvSpPr>
            <a:spLocks noChangeArrowheads="1"/>
          </p:cNvSpPr>
          <p:nvPr/>
        </p:nvSpPr>
        <p:spPr bwMode="gray">
          <a:xfrm>
            <a:off x="4068763" y="5440363"/>
            <a:ext cx="509587" cy="473075"/>
          </a:xfrm>
          <a:prstGeom prst="rect">
            <a:avLst/>
          </a:prstGeom>
          <a:solidFill>
            <a:schemeClr val="accent2">
              <a:alpha val="10001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1185" name="Rectangle 161"/>
          <p:cNvSpPr>
            <a:spLocks noChangeArrowheads="1"/>
          </p:cNvSpPr>
          <p:nvPr/>
        </p:nvSpPr>
        <p:spPr bwMode="gray">
          <a:xfrm>
            <a:off x="6605588" y="4972050"/>
            <a:ext cx="506412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1186" name="Rectangle 162"/>
          <p:cNvSpPr>
            <a:spLocks noChangeArrowheads="1"/>
          </p:cNvSpPr>
          <p:nvPr/>
        </p:nvSpPr>
        <p:spPr bwMode="gray">
          <a:xfrm>
            <a:off x="7623175" y="4972050"/>
            <a:ext cx="506413" cy="473075"/>
          </a:xfrm>
          <a:prstGeom prst="rect">
            <a:avLst/>
          </a:prstGeom>
          <a:solidFill>
            <a:schemeClr val="accent2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1187" name="Rectangle 163"/>
          <p:cNvSpPr>
            <a:spLocks noChangeArrowheads="1"/>
          </p:cNvSpPr>
          <p:nvPr/>
        </p:nvSpPr>
        <p:spPr bwMode="gray">
          <a:xfrm>
            <a:off x="8628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1188" name="Rectangle 164"/>
          <p:cNvSpPr>
            <a:spLocks noChangeArrowheads="1"/>
          </p:cNvSpPr>
          <p:nvPr/>
        </p:nvSpPr>
        <p:spPr bwMode="gray">
          <a:xfrm>
            <a:off x="56007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1189" name="Rectangle 165"/>
          <p:cNvSpPr>
            <a:spLocks noChangeArrowheads="1"/>
          </p:cNvSpPr>
          <p:nvPr/>
        </p:nvSpPr>
        <p:spPr bwMode="gray">
          <a:xfrm>
            <a:off x="8128000" y="6386513"/>
            <a:ext cx="506413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1190" name="Rectangle 166"/>
          <p:cNvSpPr>
            <a:spLocks noChangeArrowheads="1"/>
          </p:cNvSpPr>
          <p:nvPr/>
        </p:nvSpPr>
        <p:spPr bwMode="gray">
          <a:xfrm>
            <a:off x="5091113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1191" name="Rectangle 167"/>
          <p:cNvSpPr>
            <a:spLocks noChangeArrowheads="1"/>
          </p:cNvSpPr>
          <p:nvPr/>
        </p:nvSpPr>
        <p:spPr bwMode="gray">
          <a:xfrm>
            <a:off x="6105525" y="6386513"/>
            <a:ext cx="508000" cy="471487"/>
          </a:xfrm>
          <a:prstGeom prst="rect">
            <a:avLst/>
          </a:prstGeom>
          <a:solidFill>
            <a:schemeClr val="folHlink">
              <a:alpha val="20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1192" name="Rectangle 168"/>
          <p:cNvSpPr>
            <a:spLocks noChangeArrowheads="1"/>
          </p:cNvSpPr>
          <p:nvPr/>
        </p:nvSpPr>
        <p:spPr bwMode="gray">
          <a:xfrm>
            <a:off x="4068763" y="6386513"/>
            <a:ext cx="509587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1193" name="Rectangle 169"/>
          <p:cNvSpPr>
            <a:spLocks noChangeArrowheads="1"/>
          </p:cNvSpPr>
          <p:nvPr/>
        </p:nvSpPr>
        <p:spPr bwMode="gray">
          <a:xfrm>
            <a:off x="8113713" y="5440363"/>
            <a:ext cx="506412" cy="473075"/>
          </a:xfrm>
          <a:prstGeom prst="rect">
            <a:avLst/>
          </a:prstGeom>
          <a:solidFill>
            <a:schemeClr val="folHlink">
              <a:alpha val="10001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1194" name="Rectangle 170"/>
          <p:cNvSpPr>
            <a:spLocks noChangeArrowheads="1"/>
          </p:cNvSpPr>
          <p:nvPr/>
        </p:nvSpPr>
        <p:spPr bwMode="gray">
          <a:xfrm>
            <a:off x="4575175" y="4965700"/>
            <a:ext cx="506413" cy="469900"/>
          </a:xfrm>
          <a:prstGeom prst="rect">
            <a:avLst/>
          </a:prstGeom>
          <a:solidFill>
            <a:srgbClr val="DDDDDD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1195" name="Rectangle 171"/>
          <p:cNvSpPr>
            <a:spLocks noChangeArrowheads="1"/>
          </p:cNvSpPr>
          <p:nvPr/>
        </p:nvSpPr>
        <p:spPr bwMode="gray">
          <a:xfrm>
            <a:off x="7113588" y="6384925"/>
            <a:ext cx="508000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1197" name="Rectangle 173"/>
          <p:cNvSpPr>
            <a:spLocks noChangeArrowheads="1"/>
          </p:cNvSpPr>
          <p:nvPr/>
        </p:nvSpPr>
        <p:spPr bwMode="gray">
          <a:xfrm>
            <a:off x="3556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1198" name="Rectangle 174"/>
          <p:cNvSpPr>
            <a:spLocks noChangeArrowheads="1"/>
          </p:cNvSpPr>
          <p:nvPr/>
        </p:nvSpPr>
        <p:spPr bwMode="gray">
          <a:xfrm>
            <a:off x="3038475" y="5440363"/>
            <a:ext cx="506413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1200" name="Rectangle 176"/>
          <p:cNvSpPr>
            <a:spLocks noChangeArrowheads="1"/>
          </p:cNvSpPr>
          <p:nvPr/>
        </p:nvSpPr>
        <p:spPr bwMode="gray">
          <a:xfrm>
            <a:off x="35560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1201" name="Rectangle 177"/>
          <p:cNvSpPr>
            <a:spLocks noChangeArrowheads="1"/>
          </p:cNvSpPr>
          <p:nvPr/>
        </p:nvSpPr>
        <p:spPr bwMode="gray">
          <a:xfrm>
            <a:off x="3046413" y="6386513"/>
            <a:ext cx="508000" cy="471487"/>
          </a:xfrm>
          <a:prstGeom prst="rect">
            <a:avLst/>
          </a:prstGeom>
          <a:solidFill>
            <a:schemeClr val="folHlink">
              <a:alpha val="20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1205" name="Rectangle 181"/>
          <p:cNvSpPr>
            <a:spLocks noChangeArrowheads="1"/>
          </p:cNvSpPr>
          <p:nvPr/>
        </p:nvSpPr>
        <p:spPr bwMode="gray">
          <a:xfrm>
            <a:off x="1524000" y="5918200"/>
            <a:ext cx="506413" cy="469900"/>
          </a:xfrm>
          <a:prstGeom prst="rect">
            <a:avLst/>
          </a:prstGeom>
          <a:solidFill>
            <a:schemeClr val="accent2">
              <a:alpha val="20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1206" name="Rectangle 182"/>
          <p:cNvSpPr>
            <a:spLocks noChangeArrowheads="1"/>
          </p:cNvSpPr>
          <p:nvPr/>
        </p:nvSpPr>
        <p:spPr bwMode="gray">
          <a:xfrm>
            <a:off x="2540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1207" name="Rectangle 183"/>
          <p:cNvSpPr>
            <a:spLocks noChangeArrowheads="1"/>
          </p:cNvSpPr>
          <p:nvPr/>
        </p:nvSpPr>
        <p:spPr bwMode="gray">
          <a:xfrm>
            <a:off x="20240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1208" name="Rectangle 184"/>
          <p:cNvSpPr>
            <a:spLocks noChangeArrowheads="1"/>
          </p:cNvSpPr>
          <p:nvPr/>
        </p:nvSpPr>
        <p:spPr bwMode="gray">
          <a:xfrm>
            <a:off x="511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1209" name="Rectangle 185"/>
          <p:cNvSpPr>
            <a:spLocks noChangeArrowheads="1"/>
          </p:cNvSpPr>
          <p:nvPr/>
        </p:nvSpPr>
        <p:spPr bwMode="gray">
          <a:xfrm>
            <a:off x="47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1210" name="Rectangle 186"/>
          <p:cNvSpPr>
            <a:spLocks noChangeArrowheads="1"/>
          </p:cNvSpPr>
          <p:nvPr/>
        </p:nvSpPr>
        <p:spPr bwMode="gray">
          <a:xfrm>
            <a:off x="1008063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1211" name="Rectangle 187"/>
          <p:cNvSpPr>
            <a:spLocks noChangeArrowheads="1"/>
          </p:cNvSpPr>
          <p:nvPr/>
        </p:nvSpPr>
        <p:spPr bwMode="gray">
          <a:xfrm>
            <a:off x="1514475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1212" name="Rectangle 188"/>
          <p:cNvSpPr>
            <a:spLocks noChangeArrowheads="1"/>
          </p:cNvSpPr>
          <p:nvPr/>
        </p:nvSpPr>
        <p:spPr bwMode="gray">
          <a:xfrm>
            <a:off x="2532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1213" name="Rectangle 189"/>
          <p:cNvSpPr>
            <a:spLocks noChangeArrowheads="1"/>
          </p:cNvSpPr>
          <p:nvPr/>
        </p:nvSpPr>
        <p:spPr bwMode="gray">
          <a:xfrm>
            <a:off x="511175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1214" name="Rectangle 190"/>
          <p:cNvSpPr>
            <a:spLocks noChangeArrowheads="1"/>
          </p:cNvSpPr>
          <p:nvPr/>
        </p:nvSpPr>
        <p:spPr bwMode="gray">
          <a:xfrm>
            <a:off x="127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1215" name="Rectangle 191"/>
          <p:cNvSpPr>
            <a:spLocks noChangeArrowheads="1"/>
          </p:cNvSpPr>
          <p:nvPr/>
        </p:nvSpPr>
        <p:spPr bwMode="gray">
          <a:xfrm>
            <a:off x="10160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1216" name="Rectangle 192"/>
          <p:cNvSpPr>
            <a:spLocks noChangeArrowheads="1"/>
          </p:cNvSpPr>
          <p:nvPr/>
        </p:nvSpPr>
        <p:spPr bwMode="gray">
          <a:xfrm>
            <a:off x="2024063" y="6384925"/>
            <a:ext cx="506412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1218" name="Rectangle 194"/>
          <p:cNvSpPr>
            <a:spLocks noChangeArrowheads="1"/>
          </p:cNvSpPr>
          <p:nvPr/>
        </p:nvSpPr>
        <p:spPr bwMode="gray">
          <a:xfrm>
            <a:off x="0" y="4908550"/>
            <a:ext cx="9144000" cy="1477963"/>
          </a:xfrm>
          <a:prstGeom prst="rect">
            <a:avLst/>
          </a:prstGeom>
          <a:gradFill rotWithShape="1">
            <a:gsLst>
              <a:gs pos="0">
                <a:schemeClr val="bg1">
                  <a:alpha val="89999"/>
                </a:schemeClr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600200"/>
            <a:ext cx="8229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grpSp>
        <p:nvGrpSpPr>
          <p:cNvPr id="1219" name="Group 195"/>
          <p:cNvGrpSpPr>
            <a:grpSpLocks/>
          </p:cNvGrpSpPr>
          <p:nvPr/>
        </p:nvGrpSpPr>
        <p:grpSpPr bwMode="auto">
          <a:xfrm>
            <a:off x="0" y="357188"/>
            <a:ext cx="1157288" cy="1123950"/>
            <a:chOff x="-9" y="1395"/>
            <a:chExt cx="2985" cy="2898"/>
          </a:xfrm>
        </p:grpSpPr>
        <p:pic>
          <p:nvPicPr>
            <p:cNvPr id="1220" name="Picture 196" descr="pan01"/>
            <p:cNvPicPr>
              <a:picLocks noChangeAspect="1" noChangeArrowheads="1"/>
            </p:cNvPicPr>
            <p:nvPr/>
          </p:nvPicPr>
          <p:blipFill>
            <a:blip r:embed="rId16" cstate="print"/>
            <a:srcRect l="46681" r="2339"/>
            <a:stretch>
              <a:fillRect/>
            </a:stretch>
          </p:blipFill>
          <p:spPr bwMode="gray">
            <a:xfrm>
              <a:off x="0" y="1395"/>
              <a:ext cx="2976" cy="2898"/>
            </a:xfrm>
            <a:prstGeom prst="rect">
              <a:avLst/>
            </a:prstGeom>
            <a:noFill/>
          </p:spPr>
        </p:pic>
        <p:sp>
          <p:nvSpPr>
            <p:cNvPr id="1221" name="Freeform 197" descr="wiz_gold03"/>
            <p:cNvSpPr>
              <a:spLocks/>
            </p:cNvSpPr>
            <p:nvPr/>
          </p:nvSpPr>
          <p:spPr bwMode="gray">
            <a:xfrm>
              <a:off x="-9" y="1493"/>
              <a:ext cx="2841" cy="2599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2841" y="0"/>
                </a:cxn>
                <a:cxn ang="0">
                  <a:pos x="1294" y="2597"/>
                </a:cxn>
                <a:cxn ang="0">
                  <a:pos x="2" y="2599"/>
                </a:cxn>
                <a:cxn ang="0">
                  <a:pos x="0" y="18"/>
                </a:cxn>
              </a:cxnLst>
              <a:rect l="0" t="0" r="r" b="b"/>
              <a:pathLst>
                <a:path w="2841" h="2599">
                  <a:moveTo>
                    <a:pt x="0" y="18"/>
                  </a:moveTo>
                  <a:lnTo>
                    <a:pt x="2841" y="0"/>
                  </a:lnTo>
                  <a:lnTo>
                    <a:pt x="1294" y="2597"/>
                  </a:lnTo>
                  <a:lnTo>
                    <a:pt x="2" y="2599"/>
                  </a:lnTo>
                  <a:lnTo>
                    <a:pt x="0" y="18"/>
                  </a:lnTo>
                  <a:close/>
                </a:path>
              </a:pathLst>
            </a:custGeom>
            <a:blipFill dpi="0" rotWithShape="1">
              <a:blip r:embed="rId17" cstate="print"/>
              <a:srcRect/>
              <a:stretch>
                <a:fillRect r="-15708"/>
              </a:stretch>
            </a:blip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1222" name="Group 198"/>
          <p:cNvGrpSpPr>
            <a:grpSpLocks/>
          </p:cNvGrpSpPr>
          <p:nvPr/>
        </p:nvGrpSpPr>
        <p:grpSpPr bwMode="auto">
          <a:xfrm>
            <a:off x="-6350" y="195263"/>
            <a:ext cx="1057275" cy="1143000"/>
            <a:chOff x="0" y="1039"/>
            <a:chExt cx="2681" cy="2897"/>
          </a:xfrm>
        </p:grpSpPr>
        <p:pic>
          <p:nvPicPr>
            <p:cNvPr id="1223" name="Picture 199" descr="pan01"/>
            <p:cNvPicPr>
              <a:picLocks noChangeAspect="1" noChangeArrowheads="1"/>
            </p:cNvPicPr>
            <p:nvPr userDrawn="1"/>
          </p:nvPicPr>
          <p:blipFill>
            <a:blip r:embed="rId18" cstate="print"/>
            <a:srcRect l="51730" r="2339"/>
            <a:stretch>
              <a:fillRect/>
            </a:stretch>
          </p:blipFill>
          <p:spPr bwMode="gray">
            <a:xfrm>
              <a:off x="0" y="1039"/>
              <a:ext cx="2681" cy="2897"/>
            </a:xfrm>
            <a:prstGeom prst="rect">
              <a:avLst/>
            </a:prstGeom>
            <a:noFill/>
          </p:spPr>
        </p:pic>
        <p:sp>
          <p:nvSpPr>
            <p:cNvPr id="1224" name="Freeform 200" descr="wiz_gold04"/>
            <p:cNvSpPr>
              <a:spLocks/>
            </p:cNvSpPr>
            <p:nvPr userDrawn="1"/>
          </p:nvSpPr>
          <p:spPr bwMode="gray">
            <a:xfrm>
              <a:off x="0" y="1137"/>
              <a:ext cx="2537" cy="2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37" y="1"/>
                </a:cxn>
                <a:cxn ang="0">
                  <a:pos x="991" y="2597"/>
                </a:cxn>
                <a:cxn ang="0">
                  <a:pos x="0" y="2600"/>
                </a:cxn>
                <a:cxn ang="0">
                  <a:pos x="0" y="0"/>
                </a:cxn>
              </a:cxnLst>
              <a:rect l="0" t="0" r="r" b="b"/>
              <a:pathLst>
                <a:path w="2537" h="2600">
                  <a:moveTo>
                    <a:pt x="0" y="0"/>
                  </a:moveTo>
                  <a:lnTo>
                    <a:pt x="2537" y="1"/>
                  </a:lnTo>
                  <a:lnTo>
                    <a:pt x="991" y="2597"/>
                  </a:lnTo>
                  <a:lnTo>
                    <a:pt x="0" y="260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19" cstate="print"/>
              <a:srcRect/>
              <a:stretch>
                <a:fillRect/>
              </a:stretch>
            </a:blip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1225" name="Group 201"/>
          <p:cNvGrpSpPr>
            <a:grpSpLocks/>
          </p:cNvGrpSpPr>
          <p:nvPr/>
        </p:nvGrpSpPr>
        <p:grpSpPr bwMode="auto">
          <a:xfrm>
            <a:off x="0" y="0"/>
            <a:ext cx="933450" cy="1239838"/>
            <a:chOff x="-7" y="240"/>
            <a:chExt cx="2407" cy="3199"/>
          </a:xfrm>
        </p:grpSpPr>
        <p:pic>
          <p:nvPicPr>
            <p:cNvPr id="1226" name="Picture 202" descr="pan01"/>
            <p:cNvPicPr>
              <a:picLocks noChangeAspect="1" noChangeArrowheads="1"/>
            </p:cNvPicPr>
            <p:nvPr userDrawn="1"/>
          </p:nvPicPr>
          <p:blipFill>
            <a:blip r:embed="rId20" cstate="print"/>
            <a:srcRect l="60431" r="2339"/>
            <a:stretch>
              <a:fillRect/>
            </a:stretch>
          </p:blipFill>
          <p:spPr bwMode="gray">
            <a:xfrm>
              <a:off x="0" y="240"/>
              <a:ext cx="2400" cy="3199"/>
            </a:xfrm>
            <a:prstGeom prst="rect">
              <a:avLst/>
            </a:prstGeom>
            <a:noFill/>
          </p:spPr>
        </p:pic>
        <p:sp>
          <p:nvSpPr>
            <p:cNvPr id="1227" name="Freeform 203" descr="wiz_gold01"/>
            <p:cNvSpPr>
              <a:spLocks/>
            </p:cNvSpPr>
            <p:nvPr userDrawn="1"/>
          </p:nvSpPr>
          <p:spPr bwMode="gray">
            <a:xfrm>
              <a:off x="-7" y="348"/>
              <a:ext cx="2247" cy="2874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2247" y="0"/>
                </a:cxn>
                <a:cxn ang="0">
                  <a:pos x="540" y="2868"/>
                </a:cxn>
                <a:cxn ang="0">
                  <a:pos x="0" y="2874"/>
                </a:cxn>
                <a:cxn ang="0">
                  <a:pos x="7" y="0"/>
                </a:cxn>
              </a:cxnLst>
              <a:rect l="0" t="0" r="r" b="b"/>
              <a:pathLst>
                <a:path w="2247" h="2874">
                  <a:moveTo>
                    <a:pt x="7" y="0"/>
                  </a:moveTo>
                  <a:lnTo>
                    <a:pt x="2247" y="0"/>
                  </a:lnTo>
                  <a:lnTo>
                    <a:pt x="540" y="2868"/>
                  </a:lnTo>
                  <a:lnTo>
                    <a:pt x="0" y="2874"/>
                  </a:lnTo>
                  <a:lnTo>
                    <a:pt x="7" y="0"/>
                  </a:lnTo>
                  <a:close/>
                </a:path>
              </a:pathLst>
            </a:custGeom>
            <a:blipFill dpi="0" rotWithShape="1">
              <a:blip r:embed="rId21" cstate="print"/>
              <a:srcRect/>
              <a:stretch>
                <a:fillRect/>
              </a:stretch>
            </a:blip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219200" y="228600"/>
            <a:ext cx="7391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00430" y="2303463"/>
            <a:ext cx="5567370" cy="1582737"/>
          </a:xfrm>
        </p:spPr>
        <p:txBody>
          <a:bodyPr/>
          <a:lstStyle/>
          <a:p>
            <a:r>
              <a:rPr lang="id-ID" sz="6600" b="0" dirty="0" smtClean="0">
                <a:solidFill>
                  <a:schemeClr val="accent2"/>
                </a:solidFill>
              </a:rPr>
              <a:t>Data Mining</a:t>
            </a:r>
            <a:r>
              <a:rPr lang="en-US" sz="6600" b="0" dirty="0" smtClean="0"/>
              <a:t> </a:t>
            </a:r>
            <a:r>
              <a:rPr lang="en-US" sz="2400" b="0" dirty="0" smtClean="0"/>
              <a:t/>
            </a:r>
            <a:br>
              <a:rPr lang="en-US" sz="2400" b="0" dirty="0" smtClean="0"/>
            </a:b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Asosiasi</a:t>
            </a:r>
            <a:endParaRPr lang="en-US" dirty="0"/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648200" y="4343400"/>
            <a:ext cx="4419600" cy="609600"/>
          </a:xfrm>
        </p:spPr>
        <p:txBody>
          <a:bodyPr/>
          <a:lstStyle/>
          <a:p>
            <a:r>
              <a:rPr lang="id-ID" b="1" dirty="0" smtClean="0"/>
              <a:t>Tutik Khotimah, S.Kom, M.Kom</a:t>
            </a:r>
            <a:endParaRPr lang="en-US" b="1" dirty="0"/>
          </a:p>
        </p:txBody>
      </p:sp>
      <p:pic>
        <p:nvPicPr>
          <p:cNvPr id="6" name="Picture 14" descr="C:\Users\USER\Pictures\ft-umk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15272" y="285728"/>
            <a:ext cx="1428760" cy="14287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1214422"/>
            <a:ext cx="9144000" cy="5110178"/>
          </a:xfrm>
        </p:spPr>
        <p:txBody>
          <a:bodyPr/>
          <a:lstStyle/>
          <a:p>
            <a:r>
              <a:rPr lang="en-US" sz="2400" dirty="0" err="1" smtClean="0"/>
              <a:t>Himpunan</a:t>
            </a:r>
            <a:r>
              <a:rPr lang="en-US" sz="2400" dirty="0" smtClean="0"/>
              <a:t> </a:t>
            </a:r>
            <a:r>
              <a:rPr lang="en-US" sz="2400" dirty="0" err="1" smtClean="0"/>
              <a:t>Kosong</a:t>
            </a:r>
            <a:r>
              <a:rPr lang="en-US" sz="2400" dirty="0" smtClean="0"/>
              <a:t> = {}</a:t>
            </a:r>
          </a:p>
          <a:p>
            <a:r>
              <a:rPr lang="en-US" sz="2400" dirty="0" err="1" smtClean="0"/>
              <a:t>Himpunan</a:t>
            </a:r>
            <a:r>
              <a:rPr lang="en-US" sz="2400" dirty="0" smtClean="0"/>
              <a:t> 1 Item Set = {A}, {B}, {C}, {D}, {E}, {F}</a:t>
            </a:r>
          </a:p>
          <a:p>
            <a:r>
              <a:rPr lang="en-US" sz="2400" dirty="0" err="1" smtClean="0"/>
              <a:t>Himpunan</a:t>
            </a:r>
            <a:r>
              <a:rPr lang="en-US" sz="2400" dirty="0" smtClean="0"/>
              <a:t> 2 Item Set = {AB}, {AC}, {AD}, {AE}, {AF}, {BC}, {BD}, {BE}, {BF}, {CD}, {CE}, {CF}, {DE}, {DF}, {EF}</a:t>
            </a:r>
          </a:p>
          <a:p>
            <a:r>
              <a:rPr lang="en-US" sz="2400" dirty="0" err="1" smtClean="0"/>
              <a:t>Himpunan</a:t>
            </a:r>
            <a:r>
              <a:rPr lang="en-US" sz="2400" dirty="0" smtClean="0"/>
              <a:t> 3 Item Set = {ABC}, {ABD}, {ABE}, {ABF}, {ACD}, {ACE}, {ACF}, {ADE}, {ADF}, {AEF}, {BCD}, {BCE}, {BCF}, {BDE}, {BDF}, {BEF}, {CDE}, {CDF}, {CEF}, {DEF}</a:t>
            </a:r>
          </a:p>
          <a:p>
            <a:r>
              <a:rPr lang="en-US" sz="2400" dirty="0" err="1" smtClean="0"/>
              <a:t>Himpunan</a:t>
            </a:r>
            <a:r>
              <a:rPr lang="en-US" sz="2400" dirty="0" smtClean="0"/>
              <a:t> 4 Item Set = {ABCD}, {ABCE}, {ABCF}, {ABDE}, {ABDF}, {ABEF}, {ACDE}, {ACDF}, {ACEF}, {ADEF}, {BCDE}, {BCDF}, {BCEF}, {BDEF}, {CDEF}</a:t>
            </a:r>
          </a:p>
          <a:p>
            <a:r>
              <a:rPr lang="en-US" sz="2400" dirty="0" err="1" smtClean="0"/>
              <a:t>Himpunan</a:t>
            </a:r>
            <a:r>
              <a:rPr lang="en-US" sz="2400" dirty="0" smtClean="0"/>
              <a:t> 5 Item Set = {ABCDE}, {ABCDF},  {ABCEF}, {ABDEF}, {ACDEF},{BCDEF}</a:t>
            </a:r>
          </a:p>
          <a:p>
            <a:r>
              <a:rPr lang="en-US" sz="2400" dirty="0" err="1" smtClean="0"/>
              <a:t>Himpunan</a:t>
            </a:r>
            <a:r>
              <a:rPr lang="en-US" sz="2400" dirty="0" smtClean="0"/>
              <a:t> 6 Item Set = {ABCDEF}</a:t>
            </a:r>
            <a:endParaRPr lang="id-ID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71546"/>
            <a:ext cx="4038600" cy="4286280"/>
          </a:xfrm>
        </p:spPr>
        <p:txBody>
          <a:bodyPr/>
          <a:lstStyle/>
          <a:p>
            <a:pPr>
              <a:buNone/>
            </a:pPr>
            <a:r>
              <a:rPr lang="en-US" dirty="0" err="1" smtClean="0"/>
              <a:t>Gambar</a:t>
            </a:r>
            <a:r>
              <a:rPr lang="en-US" dirty="0" smtClean="0"/>
              <a:t> </a:t>
            </a:r>
            <a:r>
              <a:rPr lang="en-US" dirty="0" err="1" smtClean="0"/>
              <a:t>Pohon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500174"/>
            <a:ext cx="8506977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endParaRPr lang="id-ID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1"/>
          </p:nvPr>
        </p:nvSpPr>
        <p:spPr>
          <a:xfrm>
            <a:off x="4714876" y="1928802"/>
            <a:ext cx="4000528" cy="4071966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Frequent Item Set</a:t>
            </a:r>
          </a:p>
          <a:p>
            <a:pPr>
              <a:buNone/>
            </a:pPr>
            <a:r>
              <a:rPr lang="en-US" sz="2400" dirty="0" smtClean="0"/>
              <a:t>A = 4</a:t>
            </a:r>
          </a:p>
          <a:p>
            <a:pPr>
              <a:buNone/>
            </a:pPr>
            <a:r>
              <a:rPr lang="en-US" sz="2400" dirty="0" smtClean="0"/>
              <a:t>B = 3</a:t>
            </a:r>
          </a:p>
          <a:p>
            <a:pPr>
              <a:buNone/>
            </a:pPr>
            <a:r>
              <a:rPr lang="en-US" sz="2400" dirty="0" smtClean="0"/>
              <a:t>C = 3</a:t>
            </a:r>
          </a:p>
          <a:p>
            <a:pPr>
              <a:buNone/>
            </a:pPr>
            <a:r>
              <a:rPr lang="en-US" sz="2400" dirty="0" smtClean="0"/>
              <a:t>D = 2</a:t>
            </a:r>
          </a:p>
          <a:p>
            <a:pPr>
              <a:buNone/>
            </a:pPr>
            <a:r>
              <a:rPr lang="en-US" sz="2400" dirty="0" smtClean="0"/>
              <a:t>E = 1</a:t>
            </a:r>
          </a:p>
          <a:p>
            <a:pPr>
              <a:buNone/>
            </a:pPr>
            <a:r>
              <a:rPr lang="en-US" sz="2400" dirty="0" smtClean="0"/>
              <a:t>F = 2</a:t>
            </a:r>
            <a:endParaRPr lang="id-ID" sz="2400" dirty="0" smtClean="0"/>
          </a:p>
          <a:p>
            <a:pPr marL="0" indent="0">
              <a:buNone/>
            </a:pPr>
            <a:r>
              <a:rPr lang="en-US" sz="2400" dirty="0" err="1" smtClean="0"/>
              <a:t>Karena</a:t>
            </a:r>
            <a:r>
              <a:rPr lang="en-US" sz="2400" dirty="0" smtClean="0"/>
              <a:t> </a:t>
            </a:r>
            <a:r>
              <a:rPr lang="en-US" sz="2400" dirty="0" err="1" smtClean="0"/>
              <a:t>semua</a:t>
            </a:r>
            <a:r>
              <a:rPr lang="en-US" sz="2400" dirty="0" smtClean="0"/>
              <a:t> </a:t>
            </a:r>
            <a:r>
              <a:rPr lang="en-US" sz="2400" dirty="0" err="1" smtClean="0"/>
              <a:t>himpunan</a:t>
            </a:r>
            <a:r>
              <a:rPr lang="en-US" sz="2400" dirty="0" smtClean="0"/>
              <a:t> </a:t>
            </a:r>
            <a:r>
              <a:rPr lang="en-US" sz="2400" dirty="0" err="1" smtClean="0"/>
              <a:t>memenuhi</a:t>
            </a:r>
            <a:r>
              <a:rPr lang="en-US" sz="2400" dirty="0" smtClean="0"/>
              <a:t> ɸ, </a:t>
            </a:r>
            <a:r>
              <a:rPr lang="en-US" sz="2400" dirty="0" err="1" smtClean="0"/>
              <a:t>maka</a:t>
            </a:r>
            <a:r>
              <a:rPr lang="en-US" sz="2400" dirty="0" smtClean="0"/>
              <a:t> </a:t>
            </a:r>
            <a:r>
              <a:rPr lang="en-US" sz="2400" dirty="0" err="1" smtClean="0"/>
              <a:t>semua</a:t>
            </a:r>
            <a:r>
              <a:rPr lang="en-US" sz="2400" dirty="0" smtClean="0"/>
              <a:t> </a:t>
            </a:r>
            <a:r>
              <a:rPr lang="en-US" sz="2400" dirty="0" err="1" smtClean="0"/>
              <a:t>himpunan</a:t>
            </a:r>
            <a:r>
              <a:rPr lang="en-US" sz="2400" dirty="0" smtClean="0"/>
              <a:t> </a:t>
            </a:r>
            <a:r>
              <a:rPr lang="en-US" sz="2400" dirty="0" err="1" smtClean="0"/>
              <a:t>dilanjutkan</a:t>
            </a:r>
            <a:r>
              <a:rPr lang="en-US" sz="2400" dirty="0" smtClean="0"/>
              <a:t> </a:t>
            </a:r>
            <a:r>
              <a:rPr lang="en-US" sz="2400" dirty="0" err="1" smtClean="0"/>
              <a:t>iterasi</a:t>
            </a:r>
            <a:r>
              <a:rPr lang="en-US" sz="2400" dirty="0" smtClean="0"/>
              <a:t> </a:t>
            </a:r>
            <a:r>
              <a:rPr lang="en-US" sz="2400" dirty="0" err="1" smtClean="0"/>
              <a:t>berikutnya</a:t>
            </a:r>
            <a:endParaRPr lang="id-ID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28596" y="1643050"/>
            <a:ext cx="4000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Iterasi</a:t>
            </a:r>
            <a:r>
              <a:rPr lang="en-US" sz="2400" dirty="0" smtClean="0"/>
              <a:t> 1 K=1 (Item Set=1)</a:t>
            </a:r>
            <a:endParaRPr lang="id-ID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00034" y="5253351"/>
            <a:ext cx="40005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Menentukan</a:t>
            </a:r>
            <a:r>
              <a:rPr lang="en-US" sz="2000" dirty="0" smtClean="0"/>
              <a:t> Frequent Item Set minimal, </a:t>
            </a:r>
            <a:r>
              <a:rPr lang="en-US" sz="2000" dirty="0" err="1" smtClean="0"/>
              <a:t>misal</a:t>
            </a:r>
            <a:r>
              <a:rPr lang="en-US" sz="2000" dirty="0" smtClean="0"/>
              <a:t> ɸ = 1</a:t>
            </a:r>
            <a:endParaRPr lang="id-ID" sz="20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695575"/>
            <a:ext cx="3905270" cy="2559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endParaRPr lang="id-ID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1"/>
          </p:nvPr>
        </p:nvSpPr>
        <p:spPr>
          <a:xfrm>
            <a:off x="357158" y="3786190"/>
            <a:ext cx="8358246" cy="2428892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Item Set yang </a:t>
            </a:r>
            <a:r>
              <a:rPr lang="en-US" sz="2400" dirty="0" err="1" smtClean="0"/>
              <a:t>memenuhi</a:t>
            </a:r>
            <a:r>
              <a:rPr lang="en-US" sz="2400" dirty="0" smtClean="0"/>
              <a:t> ɸ </a:t>
            </a:r>
            <a:r>
              <a:rPr lang="en-US" sz="2400" dirty="0" err="1" smtClean="0"/>
              <a:t>antara</a:t>
            </a:r>
            <a:r>
              <a:rPr lang="en-US" sz="2400" dirty="0" smtClean="0"/>
              <a:t> lain: AB, AC, AD, AE, AF, BC, BD, BE, BF, CD, CE </a:t>
            </a:r>
            <a:r>
              <a:rPr lang="en-US" sz="2400" dirty="0" err="1" smtClean="0"/>
              <a:t>dan</a:t>
            </a:r>
            <a:r>
              <a:rPr lang="en-US" sz="2400" dirty="0" smtClean="0"/>
              <a:t> CF</a:t>
            </a:r>
          </a:p>
          <a:p>
            <a:pPr marL="0" indent="0">
              <a:buNone/>
            </a:pPr>
            <a:r>
              <a:rPr lang="en-US" sz="2400" dirty="0" err="1" smtClean="0"/>
              <a:t>Sedangkan</a:t>
            </a:r>
            <a:r>
              <a:rPr lang="en-US" sz="2400" dirty="0" smtClean="0"/>
              <a:t> DE, DF, </a:t>
            </a:r>
            <a:r>
              <a:rPr lang="en-US" sz="2400" dirty="0" err="1" smtClean="0"/>
              <a:t>dan</a:t>
            </a:r>
            <a:r>
              <a:rPr lang="en-US" sz="2400" dirty="0" smtClean="0"/>
              <a:t> EF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memenuhi</a:t>
            </a:r>
            <a:r>
              <a:rPr lang="en-US" sz="2400" dirty="0" smtClean="0"/>
              <a:t> </a:t>
            </a:r>
            <a:r>
              <a:rPr lang="en-US" sz="2400" dirty="0" err="1" smtClean="0"/>
              <a:t>syarat</a:t>
            </a:r>
            <a:r>
              <a:rPr lang="en-US" sz="2400" dirty="0" smtClean="0"/>
              <a:t> </a:t>
            </a:r>
            <a:r>
              <a:rPr lang="en-US" sz="2400" dirty="0" err="1" smtClean="0"/>
              <a:t>sehingga</a:t>
            </a:r>
            <a:r>
              <a:rPr lang="en-US" sz="2400" dirty="0" smtClean="0"/>
              <a:t> </a:t>
            </a:r>
            <a:r>
              <a:rPr lang="en-US" sz="2400" dirty="0" err="1" smtClean="0"/>
              <a:t>harus</a:t>
            </a:r>
            <a:r>
              <a:rPr lang="en-US" sz="2400" dirty="0" smtClean="0"/>
              <a:t> </a:t>
            </a:r>
            <a:r>
              <a:rPr lang="en-US" sz="2400" dirty="0" err="1" smtClean="0"/>
              <a:t>dipangkas</a:t>
            </a:r>
            <a:r>
              <a:rPr lang="en-US" sz="2400" dirty="0" smtClean="0"/>
              <a:t> </a:t>
            </a:r>
            <a:r>
              <a:rPr lang="en-US" sz="2400" dirty="0" err="1" smtClean="0"/>
              <a:t>artinya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dilanjutkan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iterasi</a:t>
            </a:r>
            <a:r>
              <a:rPr lang="en-US" sz="2400" dirty="0" smtClean="0"/>
              <a:t> </a:t>
            </a:r>
            <a:r>
              <a:rPr lang="en-US" sz="2400" dirty="0" err="1" smtClean="0"/>
              <a:t>berikutnya</a:t>
            </a:r>
            <a:endParaRPr lang="id-ID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85786" y="1142984"/>
            <a:ext cx="4000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Iterasi</a:t>
            </a:r>
            <a:r>
              <a:rPr lang="en-US" sz="2400" dirty="0" smtClean="0"/>
              <a:t> 2 K=2 (Item Set=2)</a:t>
            </a:r>
            <a:endParaRPr lang="id-ID" sz="24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643050"/>
            <a:ext cx="6286544" cy="2114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endParaRPr lang="id-ID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1"/>
          </p:nvPr>
        </p:nvSpPr>
        <p:spPr>
          <a:xfrm>
            <a:off x="642910" y="1071546"/>
            <a:ext cx="4929222" cy="50006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Rule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iterasi</a:t>
            </a:r>
            <a:r>
              <a:rPr lang="en-US" sz="2000" dirty="0" smtClean="0"/>
              <a:t> ke-2 </a:t>
            </a:r>
            <a:r>
              <a:rPr lang="en-US" sz="2000" dirty="0" err="1" smtClean="0"/>
              <a:t>antara</a:t>
            </a:r>
            <a:r>
              <a:rPr lang="en-US" sz="2000" dirty="0" smtClean="0"/>
              <a:t> lain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85784" y="1571612"/>
          <a:ext cx="7500992" cy="512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0496"/>
                <a:gridCol w="375049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 </a:t>
                      </a:r>
                      <a:r>
                        <a:rPr lang="en-US" sz="1800" dirty="0" smtClean="0">
                          <a:sym typeface="Wingdings" pitchFamily="2" charset="2"/>
                        </a:rPr>
                        <a:t> B</a:t>
                      </a:r>
                    </a:p>
                    <a:p>
                      <a:r>
                        <a:rPr lang="en-US" sz="1200" dirty="0" smtClean="0">
                          <a:sym typeface="Wingdings" pitchFamily="2" charset="2"/>
                        </a:rPr>
                        <a:t>Support P(AB) = 3/5 *100% = 60%</a:t>
                      </a:r>
                    </a:p>
                    <a:p>
                      <a:r>
                        <a:rPr lang="en-US" sz="1200" dirty="0" smtClean="0">
                          <a:sym typeface="Wingdings" pitchFamily="2" charset="2"/>
                        </a:rPr>
                        <a:t>Confidence P(B|A)  = 3/4</a:t>
                      </a:r>
                      <a:r>
                        <a:rPr lang="en-US" sz="1200" baseline="0" dirty="0" smtClean="0">
                          <a:sym typeface="Wingdings" pitchFamily="2" charset="2"/>
                        </a:rPr>
                        <a:t> *100% = 75%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 </a:t>
                      </a:r>
                      <a:r>
                        <a:rPr lang="en-US" sz="1800" dirty="0" smtClean="0">
                          <a:sym typeface="Wingdings" pitchFamily="2" charset="2"/>
                        </a:rPr>
                        <a:t> A</a:t>
                      </a:r>
                    </a:p>
                    <a:p>
                      <a:r>
                        <a:rPr lang="en-US" sz="1200" dirty="0" smtClean="0">
                          <a:sym typeface="Wingdings" pitchFamily="2" charset="2"/>
                        </a:rPr>
                        <a:t>Support P(AB) = 3/5 *100% = 26%</a:t>
                      </a:r>
                    </a:p>
                    <a:p>
                      <a:r>
                        <a:rPr lang="en-US" sz="1200" dirty="0" smtClean="0">
                          <a:sym typeface="Wingdings" pitchFamily="2" charset="2"/>
                        </a:rPr>
                        <a:t>Confidence P(A|B)  = 3/3</a:t>
                      </a:r>
                      <a:r>
                        <a:rPr lang="en-US" sz="1200" baseline="0" dirty="0" smtClean="0">
                          <a:sym typeface="Wingdings" pitchFamily="2" charset="2"/>
                        </a:rPr>
                        <a:t> *100% = 100%</a:t>
                      </a:r>
                      <a:endParaRPr lang="id-ID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</a:t>
                      </a:r>
                      <a:r>
                        <a:rPr lang="en-US" sz="1800" dirty="0" smtClean="0">
                          <a:sym typeface="Wingdings" pitchFamily="2" charset="2"/>
                        </a:rPr>
                        <a:t> C</a:t>
                      </a:r>
                    </a:p>
                    <a:p>
                      <a:r>
                        <a:rPr lang="en-US" sz="1200" dirty="0" smtClean="0">
                          <a:sym typeface="Wingdings" pitchFamily="2" charset="2"/>
                        </a:rPr>
                        <a:t>Support P(AC) = 2/5 *100% = 40%</a:t>
                      </a:r>
                    </a:p>
                    <a:p>
                      <a:r>
                        <a:rPr lang="en-US" sz="1200" dirty="0" smtClean="0">
                          <a:sym typeface="Wingdings" pitchFamily="2" charset="2"/>
                        </a:rPr>
                        <a:t>Confidence P(C|A)  = 2/4</a:t>
                      </a:r>
                      <a:r>
                        <a:rPr lang="en-US" sz="1200" baseline="0" dirty="0" smtClean="0">
                          <a:sym typeface="Wingdings" pitchFamily="2" charset="2"/>
                        </a:rPr>
                        <a:t> *100% = 50%</a:t>
                      </a:r>
                      <a:endParaRPr lang="id-ID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</a:t>
                      </a:r>
                      <a:r>
                        <a:rPr lang="en-US" sz="1800" dirty="0" smtClean="0">
                          <a:sym typeface="Wingdings" pitchFamily="2" charset="2"/>
                        </a:rPr>
                        <a:t> A</a:t>
                      </a:r>
                    </a:p>
                    <a:p>
                      <a:r>
                        <a:rPr lang="en-US" sz="1200" dirty="0" smtClean="0">
                          <a:sym typeface="Wingdings" pitchFamily="2" charset="2"/>
                        </a:rPr>
                        <a:t>Support P(AC) = 2/5 *100% = 40%</a:t>
                      </a:r>
                    </a:p>
                    <a:p>
                      <a:r>
                        <a:rPr lang="en-US" sz="1200" dirty="0" smtClean="0">
                          <a:sym typeface="Wingdings" pitchFamily="2" charset="2"/>
                        </a:rPr>
                        <a:t>Confidence P(A|C)  = 2/3</a:t>
                      </a:r>
                      <a:r>
                        <a:rPr lang="en-US" sz="1200" baseline="0" dirty="0" smtClean="0">
                          <a:sym typeface="Wingdings" pitchFamily="2" charset="2"/>
                        </a:rPr>
                        <a:t> *100% = 66,67%</a:t>
                      </a:r>
                      <a:endParaRPr lang="id-ID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 </a:t>
                      </a:r>
                      <a:r>
                        <a:rPr lang="en-US" sz="1800" dirty="0" smtClean="0">
                          <a:sym typeface="Wingdings" pitchFamily="2" charset="2"/>
                        </a:rPr>
                        <a:t> D</a:t>
                      </a:r>
                    </a:p>
                    <a:p>
                      <a:r>
                        <a:rPr lang="en-US" sz="1200" dirty="0" smtClean="0">
                          <a:sym typeface="Wingdings" pitchFamily="2" charset="2"/>
                        </a:rPr>
                        <a:t>Support P(AD) = 1/5 *100% = 20%</a:t>
                      </a:r>
                    </a:p>
                    <a:p>
                      <a:r>
                        <a:rPr lang="en-US" sz="1200" dirty="0" smtClean="0">
                          <a:sym typeface="Wingdings" pitchFamily="2" charset="2"/>
                        </a:rPr>
                        <a:t>Confidence P(D|A)  = 1/4</a:t>
                      </a:r>
                      <a:r>
                        <a:rPr lang="en-US" sz="1200" baseline="0" dirty="0" smtClean="0">
                          <a:sym typeface="Wingdings" pitchFamily="2" charset="2"/>
                        </a:rPr>
                        <a:t> *100% = 25%</a:t>
                      </a:r>
                      <a:endParaRPr lang="id-ID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</a:t>
                      </a:r>
                      <a:r>
                        <a:rPr lang="en-US" sz="1800" dirty="0" smtClean="0">
                          <a:sym typeface="Wingdings" pitchFamily="2" charset="2"/>
                        </a:rPr>
                        <a:t> A</a:t>
                      </a:r>
                    </a:p>
                    <a:p>
                      <a:r>
                        <a:rPr lang="en-US" sz="1200" dirty="0" smtClean="0">
                          <a:sym typeface="Wingdings" pitchFamily="2" charset="2"/>
                        </a:rPr>
                        <a:t>Support P(AD) = 1/5 *100% = 20%</a:t>
                      </a:r>
                    </a:p>
                    <a:p>
                      <a:r>
                        <a:rPr lang="en-US" sz="1200" dirty="0" smtClean="0">
                          <a:sym typeface="Wingdings" pitchFamily="2" charset="2"/>
                        </a:rPr>
                        <a:t>Confidence P(A|D)  = 1/2</a:t>
                      </a:r>
                      <a:r>
                        <a:rPr lang="en-US" sz="1200" baseline="0" dirty="0" smtClean="0">
                          <a:sym typeface="Wingdings" pitchFamily="2" charset="2"/>
                        </a:rPr>
                        <a:t> *100% = 50%</a:t>
                      </a:r>
                      <a:endParaRPr lang="id-ID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 </a:t>
                      </a:r>
                      <a:r>
                        <a:rPr lang="en-US" sz="1800" dirty="0" smtClean="0">
                          <a:sym typeface="Wingdings" pitchFamily="2" charset="2"/>
                        </a:rPr>
                        <a:t> E</a:t>
                      </a:r>
                    </a:p>
                    <a:p>
                      <a:r>
                        <a:rPr lang="en-US" sz="1200" dirty="0" smtClean="0">
                          <a:sym typeface="Wingdings" pitchFamily="2" charset="2"/>
                        </a:rPr>
                        <a:t>Support P(AE) = 1/5 *100% = 20%</a:t>
                      </a:r>
                    </a:p>
                    <a:p>
                      <a:r>
                        <a:rPr lang="en-US" sz="1200" dirty="0" smtClean="0">
                          <a:sym typeface="Wingdings" pitchFamily="2" charset="2"/>
                        </a:rPr>
                        <a:t>Confidence P(E|A)  = 1/4</a:t>
                      </a:r>
                      <a:r>
                        <a:rPr lang="en-US" sz="1200" baseline="0" dirty="0" smtClean="0">
                          <a:sym typeface="Wingdings" pitchFamily="2" charset="2"/>
                        </a:rPr>
                        <a:t> *100% = 25%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</a:t>
                      </a:r>
                      <a:r>
                        <a:rPr lang="en-US" sz="1800" dirty="0" smtClean="0">
                          <a:sym typeface="Wingdings" pitchFamily="2" charset="2"/>
                        </a:rPr>
                        <a:t> A</a:t>
                      </a:r>
                    </a:p>
                    <a:p>
                      <a:r>
                        <a:rPr lang="en-US" sz="1200" dirty="0" smtClean="0">
                          <a:sym typeface="Wingdings" pitchFamily="2" charset="2"/>
                        </a:rPr>
                        <a:t>Support P(AE) = 1/5 *100% = 20%</a:t>
                      </a:r>
                    </a:p>
                    <a:p>
                      <a:r>
                        <a:rPr lang="en-US" sz="1200" dirty="0" smtClean="0">
                          <a:sym typeface="Wingdings" pitchFamily="2" charset="2"/>
                        </a:rPr>
                        <a:t>Confidence P(A|E)  = 1/1</a:t>
                      </a:r>
                      <a:r>
                        <a:rPr lang="en-US" sz="1200" baseline="0" dirty="0" smtClean="0">
                          <a:sym typeface="Wingdings" pitchFamily="2" charset="2"/>
                        </a:rPr>
                        <a:t> *100% = 100%</a:t>
                      </a:r>
                      <a:endParaRPr lang="id-ID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 </a:t>
                      </a:r>
                      <a:r>
                        <a:rPr lang="en-US" sz="1800" dirty="0" smtClean="0">
                          <a:sym typeface="Wingdings" pitchFamily="2" charset="2"/>
                        </a:rPr>
                        <a:t> F</a:t>
                      </a:r>
                    </a:p>
                    <a:p>
                      <a:r>
                        <a:rPr lang="en-US" sz="1200" dirty="0" smtClean="0">
                          <a:sym typeface="Wingdings" pitchFamily="2" charset="2"/>
                        </a:rPr>
                        <a:t>Support P(AF) = 2/5 *100% = 40%</a:t>
                      </a:r>
                    </a:p>
                    <a:p>
                      <a:r>
                        <a:rPr lang="en-US" sz="1200" dirty="0" smtClean="0">
                          <a:sym typeface="Wingdings" pitchFamily="2" charset="2"/>
                        </a:rPr>
                        <a:t>Confidence P(F|A)  = 2/4</a:t>
                      </a:r>
                      <a:r>
                        <a:rPr lang="en-US" sz="1200" baseline="0" dirty="0" smtClean="0">
                          <a:sym typeface="Wingdings" pitchFamily="2" charset="2"/>
                        </a:rPr>
                        <a:t> *100% = 50%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</a:t>
                      </a:r>
                      <a:r>
                        <a:rPr lang="en-US" sz="1800" dirty="0" smtClean="0">
                          <a:sym typeface="Wingdings" pitchFamily="2" charset="2"/>
                        </a:rPr>
                        <a:t> A</a:t>
                      </a:r>
                    </a:p>
                    <a:p>
                      <a:r>
                        <a:rPr lang="en-US" sz="1200" dirty="0" smtClean="0">
                          <a:sym typeface="Wingdings" pitchFamily="2" charset="2"/>
                        </a:rPr>
                        <a:t>Support P(AF) = 2/5 *100% = 40%</a:t>
                      </a:r>
                    </a:p>
                    <a:p>
                      <a:r>
                        <a:rPr lang="en-US" sz="1200" dirty="0" smtClean="0">
                          <a:sym typeface="Wingdings" pitchFamily="2" charset="2"/>
                        </a:rPr>
                        <a:t>Confidence P(A|F)  = 2/2</a:t>
                      </a:r>
                      <a:r>
                        <a:rPr lang="en-US" sz="1200" baseline="0" dirty="0" smtClean="0">
                          <a:sym typeface="Wingdings" pitchFamily="2" charset="2"/>
                        </a:rPr>
                        <a:t> *100% = 100%</a:t>
                      </a:r>
                      <a:endParaRPr lang="id-ID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</a:t>
                      </a:r>
                      <a:r>
                        <a:rPr lang="en-US" sz="1800" dirty="0" smtClean="0">
                          <a:sym typeface="Wingdings" pitchFamily="2" charset="2"/>
                        </a:rPr>
                        <a:t> C </a:t>
                      </a:r>
                    </a:p>
                    <a:p>
                      <a:r>
                        <a:rPr lang="en-US" sz="1200" dirty="0" smtClean="0">
                          <a:sym typeface="Wingdings" pitchFamily="2" charset="2"/>
                        </a:rPr>
                        <a:t>Support P(BC) = 1/5 *100% = 20%</a:t>
                      </a:r>
                    </a:p>
                    <a:p>
                      <a:r>
                        <a:rPr lang="en-US" sz="1200" dirty="0" smtClean="0">
                          <a:sym typeface="Wingdings" pitchFamily="2" charset="2"/>
                        </a:rPr>
                        <a:t>Confidence P(C|B)  = 1/3</a:t>
                      </a:r>
                      <a:r>
                        <a:rPr lang="en-US" sz="1200" baseline="0" dirty="0" smtClean="0">
                          <a:sym typeface="Wingdings" pitchFamily="2" charset="2"/>
                        </a:rPr>
                        <a:t> *100% = 33,33%</a:t>
                      </a:r>
                      <a:endParaRPr lang="id-ID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 </a:t>
                      </a:r>
                      <a:r>
                        <a:rPr lang="en-US" sz="1800" dirty="0" smtClean="0">
                          <a:sym typeface="Wingdings" pitchFamily="2" charset="2"/>
                        </a:rPr>
                        <a:t> B </a:t>
                      </a:r>
                    </a:p>
                    <a:p>
                      <a:r>
                        <a:rPr lang="en-US" sz="1200" dirty="0" smtClean="0">
                          <a:sym typeface="Wingdings" pitchFamily="2" charset="2"/>
                        </a:rPr>
                        <a:t>Support P(BC) = 1/5 *100% = 20%</a:t>
                      </a:r>
                    </a:p>
                    <a:p>
                      <a:r>
                        <a:rPr lang="en-US" sz="1200" dirty="0" smtClean="0">
                          <a:sym typeface="Wingdings" pitchFamily="2" charset="2"/>
                        </a:rPr>
                        <a:t>Confidence P(B|C)  = 1/3</a:t>
                      </a:r>
                      <a:r>
                        <a:rPr lang="en-US" sz="1200" baseline="0" dirty="0" smtClean="0">
                          <a:sym typeface="Wingdings" pitchFamily="2" charset="2"/>
                        </a:rPr>
                        <a:t> *100% = 33,33%</a:t>
                      </a:r>
                      <a:endParaRPr lang="id-ID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</a:t>
                      </a:r>
                      <a:r>
                        <a:rPr lang="en-US" sz="1800" dirty="0" smtClean="0">
                          <a:sym typeface="Wingdings" pitchFamily="2" charset="2"/>
                        </a:rPr>
                        <a:t> D</a:t>
                      </a:r>
                    </a:p>
                    <a:p>
                      <a:r>
                        <a:rPr lang="en-US" sz="1200" dirty="0" smtClean="0">
                          <a:sym typeface="Wingdings" pitchFamily="2" charset="2"/>
                        </a:rPr>
                        <a:t>Support P(BD) = 1/5 *100% = 20%</a:t>
                      </a:r>
                    </a:p>
                    <a:p>
                      <a:r>
                        <a:rPr lang="en-US" sz="1200" dirty="0" smtClean="0">
                          <a:sym typeface="Wingdings" pitchFamily="2" charset="2"/>
                        </a:rPr>
                        <a:t>Confidence P(D|B)  = 1/3</a:t>
                      </a:r>
                      <a:r>
                        <a:rPr lang="en-US" sz="1200" baseline="0" dirty="0" smtClean="0">
                          <a:sym typeface="Wingdings" pitchFamily="2" charset="2"/>
                        </a:rPr>
                        <a:t> *100% = 33,33%</a:t>
                      </a:r>
                      <a:endParaRPr lang="id-ID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 </a:t>
                      </a:r>
                      <a:r>
                        <a:rPr lang="en-US" sz="1800" dirty="0" smtClean="0">
                          <a:sym typeface="Wingdings" pitchFamily="2" charset="2"/>
                        </a:rPr>
                        <a:t> B </a:t>
                      </a:r>
                    </a:p>
                    <a:p>
                      <a:r>
                        <a:rPr lang="en-US" sz="1200" dirty="0" smtClean="0">
                          <a:sym typeface="Wingdings" pitchFamily="2" charset="2"/>
                        </a:rPr>
                        <a:t>Support P(BD) = 1/5 *100% = 20%</a:t>
                      </a:r>
                    </a:p>
                    <a:p>
                      <a:r>
                        <a:rPr lang="en-US" sz="1200" dirty="0" smtClean="0">
                          <a:sym typeface="Wingdings" pitchFamily="2" charset="2"/>
                        </a:rPr>
                        <a:t>Confidence P(B|D)  = 1/2</a:t>
                      </a:r>
                      <a:r>
                        <a:rPr lang="en-US" sz="1200" baseline="0" dirty="0" smtClean="0">
                          <a:sym typeface="Wingdings" pitchFamily="2" charset="2"/>
                        </a:rPr>
                        <a:t> *100% = 50%</a:t>
                      </a:r>
                      <a:endParaRPr lang="id-ID" sz="120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endParaRPr lang="id-ID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85784" y="928670"/>
          <a:ext cx="7500992" cy="585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0496"/>
                <a:gridCol w="375049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 </a:t>
                      </a:r>
                      <a:r>
                        <a:rPr lang="en-US" sz="1800" dirty="0" smtClean="0">
                          <a:sym typeface="Wingdings" pitchFamily="2" charset="2"/>
                        </a:rPr>
                        <a:t> E</a:t>
                      </a:r>
                    </a:p>
                    <a:p>
                      <a:r>
                        <a:rPr lang="en-US" sz="1200" dirty="0" smtClean="0">
                          <a:sym typeface="Wingdings" pitchFamily="2" charset="2"/>
                        </a:rPr>
                        <a:t>Support P(BE) = 1/5 *100% = 20%</a:t>
                      </a:r>
                    </a:p>
                    <a:p>
                      <a:r>
                        <a:rPr lang="en-US" sz="1200" dirty="0" smtClean="0">
                          <a:sym typeface="Wingdings" pitchFamily="2" charset="2"/>
                        </a:rPr>
                        <a:t>Confidence P(E|B)  = 1/3</a:t>
                      </a:r>
                      <a:r>
                        <a:rPr lang="en-US" sz="1200" baseline="0" dirty="0" smtClean="0">
                          <a:sym typeface="Wingdings" pitchFamily="2" charset="2"/>
                        </a:rPr>
                        <a:t> *100% = 33,33%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 </a:t>
                      </a:r>
                      <a:r>
                        <a:rPr lang="en-US" sz="1800" dirty="0" smtClean="0">
                          <a:sym typeface="Wingdings" pitchFamily="2" charset="2"/>
                        </a:rPr>
                        <a:t> B</a:t>
                      </a:r>
                    </a:p>
                    <a:p>
                      <a:r>
                        <a:rPr lang="en-US" sz="1200" dirty="0" smtClean="0">
                          <a:sym typeface="Wingdings" pitchFamily="2" charset="2"/>
                        </a:rPr>
                        <a:t>Support P(BE) = 1/5 *100% = 20%</a:t>
                      </a:r>
                    </a:p>
                    <a:p>
                      <a:r>
                        <a:rPr lang="en-US" sz="1200" dirty="0" smtClean="0">
                          <a:sym typeface="Wingdings" pitchFamily="2" charset="2"/>
                        </a:rPr>
                        <a:t>Confidence P(B|E)  = 1/1</a:t>
                      </a:r>
                      <a:r>
                        <a:rPr lang="en-US" sz="1200" baseline="0" dirty="0" smtClean="0">
                          <a:sym typeface="Wingdings" pitchFamily="2" charset="2"/>
                        </a:rPr>
                        <a:t> *100% = 100%</a:t>
                      </a:r>
                      <a:endParaRPr lang="id-ID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</a:t>
                      </a:r>
                      <a:r>
                        <a:rPr lang="en-US" sz="1800" dirty="0" smtClean="0">
                          <a:sym typeface="Wingdings" pitchFamily="2" charset="2"/>
                        </a:rPr>
                        <a:t> F</a:t>
                      </a:r>
                    </a:p>
                    <a:p>
                      <a:r>
                        <a:rPr lang="en-US" sz="1200" dirty="0" smtClean="0">
                          <a:sym typeface="Wingdings" pitchFamily="2" charset="2"/>
                        </a:rPr>
                        <a:t>Support P(BF) = 1/5 *100% = 20%</a:t>
                      </a:r>
                    </a:p>
                    <a:p>
                      <a:r>
                        <a:rPr lang="en-US" sz="1200" dirty="0" smtClean="0">
                          <a:sym typeface="Wingdings" pitchFamily="2" charset="2"/>
                        </a:rPr>
                        <a:t>Confidence P(F|B)  = 1/3</a:t>
                      </a:r>
                      <a:r>
                        <a:rPr lang="en-US" sz="1200" baseline="0" dirty="0" smtClean="0">
                          <a:sym typeface="Wingdings" pitchFamily="2" charset="2"/>
                        </a:rPr>
                        <a:t> *100% = 33,33%</a:t>
                      </a:r>
                      <a:endParaRPr lang="id-ID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</a:t>
                      </a:r>
                      <a:r>
                        <a:rPr lang="en-US" sz="1800" dirty="0" smtClean="0">
                          <a:sym typeface="Wingdings" pitchFamily="2" charset="2"/>
                        </a:rPr>
                        <a:t> B</a:t>
                      </a:r>
                    </a:p>
                    <a:p>
                      <a:r>
                        <a:rPr lang="en-US" sz="1200" dirty="0" smtClean="0">
                          <a:sym typeface="Wingdings" pitchFamily="2" charset="2"/>
                        </a:rPr>
                        <a:t>Support P(BF) = 1/5 *100% = 20%</a:t>
                      </a:r>
                    </a:p>
                    <a:p>
                      <a:r>
                        <a:rPr lang="en-US" sz="1200" dirty="0" smtClean="0">
                          <a:sym typeface="Wingdings" pitchFamily="2" charset="2"/>
                        </a:rPr>
                        <a:t>Confidence P(B|F)  = 1/2</a:t>
                      </a:r>
                      <a:r>
                        <a:rPr lang="en-US" sz="1200" baseline="0" dirty="0" smtClean="0">
                          <a:sym typeface="Wingdings" pitchFamily="2" charset="2"/>
                        </a:rPr>
                        <a:t> *100% = 50%</a:t>
                      </a:r>
                      <a:endParaRPr lang="id-ID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 </a:t>
                      </a:r>
                      <a:r>
                        <a:rPr lang="en-US" sz="1800" dirty="0" smtClean="0">
                          <a:sym typeface="Wingdings" pitchFamily="2" charset="2"/>
                        </a:rPr>
                        <a:t> D</a:t>
                      </a:r>
                    </a:p>
                    <a:p>
                      <a:r>
                        <a:rPr lang="en-US" sz="1200" dirty="0" smtClean="0">
                          <a:sym typeface="Wingdings" pitchFamily="2" charset="2"/>
                        </a:rPr>
                        <a:t>Support P(CD) = 1/5 *100% = 20%</a:t>
                      </a:r>
                    </a:p>
                    <a:p>
                      <a:r>
                        <a:rPr lang="en-US" sz="1200" dirty="0" smtClean="0">
                          <a:sym typeface="Wingdings" pitchFamily="2" charset="2"/>
                        </a:rPr>
                        <a:t>Confidence P(D|C)  = 1/3</a:t>
                      </a:r>
                      <a:r>
                        <a:rPr lang="en-US" sz="1200" baseline="0" dirty="0" smtClean="0">
                          <a:sym typeface="Wingdings" pitchFamily="2" charset="2"/>
                        </a:rPr>
                        <a:t> *100% = 33,3%</a:t>
                      </a:r>
                      <a:endParaRPr lang="id-ID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</a:t>
                      </a:r>
                      <a:r>
                        <a:rPr lang="en-US" sz="1800" dirty="0" smtClean="0">
                          <a:sym typeface="Wingdings" pitchFamily="2" charset="2"/>
                        </a:rPr>
                        <a:t> C</a:t>
                      </a:r>
                    </a:p>
                    <a:p>
                      <a:r>
                        <a:rPr lang="en-US" sz="1200" dirty="0" smtClean="0">
                          <a:sym typeface="Wingdings" pitchFamily="2" charset="2"/>
                        </a:rPr>
                        <a:t>Support P(CD) = 1/5 *100% = 20%</a:t>
                      </a:r>
                    </a:p>
                    <a:p>
                      <a:r>
                        <a:rPr lang="en-US" sz="1200" dirty="0" smtClean="0">
                          <a:sym typeface="Wingdings" pitchFamily="2" charset="2"/>
                        </a:rPr>
                        <a:t>Confidence P(C|D)  = 1/2</a:t>
                      </a:r>
                      <a:r>
                        <a:rPr lang="en-US" sz="1200" baseline="0" dirty="0" smtClean="0">
                          <a:sym typeface="Wingdings" pitchFamily="2" charset="2"/>
                        </a:rPr>
                        <a:t> *100% = 50%</a:t>
                      </a:r>
                      <a:endParaRPr lang="id-ID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 </a:t>
                      </a:r>
                      <a:r>
                        <a:rPr lang="en-US" sz="1800" dirty="0" smtClean="0">
                          <a:sym typeface="Wingdings" pitchFamily="2" charset="2"/>
                        </a:rPr>
                        <a:t> E</a:t>
                      </a:r>
                    </a:p>
                    <a:p>
                      <a:r>
                        <a:rPr lang="en-US" sz="1200" dirty="0" smtClean="0">
                          <a:sym typeface="Wingdings" pitchFamily="2" charset="2"/>
                        </a:rPr>
                        <a:t>Support P(CE) = 1/5 *100% = 20%</a:t>
                      </a:r>
                    </a:p>
                    <a:p>
                      <a:r>
                        <a:rPr lang="en-US" sz="1200" dirty="0" smtClean="0">
                          <a:sym typeface="Wingdings" pitchFamily="2" charset="2"/>
                        </a:rPr>
                        <a:t>Confidence P(E|C)  = 1/3</a:t>
                      </a:r>
                      <a:r>
                        <a:rPr lang="en-US" sz="1200" baseline="0" dirty="0" smtClean="0">
                          <a:sym typeface="Wingdings" pitchFamily="2" charset="2"/>
                        </a:rPr>
                        <a:t> *100% = 33,33%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</a:t>
                      </a:r>
                      <a:r>
                        <a:rPr lang="en-US" sz="1800" dirty="0" smtClean="0">
                          <a:sym typeface="Wingdings" pitchFamily="2" charset="2"/>
                        </a:rPr>
                        <a:t> C</a:t>
                      </a:r>
                    </a:p>
                    <a:p>
                      <a:r>
                        <a:rPr lang="en-US" sz="1200" dirty="0" smtClean="0">
                          <a:sym typeface="Wingdings" pitchFamily="2" charset="2"/>
                        </a:rPr>
                        <a:t>Support P(CE) = 1/5 *100% = 20%</a:t>
                      </a:r>
                    </a:p>
                    <a:p>
                      <a:r>
                        <a:rPr lang="en-US" sz="1200" dirty="0" smtClean="0">
                          <a:sym typeface="Wingdings" pitchFamily="2" charset="2"/>
                        </a:rPr>
                        <a:t>Confidence P(C|E)  = 1/1</a:t>
                      </a:r>
                      <a:r>
                        <a:rPr lang="en-US" sz="1200" baseline="0" dirty="0" smtClean="0">
                          <a:sym typeface="Wingdings" pitchFamily="2" charset="2"/>
                        </a:rPr>
                        <a:t> *100% = 100%</a:t>
                      </a:r>
                      <a:endParaRPr lang="id-ID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 </a:t>
                      </a:r>
                      <a:r>
                        <a:rPr lang="en-US" sz="1800" dirty="0" smtClean="0">
                          <a:sym typeface="Wingdings" pitchFamily="2" charset="2"/>
                        </a:rPr>
                        <a:t> F</a:t>
                      </a:r>
                    </a:p>
                    <a:p>
                      <a:r>
                        <a:rPr lang="en-US" sz="1200" dirty="0" smtClean="0">
                          <a:sym typeface="Wingdings" pitchFamily="2" charset="2"/>
                        </a:rPr>
                        <a:t>Support P(CF) = 1/5 *100% = 20%</a:t>
                      </a:r>
                    </a:p>
                    <a:p>
                      <a:r>
                        <a:rPr lang="en-US" sz="1200" dirty="0" smtClean="0">
                          <a:sym typeface="Wingdings" pitchFamily="2" charset="2"/>
                        </a:rPr>
                        <a:t>Confidence P(F|C)  = 1/3</a:t>
                      </a:r>
                      <a:r>
                        <a:rPr lang="en-US" sz="1200" baseline="0" dirty="0" smtClean="0">
                          <a:sym typeface="Wingdings" pitchFamily="2" charset="2"/>
                        </a:rPr>
                        <a:t> *100% = 33,33%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</a:t>
                      </a:r>
                      <a:r>
                        <a:rPr lang="en-US" sz="1800" dirty="0" smtClean="0">
                          <a:sym typeface="Wingdings" pitchFamily="2" charset="2"/>
                        </a:rPr>
                        <a:t> C</a:t>
                      </a:r>
                    </a:p>
                    <a:p>
                      <a:r>
                        <a:rPr lang="en-US" sz="1200" dirty="0" smtClean="0">
                          <a:sym typeface="Wingdings" pitchFamily="2" charset="2"/>
                        </a:rPr>
                        <a:t>Support P(CF) = 1/5 *100% = 20%</a:t>
                      </a:r>
                    </a:p>
                    <a:p>
                      <a:r>
                        <a:rPr lang="en-US" sz="1200" dirty="0" smtClean="0">
                          <a:sym typeface="Wingdings" pitchFamily="2" charset="2"/>
                        </a:rPr>
                        <a:t>Confidence P(C|F)  = 1/2</a:t>
                      </a:r>
                      <a:r>
                        <a:rPr lang="en-US" sz="1200" baseline="0" dirty="0" smtClean="0">
                          <a:sym typeface="Wingdings" pitchFamily="2" charset="2"/>
                        </a:rPr>
                        <a:t> *100% = 50%</a:t>
                      </a:r>
                      <a:endParaRPr lang="id-ID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</a:t>
                      </a:r>
                      <a:r>
                        <a:rPr lang="en-US" sz="1800" dirty="0" smtClean="0">
                          <a:sym typeface="Wingdings" pitchFamily="2" charset="2"/>
                        </a:rPr>
                        <a:t> E</a:t>
                      </a:r>
                    </a:p>
                    <a:p>
                      <a:r>
                        <a:rPr lang="en-US" sz="1200" dirty="0" smtClean="0">
                          <a:sym typeface="Wingdings" pitchFamily="2" charset="2"/>
                        </a:rPr>
                        <a:t>Support P(DE) = 0/5 *100% = 0%</a:t>
                      </a:r>
                    </a:p>
                    <a:p>
                      <a:r>
                        <a:rPr lang="en-US" sz="1200" dirty="0" smtClean="0">
                          <a:sym typeface="Wingdings" pitchFamily="2" charset="2"/>
                        </a:rPr>
                        <a:t>Confidence P(E|D)  = 0/2</a:t>
                      </a:r>
                      <a:r>
                        <a:rPr lang="en-US" sz="1200" baseline="0" dirty="0" smtClean="0">
                          <a:sym typeface="Wingdings" pitchFamily="2" charset="2"/>
                        </a:rPr>
                        <a:t> *100% = 0%</a:t>
                      </a:r>
                      <a:endParaRPr lang="id-ID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 </a:t>
                      </a:r>
                      <a:r>
                        <a:rPr lang="en-US" sz="1800" dirty="0" smtClean="0">
                          <a:sym typeface="Wingdings" pitchFamily="2" charset="2"/>
                        </a:rPr>
                        <a:t> D </a:t>
                      </a:r>
                    </a:p>
                    <a:p>
                      <a:r>
                        <a:rPr lang="en-US" sz="1200" dirty="0" smtClean="0">
                          <a:sym typeface="Wingdings" pitchFamily="2" charset="2"/>
                        </a:rPr>
                        <a:t>Support P(DE) = 0/5 *100% = 0%</a:t>
                      </a:r>
                    </a:p>
                    <a:p>
                      <a:r>
                        <a:rPr lang="en-US" sz="1200" dirty="0" smtClean="0">
                          <a:sym typeface="Wingdings" pitchFamily="2" charset="2"/>
                        </a:rPr>
                        <a:t>Confidence P(D|E)  = 0/2</a:t>
                      </a:r>
                      <a:r>
                        <a:rPr lang="en-US" sz="1200" baseline="0" dirty="0" smtClean="0">
                          <a:sym typeface="Wingdings" pitchFamily="2" charset="2"/>
                        </a:rPr>
                        <a:t> *100% = 0%</a:t>
                      </a:r>
                      <a:endParaRPr lang="id-ID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</a:t>
                      </a:r>
                      <a:r>
                        <a:rPr lang="en-US" sz="1800" dirty="0" smtClean="0">
                          <a:sym typeface="Wingdings" pitchFamily="2" charset="2"/>
                        </a:rPr>
                        <a:t> F</a:t>
                      </a:r>
                    </a:p>
                    <a:p>
                      <a:r>
                        <a:rPr lang="en-US" sz="1200" dirty="0" smtClean="0">
                          <a:sym typeface="Wingdings" pitchFamily="2" charset="2"/>
                        </a:rPr>
                        <a:t>Support P(DF) = 0/5 *100% = 0%</a:t>
                      </a:r>
                    </a:p>
                    <a:p>
                      <a:r>
                        <a:rPr lang="en-US" sz="1200" dirty="0" smtClean="0">
                          <a:sym typeface="Wingdings" pitchFamily="2" charset="2"/>
                        </a:rPr>
                        <a:t>Confidence P(F|D)  = 0/2</a:t>
                      </a:r>
                      <a:r>
                        <a:rPr lang="en-US" sz="1200" baseline="0" dirty="0" smtClean="0">
                          <a:sym typeface="Wingdings" pitchFamily="2" charset="2"/>
                        </a:rPr>
                        <a:t> *100% = 0%</a:t>
                      </a:r>
                      <a:endParaRPr lang="id-ID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 </a:t>
                      </a:r>
                      <a:r>
                        <a:rPr lang="en-US" sz="1800" dirty="0" smtClean="0">
                          <a:sym typeface="Wingdings" pitchFamily="2" charset="2"/>
                        </a:rPr>
                        <a:t> D</a:t>
                      </a:r>
                    </a:p>
                    <a:p>
                      <a:r>
                        <a:rPr lang="en-US" sz="1200" dirty="0" smtClean="0">
                          <a:sym typeface="Wingdings" pitchFamily="2" charset="2"/>
                        </a:rPr>
                        <a:t>Support P(DF) = 0/5 *100% = 0%</a:t>
                      </a:r>
                    </a:p>
                    <a:p>
                      <a:r>
                        <a:rPr lang="en-US" sz="1200" dirty="0" smtClean="0">
                          <a:sym typeface="Wingdings" pitchFamily="2" charset="2"/>
                        </a:rPr>
                        <a:t>Confidence P(D|F)  = 0/2</a:t>
                      </a:r>
                      <a:r>
                        <a:rPr lang="en-US" sz="1200" baseline="0" dirty="0" smtClean="0">
                          <a:sym typeface="Wingdings" pitchFamily="2" charset="2"/>
                        </a:rPr>
                        <a:t> *100% = 0%</a:t>
                      </a:r>
                      <a:endParaRPr lang="id-ID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</a:t>
                      </a:r>
                      <a:r>
                        <a:rPr lang="en-US" sz="1800" dirty="0" smtClean="0">
                          <a:sym typeface="Wingdings" pitchFamily="2" charset="2"/>
                        </a:rPr>
                        <a:t> F </a:t>
                      </a:r>
                    </a:p>
                    <a:p>
                      <a:r>
                        <a:rPr lang="en-US" sz="1200" dirty="0" smtClean="0">
                          <a:sym typeface="Wingdings" pitchFamily="2" charset="2"/>
                        </a:rPr>
                        <a:t>Support P(EF) = 0/5 *100% = 0%</a:t>
                      </a:r>
                    </a:p>
                    <a:p>
                      <a:r>
                        <a:rPr lang="en-US" sz="1200" dirty="0" smtClean="0">
                          <a:sym typeface="Wingdings" pitchFamily="2" charset="2"/>
                        </a:rPr>
                        <a:t>Confidence P(F|E)  = 0/1</a:t>
                      </a:r>
                      <a:r>
                        <a:rPr lang="en-US" sz="1200" baseline="0" dirty="0" smtClean="0">
                          <a:sym typeface="Wingdings" pitchFamily="2" charset="2"/>
                        </a:rPr>
                        <a:t> *100% = 0%</a:t>
                      </a:r>
                      <a:endParaRPr lang="id-ID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 </a:t>
                      </a:r>
                      <a:r>
                        <a:rPr lang="en-US" sz="1800" dirty="0" smtClean="0">
                          <a:sym typeface="Wingdings" pitchFamily="2" charset="2"/>
                        </a:rPr>
                        <a:t> E </a:t>
                      </a:r>
                    </a:p>
                    <a:p>
                      <a:r>
                        <a:rPr lang="en-US" sz="1200" dirty="0" smtClean="0">
                          <a:sym typeface="Wingdings" pitchFamily="2" charset="2"/>
                        </a:rPr>
                        <a:t>Support P(EF) = 0/5 *100% = 0%</a:t>
                      </a:r>
                    </a:p>
                    <a:p>
                      <a:r>
                        <a:rPr lang="en-US" sz="1200" dirty="0" smtClean="0">
                          <a:sym typeface="Wingdings" pitchFamily="2" charset="2"/>
                        </a:rPr>
                        <a:t>Confidence P(E|F)  = 0/2</a:t>
                      </a:r>
                      <a:r>
                        <a:rPr lang="en-US" sz="1200" baseline="0" dirty="0" smtClean="0">
                          <a:sym typeface="Wingdings" pitchFamily="2" charset="2"/>
                        </a:rPr>
                        <a:t> *100% = 0%</a:t>
                      </a:r>
                      <a:endParaRPr lang="id-ID" sz="120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71546"/>
            <a:ext cx="6472254" cy="857256"/>
          </a:xfrm>
        </p:spPr>
        <p:txBody>
          <a:bodyPr/>
          <a:lstStyle/>
          <a:p>
            <a:pPr>
              <a:buNone/>
            </a:pPr>
            <a:r>
              <a:rPr lang="en-US" dirty="0" err="1" smtClean="0"/>
              <a:t>Gambar</a:t>
            </a:r>
            <a:r>
              <a:rPr lang="en-US" dirty="0" smtClean="0"/>
              <a:t> </a:t>
            </a:r>
            <a:r>
              <a:rPr lang="en-US" dirty="0" err="1" smtClean="0"/>
              <a:t>Pemangkasan</a:t>
            </a:r>
            <a:r>
              <a:rPr lang="en-US" dirty="0" smtClean="0"/>
              <a:t> </a:t>
            </a:r>
            <a:r>
              <a:rPr lang="en-US" dirty="0" err="1" smtClean="0"/>
              <a:t>Pohon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638658"/>
            <a:ext cx="8320086" cy="5005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endParaRPr lang="id-ID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1"/>
          </p:nvPr>
        </p:nvSpPr>
        <p:spPr>
          <a:xfrm>
            <a:off x="357158" y="3786190"/>
            <a:ext cx="8358246" cy="2428892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Item Set yang </a:t>
            </a:r>
            <a:r>
              <a:rPr lang="en-US" sz="2400" dirty="0" err="1" smtClean="0"/>
              <a:t>memenuhi</a:t>
            </a:r>
            <a:r>
              <a:rPr lang="en-US" sz="2400" dirty="0" smtClean="0"/>
              <a:t> ɸ </a:t>
            </a:r>
            <a:r>
              <a:rPr lang="en-US" sz="2400" dirty="0" err="1" smtClean="0"/>
              <a:t>antara</a:t>
            </a:r>
            <a:r>
              <a:rPr lang="en-US" sz="2400" dirty="0" smtClean="0"/>
              <a:t> lain: ABC, ABD, ABE, ABF, ACE, ACF, </a:t>
            </a:r>
            <a:r>
              <a:rPr lang="en-US" sz="2400" dirty="0" err="1" smtClean="0"/>
              <a:t>dan</a:t>
            </a:r>
            <a:r>
              <a:rPr lang="en-US" sz="2400" dirty="0" smtClean="0"/>
              <a:t> BCE</a:t>
            </a:r>
          </a:p>
          <a:p>
            <a:pPr marL="0" indent="0">
              <a:buNone/>
            </a:pPr>
            <a:r>
              <a:rPr lang="en-US" sz="2400" dirty="0" err="1" smtClean="0"/>
              <a:t>Sedangkan</a:t>
            </a:r>
            <a:r>
              <a:rPr lang="en-US" sz="2400" dirty="0" smtClean="0"/>
              <a:t> ACD, BCD, </a:t>
            </a:r>
            <a:r>
              <a:rPr lang="en-US" sz="2400" dirty="0" err="1" smtClean="0"/>
              <a:t>dan</a:t>
            </a:r>
            <a:r>
              <a:rPr lang="en-US" sz="2400" dirty="0" smtClean="0"/>
              <a:t> BCF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memenuhi</a:t>
            </a:r>
            <a:r>
              <a:rPr lang="en-US" sz="2400" dirty="0" smtClean="0"/>
              <a:t> </a:t>
            </a:r>
            <a:r>
              <a:rPr lang="en-US" sz="2400" dirty="0" err="1" smtClean="0"/>
              <a:t>syarat</a:t>
            </a:r>
            <a:r>
              <a:rPr lang="en-US" sz="2400" dirty="0" smtClean="0"/>
              <a:t> </a:t>
            </a:r>
            <a:r>
              <a:rPr lang="en-US" sz="2400" dirty="0" err="1" smtClean="0"/>
              <a:t>sehingga</a:t>
            </a:r>
            <a:r>
              <a:rPr lang="en-US" sz="2400" dirty="0" smtClean="0"/>
              <a:t> </a:t>
            </a:r>
            <a:r>
              <a:rPr lang="en-US" sz="2400" dirty="0" err="1" smtClean="0"/>
              <a:t>harus</a:t>
            </a:r>
            <a:r>
              <a:rPr lang="en-US" sz="2400" dirty="0" smtClean="0"/>
              <a:t> </a:t>
            </a:r>
            <a:r>
              <a:rPr lang="en-US" sz="2400" dirty="0" err="1" smtClean="0"/>
              <a:t>dipangkas</a:t>
            </a:r>
            <a:r>
              <a:rPr lang="en-US" sz="2400" dirty="0" smtClean="0"/>
              <a:t> </a:t>
            </a:r>
            <a:r>
              <a:rPr lang="en-US" sz="2400" dirty="0" err="1" smtClean="0"/>
              <a:t>artinya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dilanjutkan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iterasi</a:t>
            </a:r>
            <a:r>
              <a:rPr lang="en-US" sz="2400" dirty="0" smtClean="0"/>
              <a:t> </a:t>
            </a:r>
            <a:r>
              <a:rPr lang="en-US" sz="2400" dirty="0" err="1" smtClean="0"/>
              <a:t>berikutnya</a:t>
            </a:r>
            <a:endParaRPr lang="id-ID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85786" y="1142984"/>
            <a:ext cx="4000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Iterasi</a:t>
            </a:r>
            <a:r>
              <a:rPr lang="en-US" sz="2400" dirty="0" smtClean="0"/>
              <a:t> 3 K=3 (Item Set=3)</a:t>
            </a:r>
            <a:endParaRPr lang="id-ID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643050"/>
            <a:ext cx="5650733" cy="2152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endParaRPr lang="id-ID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1"/>
          </p:nvPr>
        </p:nvSpPr>
        <p:spPr>
          <a:xfrm>
            <a:off x="642910" y="1214422"/>
            <a:ext cx="4929222" cy="50006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Rule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iterasi</a:t>
            </a:r>
            <a:r>
              <a:rPr lang="en-US" sz="2000" dirty="0" smtClean="0"/>
              <a:t> ke-3 </a:t>
            </a:r>
            <a:r>
              <a:rPr lang="en-US" sz="2000" dirty="0" err="1" smtClean="0"/>
              <a:t>antara</a:t>
            </a:r>
            <a:r>
              <a:rPr lang="en-US" sz="2000" dirty="0" smtClean="0"/>
              <a:t> lain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14281" y="1857364"/>
          <a:ext cx="8715438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05146"/>
                <a:gridCol w="2905146"/>
                <a:gridCol w="29051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AB 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C</a:t>
                      </a:r>
                    </a:p>
                    <a:p>
                      <a:r>
                        <a:rPr lang="en-US" sz="1200" dirty="0" smtClean="0">
                          <a:sym typeface="Wingdings" pitchFamily="2" charset="2"/>
                        </a:rPr>
                        <a:t>Support P(ABC) = 1/5 *100% = 20%</a:t>
                      </a:r>
                    </a:p>
                    <a:p>
                      <a:r>
                        <a:rPr lang="en-US" sz="1200" dirty="0" smtClean="0">
                          <a:sym typeface="Wingdings" pitchFamily="2" charset="2"/>
                        </a:rPr>
                        <a:t>Confidence P(C|AB)  = 1/3</a:t>
                      </a:r>
                      <a:r>
                        <a:rPr lang="en-US" sz="1200" baseline="0" dirty="0" smtClean="0">
                          <a:sym typeface="Wingdings" pitchFamily="2" charset="2"/>
                        </a:rPr>
                        <a:t> *100% = 33,33%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 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B</a:t>
                      </a:r>
                    </a:p>
                    <a:p>
                      <a:r>
                        <a:rPr lang="en-US" sz="1200" dirty="0" smtClean="0">
                          <a:sym typeface="Wingdings" pitchFamily="2" charset="2"/>
                        </a:rPr>
                        <a:t>Support P(ABC) = 1/5 *100% = 20%</a:t>
                      </a:r>
                    </a:p>
                    <a:p>
                      <a:r>
                        <a:rPr lang="en-US" sz="1200" dirty="0" smtClean="0">
                          <a:sym typeface="Wingdings" pitchFamily="2" charset="2"/>
                        </a:rPr>
                        <a:t>Confidence P(B|AC)  = 1/2</a:t>
                      </a:r>
                      <a:r>
                        <a:rPr lang="en-US" sz="1200" baseline="0" dirty="0" smtClean="0">
                          <a:sym typeface="Wingdings" pitchFamily="2" charset="2"/>
                        </a:rPr>
                        <a:t> *100% = 50%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BC 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A</a:t>
                      </a:r>
                    </a:p>
                    <a:p>
                      <a:r>
                        <a:rPr lang="en-US" sz="1200" dirty="0" smtClean="0">
                          <a:sym typeface="Wingdings" pitchFamily="2" charset="2"/>
                        </a:rPr>
                        <a:t>Support P(ABC) = 1/5 *100% = 20%</a:t>
                      </a:r>
                    </a:p>
                    <a:p>
                      <a:r>
                        <a:rPr lang="en-US" sz="1200" dirty="0" smtClean="0">
                          <a:sym typeface="Wingdings" pitchFamily="2" charset="2"/>
                        </a:rPr>
                        <a:t>Confidence P(A|BC)  = 1/1</a:t>
                      </a:r>
                      <a:r>
                        <a:rPr lang="en-US" sz="1200" baseline="0" dirty="0" smtClean="0">
                          <a:sym typeface="Wingdings" pitchFamily="2" charset="2"/>
                        </a:rPr>
                        <a:t> *100% = 100%</a:t>
                      </a:r>
                      <a:endParaRPr lang="id-ID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AB 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D</a:t>
                      </a:r>
                    </a:p>
                    <a:p>
                      <a:r>
                        <a:rPr lang="en-US" sz="1200" dirty="0" smtClean="0">
                          <a:sym typeface="Wingdings" pitchFamily="2" charset="2"/>
                        </a:rPr>
                        <a:t>Support P(ABD) = 1/5 *100% = 20%</a:t>
                      </a:r>
                    </a:p>
                    <a:p>
                      <a:r>
                        <a:rPr lang="en-US" sz="1200" dirty="0" smtClean="0">
                          <a:sym typeface="Wingdings" pitchFamily="2" charset="2"/>
                        </a:rPr>
                        <a:t>Confidence P(D|AB)  = 1/3</a:t>
                      </a:r>
                      <a:r>
                        <a:rPr lang="en-US" sz="1200" baseline="0" dirty="0" smtClean="0">
                          <a:sym typeface="Wingdings" pitchFamily="2" charset="2"/>
                        </a:rPr>
                        <a:t> *100% = 33,33%</a:t>
                      </a:r>
                      <a:endParaRPr lang="id-ID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 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B</a:t>
                      </a:r>
                    </a:p>
                    <a:p>
                      <a:r>
                        <a:rPr lang="en-US" sz="1200" dirty="0" smtClean="0">
                          <a:sym typeface="Wingdings" pitchFamily="2" charset="2"/>
                        </a:rPr>
                        <a:t>Support P(ABD) = 1/5 *100% = 20%</a:t>
                      </a:r>
                    </a:p>
                    <a:p>
                      <a:r>
                        <a:rPr lang="en-US" sz="1200" dirty="0" smtClean="0">
                          <a:sym typeface="Wingdings" pitchFamily="2" charset="2"/>
                        </a:rPr>
                        <a:t>Confidence P(B|AD)  = 1/1</a:t>
                      </a:r>
                      <a:r>
                        <a:rPr lang="en-US" sz="1200" baseline="0" dirty="0" smtClean="0">
                          <a:sym typeface="Wingdings" pitchFamily="2" charset="2"/>
                        </a:rPr>
                        <a:t> *100% = 100%</a:t>
                      </a:r>
                      <a:endParaRPr lang="id-ID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BD 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A</a:t>
                      </a:r>
                    </a:p>
                    <a:p>
                      <a:r>
                        <a:rPr lang="en-US" sz="1200" dirty="0" smtClean="0">
                          <a:sym typeface="Wingdings" pitchFamily="2" charset="2"/>
                        </a:rPr>
                        <a:t>Support P(ABD) = 1/5 *100% = 20%</a:t>
                      </a:r>
                    </a:p>
                    <a:p>
                      <a:r>
                        <a:rPr lang="en-US" sz="1200" dirty="0" smtClean="0">
                          <a:sym typeface="Wingdings" pitchFamily="2" charset="2"/>
                        </a:rPr>
                        <a:t>Confidence P(A|BD)  = 1/1</a:t>
                      </a:r>
                      <a:r>
                        <a:rPr lang="en-US" sz="1200" baseline="0" dirty="0" smtClean="0">
                          <a:sym typeface="Wingdings" pitchFamily="2" charset="2"/>
                        </a:rPr>
                        <a:t> *100% = 100%</a:t>
                      </a:r>
                      <a:endParaRPr lang="id-ID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AB 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E</a:t>
                      </a:r>
                    </a:p>
                    <a:p>
                      <a:r>
                        <a:rPr lang="en-US" sz="1200" dirty="0" smtClean="0">
                          <a:sym typeface="Wingdings" pitchFamily="2" charset="2"/>
                        </a:rPr>
                        <a:t>Support P(ABE) = 1/5 *100% = 20%</a:t>
                      </a:r>
                    </a:p>
                    <a:p>
                      <a:r>
                        <a:rPr lang="en-US" sz="1200" dirty="0" smtClean="0">
                          <a:sym typeface="Wingdings" pitchFamily="2" charset="2"/>
                        </a:rPr>
                        <a:t>Confidence P(E|AB)  = 1/3</a:t>
                      </a:r>
                      <a:r>
                        <a:rPr lang="en-US" sz="1200" baseline="0" dirty="0" smtClean="0">
                          <a:sym typeface="Wingdings" pitchFamily="2" charset="2"/>
                        </a:rPr>
                        <a:t> *100% = 33,33%</a:t>
                      </a:r>
                      <a:endParaRPr lang="id-ID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AE 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B</a:t>
                      </a:r>
                    </a:p>
                    <a:p>
                      <a:r>
                        <a:rPr lang="en-US" sz="1200" dirty="0" smtClean="0">
                          <a:sym typeface="Wingdings" pitchFamily="2" charset="2"/>
                        </a:rPr>
                        <a:t>Support P(ABE) = 1/5 *100% = 20%</a:t>
                      </a:r>
                    </a:p>
                    <a:p>
                      <a:r>
                        <a:rPr lang="en-US" sz="1200" dirty="0" smtClean="0">
                          <a:sym typeface="Wingdings" pitchFamily="2" charset="2"/>
                        </a:rPr>
                        <a:t>Confidence P(B|AE)  = 1/1</a:t>
                      </a:r>
                      <a:r>
                        <a:rPr lang="en-US" sz="1200" baseline="0" dirty="0" smtClean="0">
                          <a:sym typeface="Wingdings" pitchFamily="2" charset="2"/>
                        </a:rPr>
                        <a:t> *100% = 100%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 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A</a:t>
                      </a:r>
                    </a:p>
                    <a:p>
                      <a:r>
                        <a:rPr lang="en-US" sz="1200" dirty="0" smtClean="0">
                          <a:sym typeface="Wingdings" pitchFamily="2" charset="2"/>
                        </a:rPr>
                        <a:t>Support P(ABE) = 1/5 *100% = 20%</a:t>
                      </a:r>
                    </a:p>
                    <a:p>
                      <a:r>
                        <a:rPr lang="en-US" sz="1200" dirty="0" smtClean="0">
                          <a:sym typeface="Wingdings" pitchFamily="2" charset="2"/>
                        </a:rPr>
                        <a:t>Confidence P(A|BE)  = 1/1</a:t>
                      </a:r>
                      <a:r>
                        <a:rPr lang="en-US" sz="1200" baseline="0" dirty="0" smtClean="0">
                          <a:sym typeface="Wingdings" pitchFamily="2" charset="2"/>
                        </a:rPr>
                        <a:t> *100% = 100%</a:t>
                      </a:r>
                      <a:endParaRPr lang="id-ID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AB 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F</a:t>
                      </a:r>
                    </a:p>
                    <a:p>
                      <a:r>
                        <a:rPr lang="en-US" sz="1200" dirty="0" smtClean="0">
                          <a:sym typeface="Wingdings" pitchFamily="2" charset="2"/>
                        </a:rPr>
                        <a:t>Support P(ABF) = 1/5 *100% = 20%</a:t>
                      </a:r>
                    </a:p>
                    <a:p>
                      <a:r>
                        <a:rPr lang="en-US" sz="1200" dirty="0" smtClean="0">
                          <a:sym typeface="Wingdings" pitchFamily="2" charset="2"/>
                        </a:rPr>
                        <a:t>Confidence P(F|AB)  = 1/3</a:t>
                      </a:r>
                      <a:r>
                        <a:rPr lang="en-US" sz="1200" baseline="0" dirty="0" smtClean="0">
                          <a:sym typeface="Wingdings" pitchFamily="2" charset="2"/>
                        </a:rPr>
                        <a:t> *100% = 33,33%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AF 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B</a:t>
                      </a:r>
                    </a:p>
                    <a:p>
                      <a:r>
                        <a:rPr lang="en-US" sz="1200" dirty="0" smtClean="0">
                          <a:sym typeface="Wingdings" pitchFamily="2" charset="2"/>
                        </a:rPr>
                        <a:t>Support P(ABF) = 1/5 *100% = 20%</a:t>
                      </a:r>
                    </a:p>
                    <a:p>
                      <a:r>
                        <a:rPr lang="en-US" sz="1200" dirty="0" smtClean="0">
                          <a:sym typeface="Wingdings" pitchFamily="2" charset="2"/>
                        </a:rPr>
                        <a:t>Confidence P(B|AF)  = 1/2</a:t>
                      </a:r>
                      <a:r>
                        <a:rPr lang="en-US" sz="1200" baseline="0" dirty="0" smtClean="0">
                          <a:sym typeface="Wingdings" pitchFamily="2" charset="2"/>
                        </a:rPr>
                        <a:t> *100% = 50%</a:t>
                      </a:r>
                      <a:endParaRPr lang="id-ID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BF 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A</a:t>
                      </a:r>
                    </a:p>
                    <a:p>
                      <a:r>
                        <a:rPr lang="en-US" sz="1200" dirty="0" smtClean="0">
                          <a:sym typeface="Wingdings" pitchFamily="2" charset="2"/>
                        </a:rPr>
                        <a:t>Support P(ABF) = 1/5 *100% = 20%</a:t>
                      </a:r>
                    </a:p>
                    <a:p>
                      <a:r>
                        <a:rPr lang="en-US" sz="1200" dirty="0" smtClean="0">
                          <a:sym typeface="Wingdings" pitchFamily="2" charset="2"/>
                        </a:rPr>
                        <a:t>Confidence P(A|BF)  = 1/1</a:t>
                      </a:r>
                      <a:r>
                        <a:rPr lang="en-US" sz="1200" baseline="0" dirty="0" smtClean="0">
                          <a:sym typeface="Wingdings" pitchFamily="2" charset="2"/>
                        </a:rPr>
                        <a:t> *100% = 100%</a:t>
                      </a:r>
                      <a:endParaRPr lang="id-ID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 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D </a:t>
                      </a:r>
                    </a:p>
                    <a:p>
                      <a:r>
                        <a:rPr lang="en-US" sz="1200" dirty="0" smtClean="0">
                          <a:sym typeface="Wingdings" pitchFamily="2" charset="2"/>
                        </a:rPr>
                        <a:t>Support P(ACD) = 0/5 *100% = 0%</a:t>
                      </a:r>
                    </a:p>
                    <a:p>
                      <a:r>
                        <a:rPr lang="en-US" sz="1200" dirty="0" smtClean="0">
                          <a:sym typeface="Wingdings" pitchFamily="2" charset="2"/>
                        </a:rPr>
                        <a:t>Confidence P(D|AC)  = 0/2</a:t>
                      </a:r>
                      <a:r>
                        <a:rPr lang="en-US" sz="1200" baseline="0" dirty="0" smtClean="0">
                          <a:sym typeface="Wingdings" pitchFamily="2" charset="2"/>
                        </a:rPr>
                        <a:t> *100% = 0%</a:t>
                      </a:r>
                      <a:endParaRPr lang="id-ID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 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C </a:t>
                      </a:r>
                    </a:p>
                    <a:p>
                      <a:r>
                        <a:rPr lang="en-US" sz="1200" dirty="0" smtClean="0">
                          <a:sym typeface="Wingdings" pitchFamily="2" charset="2"/>
                        </a:rPr>
                        <a:t>Support P(ACD) = 0/5 *100% = 0%</a:t>
                      </a:r>
                    </a:p>
                    <a:p>
                      <a:r>
                        <a:rPr lang="en-US" sz="1200" dirty="0" smtClean="0">
                          <a:sym typeface="Wingdings" pitchFamily="2" charset="2"/>
                        </a:rPr>
                        <a:t>Confidence P(C|AD)  = 0/1</a:t>
                      </a:r>
                      <a:r>
                        <a:rPr lang="en-US" sz="1200" baseline="0" dirty="0" smtClean="0">
                          <a:sym typeface="Wingdings" pitchFamily="2" charset="2"/>
                        </a:rPr>
                        <a:t> *100% = 0%</a:t>
                      </a:r>
                      <a:endParaRPr lang="id-ID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CD 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A </a:t>
                      </a:r>
                    </a:p>
                    <a:p>
                      <a:r>
                        <a:rPr lang="en-US" sz="1200" dirty="0" smtClean="0">
                          <a:sym typeface="Wingdings" pitchFamily="2" charset="2"/>
                        </a:rPr>
                        <a:t>Support P(ACD) = 0/5 *100% = 0%</a:t>
                      </a:r>
                    </a:p>
                    <a:p>
                      <a:r>
                        <a:rPr lang="en-US" sz="1200" dirty="0" smtClean="0">
                          <a:sym typeface="Wingdings" pitchFamily="2" charset="2"/>
                        </a:rPr>
                        <a:t>Confidence P(A|CD)  = 0/1</a:t>
                      </a:r>
                      <a:r>
                        <a:rPr lang="en-US" sz="1200" baseline="0" dirty="0" smtClean="0">
                          <a:sym typeface="Wingdings" pitchFamily="2" charset="2"/>
                        </a:rPr>
                        <a:t> *100% = 0%</a:t>
                      </a:r>
                      <a:endParaRPr lang="id-ID" sz="120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endParaRPr lang="id-ID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1"/>
          </p:nvPr>
        </p:nvSpPr>
        <p:spPr>
          <a:xfrm>
            <a:off x="642910" y="1214422"/>
            <a:ext cx="4929222" cy="50006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Rule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iterasi</a:t>
            </a:r>
            <a:r>
              <a:rPr lang="en-US" sz="2000" dirty="0" smtClean="0"/>
              <a:t> ke-3 </a:t>
            </a:r>
            <a:r>
              <a:rPr lang="en-US" sz="2000" dirty="0" err="1" smtClean="0"/>
              <a:t>antara</a:t>
            </a:r>
            <a:r>
              <a:rPr lang="en-US" sz="2000" dirty="0" smtClean="0"/>
              <a:t> lain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14281" y="1857364"/>
          <a:ext cx="8715438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05146"/>
                <a:gridCol w="2905146"/>
                <a:gridCol w="29051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 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E</a:t>
                      </a:r>
                      <a:endParaRPr lang="id-ID" dirty="0" smtClean="0"/>
                    </a:p>
                    <a:p>
                      <a:r>
                        <a:rPr lang="en-US" sz="1200" dirty="0" smtClean="0">
                          <a:sym typeface="Wingdings" pitchFamily="2" charset="2"/>
                        </a:rPr>
                        <a:t>Support P(ACE) = 1/5 *100% = 20%</a:t>
                      </a:r>
                    </a:p>
                    <a:p>
                      <a:r>
                        <a:rPr lang="en-US" sz="1200" dirty="0" smtClean="0">
                          <a:sym typeface="Wingdings" pitchFamily="2" charset="2"/>
                        </a:rPr>
                        <a:t>Confidence P(E|AC)  = 1/2</a:t>
                      </a:r>
                      <a:r>
                        <a:rPr lang="en-US" sz="1200" baseline="0" dirty="0" smtClean="0">
                          <a:sym typeface="Wingdings" pitchFamily="2" charset="2"/>
                        </a:rPr>
                        <a:t> *100% = 50%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AE 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C</a:t>
                      </a:r>
                      <a:endParaRPr lang="id-ID" dirty="0" smtClean="0"/>
                    </a:p>
                    <a:p>
                      <a:r>
                        <a:rPr lang="en-US" sz="1200" dirty="0" smtClean="0">
                          <a:sym typeface="Wingdings" pitchFamily="2" charset="2"/>
                        </a:rPr>
                        <a:t>Support P(ACE) = 1/5 *100% = 20%</a:t>
                      </a:r>
                    </a:p>
                    <a:p>
                      <a:r>
                        <a:rPr lang="en-US" sz="1200" dirty="0" smtClean="0">
                          <a:sym typeface="Wingdings" pitchFamily="2" charset="2"/>
                        </a:rPr>
                        <a:t>Confidence P(C|AE)  = 1/1</a:t>
                      </a:r>
                      <a:r>
                        <a:rPr lang="en-US" sz="1200" baseline="0" dirty="0" smtClean="0">
                          <a:sym typeface="Wingdings" pitchFamily="2" charset="2"/>
                        </a:rPr>
                        <a:t> *100% = 100%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 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A</a:t>
                      </a:r>
                      <a:endParaRPr lang="id-ID" dirty="0" smtClean="0"/>
                    </a:p>
                    <a:p>
                      <a:r>
                        <a:rPr lang="en-US" sz="1200" dirty="0" smtClean="0">
                          <a:sym typeface="Wingdings" pitchFamily="2" charset="2"/>
                        </a:rPr>
                        <a:t>Support P(ABE) = 1/5 *100% = 20%</a:t>
                      </a:r>
                    </a:p>
                    <a:p>
                      <a:r>
                        <a:rPr lang="en-US" sz="1200" dirty="0" smtClean="0">
                          <a:sym typeface="Wingdings" pitchFamily="2" charset="2"/>
                        </a:rPr>
                        <a:t>Confidence P(A|CE)  = 1/1</a:t>
                      </a:r>
                      <a:r>
                        <a:rPr lang="en-US" sz="1200" baseline="0" dirty="0" smtClean="0">
                          <a:sym typeface="Wingdings" pitchFamily="2" charset="2"/>
                        </a:rPr>
                        <a:t> *100% = 100%</a:t>
                      </a:r>
                      <a:endParaRPr lang="id-ID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 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F</a:t>
                      </a:r>
                      <a:endParaRPr lang="id-ID" dirty="0" smtClean="0"/>
                    </a:p>
                    <a:p>
                      <a:r>
                        <a:rPr lang="en-US" sz="1200" dirty="0" smtClean="0">
                          <a:sym typeface="Wingdings" pitchFamily="2" charset="2"/>
                        </a:rPr>
                        <a:t>Support P(ACF) = 1/5 *100% = 20%</a:t>
                      </a:r>
                    </a:p>
                    <a:p>
                      <a:r>
                        <a:rPr lang="en-US" sz="1200" dirty="0" smtClean="0">
                          <a:sym typeface="Wingdings" pitchFamily="2" charset="2"/>
                        </a:rPr>
                        <a:t>Confidence P(F|AC)  = 1/2</a:t>
                      </a:r>
                      <a:r>
                        <a:rPr lang="en-US" sz="1200" baseline="0" dirty="0" smtClean="0">
                          <a:sym typeface="Wingdings" pitchFamily="2" charset="2"/>
                        </a:rPr>
                        <a:t> *100% = 50%</a:t>
                      </a:r>
                      <a:endParaRPr lang="id-ID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AF 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C</a:t>
                      </a:r>
                      <a:endParaRPr lang="id-ID" dirty="0" smtClean="0"/>
                    </a:p>
                    <a:p>
                      <a:r>
                        <a:rPr lang="en-US" sz="1200" dirty="0" smtClean="0">
                          <a:sym typeface="Wingdings" pitchFamily="2" charset="2"/>
                        </a:rPr>
                        <a:t>Support P(ACF) = 1/5 *100% = 20%</a:t>
                      </a:r>
                    </a:p>
                    <a:p>
                      <a:r>
                        <a:rPr lang="en-US" sz="1200" dirty="0" smtClean="0">
                          <a:sym typeface="Wingdings" pitchFamily="2" charset="2"/>
                        </a:rPr>
                        <a:t>Confidence P(C|AF)  = 1/2</a:t>
                      </a:r>
                      <a:r>
                        <a:rPr lang="en-US" sz="1200" baseline="0" dirty="0" smtClean="0">
                          <a:sym typeface="Wingdings" pitchFamily="2" charset="2"/>
                        </a:rPr>
                        <a:t> *100% = 50%</a:t>
                      </a:r>
                      <a:endParaRPr lang="id-ID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CF 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A</a:t>
                      </a:r>
                      <a:endParaRPr lang="id-ID" dirty="0" smtClean="0"/>
                    </a:p>
                    <a:p>
                      <a:r>
                        <a:rPr lang="en-US" sz="1200" dirty="0" smtClean="0">
                          <a:sym typeface="Wingdings" pitchFamily="2" charset="2"/>
                        </a:rPr>
                        <a:t>Support P(ACF) = 1/5 *100% = 20%</a:t>
                      </a:r>
                    </a:p>
                    <a:p>
                      <a:r>
                        <a:rPr lang="en-US" sz="1200" dirty="0" smtClean="0">
                          <a:sym typeface="Wingdings" pitchFamily="2" charset="2"/>
                        </a:rPr>
                        <a:t>Confidence P(A|CF)  = 1/1</a:t>
                      </a:r>
                      <a:r>
                        <a:rPr lang="en-US" sz="1200" baseline="0" dirty="0" smtClean="0">
                          <a:sym typeface="Wingdings" pitchFamily="2" charset="2"/>
                        </a:rPr>
                        <a:t> *100% = 100%</a:t>
                      </a:r>
                      <a:endParaRPr lang="id-ID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BC 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D</a:t>
                      </a:r>
                      <a:endParaRPr lang="id-ID" dirty="0" smtClean="0"/>
                    </a:p>
                    <a:p>
                      <a:r>
                        <a:rPr lang="en-US" sz="1200" dirty="0" smtClean="0">
                          <a:sym typeface="Wingdings" pitchFamily="2" charset="2"/>
                        </a:rPr>
                        <a:t>Support P(BCD) = 0/5 *100% = 0%</a:t>
                      </a:r>
                    </a:p>
                    <a:p>
                      <a:r>
                        <a:rPr lang="en-US" sz="1200" dirty="0" smtClean="0">
                          <a:sym typeface="Wingdings" pitchFamily="2" charset="2"/>
                        </a:rPr>
                        <a:t>Confidence P(D|BC)  = 0/1</a:t>
                      </a:r>
                      <a:r>
                        <a:rPr lang="en-US" sz="1200" baseline="0" dirty="0" smtClean="0">
                          <a:sym typeface="Wingdings" pitchFamily="2" charset="2"/>
                        </a:rPr>
                        <a:t> *100% = 0%</a:t>
                      </a:r>
                      <a:endParaRPr lang="id-ID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BD 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C</a:t>
                      </a:r>
                      <a:endParaRPr lang="id-ID" dirty="0" smtClean="0"/>
                    </a:p>
                    <a:p>
                      <a:r>
                        <a:rPr lang="en-US" sz="1200" dirty="0" smtClean="0">
                          <a:sym typeface="Wingdings" pitchFamily="2" charset="2"/>
                        </a:rPr>
                        <a:t>Support P(BCD) = 0/5 *100% = 0%</a:t>
                      </a:r>
                    </a:p>
                    <a:p>
                      <a:r>
                        <a:rPr lang="en-US" sz="1200" dirty="0" smtClean="0">
                          <a:sym typeface="Wingdings" pitchFamily="2" charset="2"/>
                        </a:rPr>
                        <a:t>Confidence P(C|BD)  = 0/1</a:t>
                      </a:r>
                      <a:r>
                        <a:rPr lang="en-US" sz="1200" baseline="0" dirty="0" smtClean="0">
                          <a:sym typeface="Wingdings" pitchFamily="2" charset="2"/>
                        </a:rPr>
                        <a:t> *100% = 0%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CD 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B</a:t>
                      </a:r>
                      <a:endParaRPr lang="id-ID" dirty="0" smtClean="0"/>
                    </a:p>
                    <a:p>
                      <a:r>
                        <a:rPr lang="en-US" sz="1200" dirty="0" smtClean="0">
                          <a:sym typeface="Wingdings" pitchFamily="2" charset="2"/>
                        </a:rPr>
                        <a:t>Support P(BCD) = 0/5 *100% = 0%</a:t>
                      </a:r>
                    </a:p>
                    <a:p>
                      <a:r>
                        <a:rPr lang="en-US" sz="1200" dirty="0" smtClean="0">
                          <a:sym typeface="Wingdings" pitchFamily="2" charset="2"/>
                        </a:rPr>
                        <a:t>Confidence P(B|CD)  = 1/1</a:t>
                      </a:r>
                      <a:r>
                        <a:rPr lang="en-US" sz="1200" baseline="0" dirty="0" smtClean="0">
                          <a:sym typeface="Wingdings" pitchFamily="2" charset="2"/>
                        </a:rPr>
                        <a:t> *100% = 100%</a:t>
                      </a:r>
                      <a:endParaRPr lang="id-ID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BC 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E</a:t>
                      </a:r>
                      <a:endParaRPr lang="id-ID" dirty="0" smtClean="0"/>
                    </a:p>
                    <a:p>
                      <a:r>
                        <a:rPr lang="en-US" sz="1200" dirty="0" smtClean="0">
                          <a:sym typeface="Wingdings" pitchFamily="2" charset="2"/>
                        </a:rPr>
                        <a:t>Support P(BCE) = 1/5 *100% = 20%</a:t>
                      </a:r>
                    </a:p>
                    <a:p>
                      <a:r>
                        <a:rPr lang="en-US" sz="1200" dirty="0" smtClean="0">
                          <a:sym typeface="Wingdings" pitchFamily="2" charset="2"/>
                        </a:rPr>
                        <a:t>Confidence P(E|BC)  = 1/1</a:t>
                      </a:r>
                      <a:r>
                        <a:rPr lang="en-US" sz="1200" baseline="0" dirty="0" smtClean="0">
                          <a:sym typeface="Wingdings" pitchFamily="2" charset="2"/>
                        </a:rPr>
                        <a:t> *100% = 100%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 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C</a:t>
                      </a:r>
                      <a:endParaRPr lang="id-ID" dirty="0" smtClean="0"/>
                    </a:p>
                    <a:p>
                      <a:r>
                        <a:rPr lang="en-US" sz="1200" dirty="0" smtClean="0">
                          <a:sym typeface="Wingdings" pitchFamily="2" charset="2"/>
                        </a:rPr>
                        <a:t>Support P(BCE) = 1/5 *100% = 20%</a:t>
                      </a:r>
                    </a:p>
                    <a:p>
                      <a:r>
                        <a:rPr lang="en-US" sz="1200" dirty="0" smtClean="0">
                          <a:sym typeface="Wingdings" pitchFamily="2" charset="2"/>
                        </a:rPr>
                        <a:t>Confidence P(C|BF)  = 1/1</a:t>
                      </a:r>
                      <a:r>
                        <a:rPr lang="en-US" sz="1200" baseline="0" dirty="0" smtClean="0">
                          <a:sym typeface="Wingdings" pitchFamily="2" charset="2"/>
                        </a:rPr>
                        <a:t> *100% = 100%</a:t>
                      </a:r>
                      <a:endParaRPr lang="id-ID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 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B</a:t>
                      </a:r>
                      <a:endParaRPr lang="id-ID" dirty="0" smtClean="0"/>
                    </a:p>
                    <a:p>
                      <a:r>
                        <a:rPr lang="en-US" sz="1200" dirty="0" smtClean="0">
                          <a:sym typeface="Wingdings" pitchFamily="2" charset="2"/>
                        </a:rPr>
                        <a:t>Support P(BCE) = 1/5 *100% = 20%</a:t>
                      </a:r>
                    </a:p>
                    <a:p>
                      <a:r>
                        <a:rPr lang="en-US" sz="1200" dirty="0" smtClean="0">
                          <a:sym typeface="Wingdings" pitchFamily="2" charset="2"/>
                        </a:rPr>
                        <a:t>Confidence P(B|CE)  = 1/1</a:t>
                      </a:r>
                      <a:r>
                        <a:rPr lang="en-US" sz="1200" baseline="0" dirty="0" smtClean="0">
                          <a:sym typeface="Wingdings" pitchFamily="2" charset="2"/>
                        </a:rPr>
                        <a:t> *100% = 100%</a:t>
                      </a:r>
                      <a:endParaRPr lang="id-ID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BC 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F</a:t>
                      </a:r>
                      <a:endParaRPr lang="id-ID" dirty="0" smtClean="0"/>
                    </a:p>
                    <a:p>
                      <a:r>
                        <a:rPr lang="en-US" sz="1200" dirty="0" smtClean="0">
                          <a:sym typeface="Wingdings" pitchFamily="2" charset="2"/>
                        </a:rPr>
                        <a:t>Support P(BCF) = 0/5 *100% = 0%</a:t>
                      </a:r>
                    </a:p>
                    <a:p>
                      <a:r>
                        <a:rPr lang="en-US" sz="1200" dirty="0" smtClean="0">
                          <a:sym typeface="Wingdings" pitchFamily="2" charset="2"/>
                        </a:rPr>
                        <a:t>Confidence P(F|BC)  = 0/1</a:t>
                      </a:r>
                      <a:r>
                        <a:rPr lang="en-US" sz="1200" baseline="0" dirty="0" smtClean="0">
                          <a:sym typeface="Wingdings" pitchFamily="2" charset="2"/>
                        </a:rPr>
                        <a:t> *100% = 0%</a:t>
                      </a:r>
                      <a:endParaRPr lang="id-ID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BF 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C</a:t>
                      </a:r>
                      <a:endParaRPr lang="id-ID" dirty="0" smtClean="0"/>
                    </a:p>
                    <a:p>
                      <a:r>
                        <a:rPr lang="en-US" sz="1200" dirty="0" smtClean="0">
                          <a:sym typeface="Wingdings" pitchFamily="2" charset="2"/>
                        </a:rPr>
                        <a:t>Support P(BCF) = 0/5 *100% = 0%</a:t>
                      </a:r>
                    </a:p>
                    <a:p>
                      <a:r>
                        <a:rPr lang="en-US" sz="1200" dirty="0" smtClean="0">
                          <a:sym typeface="Wingdings" pitchFamily="2" charset="2"/>
                        </a:rPr>
                        <a:t>Confidence P(C|BF)  = 0/1</a:t>
                      </a:r>
                      <a:r>
                        <a:rPr lang="en-US" sz="1200" baseline="0" dirty="0" smtClean="0">
                          <a:sym typeface="Wingdings" pitchFamily="2" charset="2"/>
                        </a:rPr>
                        <a:t> *100% = 0%</a:t>
                      </a:r>
                      <a:endParaRPr lang="id-ID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CF 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B</a:t>
                      </a:r>
                      <a:endParaRPr lang="id-ID" dirty="0" smtClean="0"/>
                    </a:p>
                    <a:p>
                      <a:r>
                        <a:rPr lang="en-US" sz="1200" dirty="0" smtClean="0">
                          <a:sym typeface="Wingdings" pitchFamily="2" charset="2"/>
                        </a:rPr>
                        <a:t>Support P(BCF) = 0/5 *100% = 0%</a:t>
                      </a:r>
                    </a:p>
                    <a:p>
                      <a:r>
                        <a:rPr lang="en-US" sz="1200" dirty="0" smtClean="0">
                          <a:sym typeface="Wingdings" pitchFamily="2" charset="2"/>
                        </a:rPr>
                        <a:t>Confidence P(B|CF)  = 0/1</a:t>
                      </a:r>
                      <a:r>
                        <a:rPr lang="en-US" sz="1200" baseline="0" dirty="0" smtClean="0">
                          <a:sym typeface="Wingdings" pitchFamily="2" charset="2"/>
                        </a:rPr>
                        <a:t> *100% = 0%</a:t>
                      </a:r>
                      <a:endParaRPr lang="id-ID" sz="120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89" name="Picture 49" descr="arrow_metal01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3004140">
            <a:off x="4179320" y="3473610"/>
            <a:ext cx="2373690" cy="2503084"/>
          </a:xfrm>
          <a:prstGeom prst="rect">
            <a:avLst/>
          </a:prstGeom>
          <a:noFill/>
        </p:spPr>
      </p:pic>
      <p:sp>
        <p:nvSpPr>
          <p:cNvPr id="3584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Tujuan Instruksional</a:t>
            </a:r>
            <a:endParaRPr lang="en-US" dirty="0"/>
          </a:p>
        </p:txBody>
      </p:sp>
      <p:sp>
        <p:nvSpPr>
          <p:cNvPr id="52" name="圆角矩形 7"/>
          <p:cNvSpPr/>
          <p:nvPr/>
        </p:nvSpPr>
        <p:spPr>
          <a:xfrm>
            <a:off x="6000760" y="1428736"/>
            <a:ext cx="2928958" cy="3071834"/>
          </a:xfrm>
          <a:prstGeom prst="roundRect">
            <a:avLst/>
          </a:prstGeom>
          <a:solidFill>
            <a:schemeClr val="tx2">
              <a:lumMod val="75000"/>
            </a:schemeClr>
          </a:solidFill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0000" endA="300" endPos="55500" dist="50800" dir="5400000" sy="-100000" algn="bl" rotWithShape="0"/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altLang="zh-CN" sz="2800" dirty="0" smtClean="0"/>
              <a:t>Menjelaskan  </a:t>
            </a:r>
            <a:r>
              <a:rPr lang="en-US" altLang="zh-CN" sz="2800" dirty="0" err="1" smtClean="0"/>
              <a:t>Fungsi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Asosiasi</a:t>
            </a:r>
            <a:endParaRPr lang="zh-CN" altLang="en-US" sz="2800" dirty="0"/>
          </a:p>
        </p:txBody>
      </p:sp>
      <p:sp>
        <p:nvSpPr>
          <p:cNvPr id="53" name="圆角矩形 8"/>
          <p:cNvSpPr/>
          <p:nvPr/>
        </p:nvSpPr>
        <p:spPr>
          <a:xfrm>
            <a:off x="428596" y="5357826"/>
            <a:ext cx="3500462" cy="642942"/>
          </a:xfrm>
          <a:prstGeom prst="roundRect">
            <a:avLst/>
          </a:prstGeom>
          <a:solidFill>
            <a:srgbClr val="92D05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r>
              <a:rPr lang="id-ID" dirty="0" smtClean="0">
                <a:solidFill>
                  <a:schemeClr val="tx1"/>
                </a:solidFill>
              </a:rPr>
              <a:t>Me</a:t>
            </a:r>
            <a:r>
              <a:rPr lang="en-US" dirty="0" err="1" smtClean="0">
                <a:solidFill>
                  <a:schemeClr val="tx1"/>
                </a:solidFill>
              </a:rPr>
              <a:t>njelaskan</a:t>
            </a:r>
            <a:r>
              <a:rPr lang="en-US" dirty="0" smtClean="0">
                <a:solidFill>
                  <a:schemeClr val="tx1"/>
                </a:solidFill>
              </a:rPr>
              <a:t> A Priori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圆角矩形 9"/>
          <p:cNvSpPr/>
          <p:nvPr/>
        </p:nvSpPr>
        <p:spPr>
          <a:xfrm>
            <a:off x="428596" y="3857628"/>
            <a:ext cx="3500462" cy="642942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r>
              <a:rPr lang="id-ID" dirty="0" smtClean="0">
                <a:solidFill>
                  <a:schemeClr val="tx1"/>
                </a:solidFill>
              </a:rPr>
              <a:t>Menjelaskan </a:t>
            </a:r>
            <a:r>
              <a:rPr lang="en-US" dirty="0" smtClean="0">
                <a:solidFill>
                  <a:schemeClr val="tx1"/>
                </a:solidFill>
              </a:rPr>
              <a:t>Support &amp; Confidence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圆角矩形 8"/>
          <p:cNvSpPr/>
          <p:nvPr/>
        </p:nvSpPr>
        <p:spPr>
          <a:xfrm>
            <a:off x="428596" y="2285992"/>
            <a:ext cx="3500462" cy="64294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Menjelaskan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</a:rPr>
              <a:t>Fungsi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</a:rPr>
              <a:t>Asosiasi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5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5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71546"/>
            <a:ext cx="6472254" cy="857256"/>
          </a:xfrm>
        </p:spPr>
        <p:txBody>
          <a:bodyPr/>
          <a:lstStyle/>
          <a:p>
            <a:pPr>
              <a:buNone/>
            </a:pPr>
            <a:r>
              <a:rPr lang="en-US" dirty="0" err="1" smtClean="0"/>
              <a:t>Gambar</a:t>
            </a:r>
            <a:r>
              <a:rPr lang="en-US" dirty="0" smtClean="0"/>
              <a:t> </a:t>
            </a:r>
            <a:r>
              <a:rPr lang="en-US" dirty="0" err="1" smtClean="0"/>
              <a:t>Pemangkasan</a:t>
            </a:r>
            <a:r>
              <a:rPr lang="en-US" dirty="0" smtClean="0"/>
              <a:t> </a:t>
            </a:r>
            <a:r>
              <a:rPr lang="en-US" dirty="0" err="1" smtClean="0"/>
              <a:t>Pohon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571612"/>
            <a:ext cx="8343900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endParaRPr lang="id-ID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1"/>
          </p:nvPr>
        </p:nvSpPr>
        <p:spPr>
          <a:xfrm>
            <a:off x="2143108" y="1643050"/>
            <a:ext cx="6572296" cy="521495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 smtClean="0"/>
              <a:t>Iterasi</a:t>
            </a:r>
            <a:r>
              <a:rPr lang="en-US" sz="2000" dirty="0" smtClean="0"/>
              <a:t> </a:t>
            </a:r>
            <a:r>
              <a:rPr lang="en-US" sz="2000" dirty="0" err="1" smtClean="0"/>
              <a:t>dihentikan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k=4 </a:t>
            </a:r>
            <a:r>
              <a:rPr lang="en-US" sz="2000" dirty="0" err="1" smtClean="0"/>
              <a:t>karena</a:t>
            </a:r>
            <a:r>
              <a:rPr lang="en-US" sz="2000" dirty="0" smtClean="0"/>
              <a:t> </a:t>
            </a:r>
            <a:r>
              <a:rPr lang="en-US" sz="2000" dirty="0" err="1" smtClean="0"/>
              <a:t>hanya</a:t>
            </a:r>
            <a:r>
              <a:rPr lang="en-US" sz="2000" dirty="0" smtClean="0"/>
              <a:t> </a:t>
            </a:r>
            <a:r>
              <a:rPr lang="en-US" sz="2000" dirty="0" err="1" smtClean="0"/>
              <a:t>memiliki</a:t>
            </a:r>
            <a:r>
              <a:rPr lang="en-US" sz="2000" dirty="0" smtClean="0"/>
              <a:t> 1 </a:t>
            </a:r>
            <a:r>
              <a:rPr lang="en-US" sz="2000" dirty="0" err="1" smtClean="0"/>
              <a:t>anggota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Rule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iterasi</a:t>
            </a:r>
            <a:r>
              <a:rPr lang="en-US" sz="2000" dirty="0" smtClean="0"/>
              <a:t> ke-4 </a:t>
            </a:r>
            <a:r>
              <a:rPr lang="en-US" sz="2000" dirty="0" err="1" smtClean="0"/>
              <a:t>antara</a:t>
            </a:r>
            <a:r>
              <a:rPr lang="en-US" sz="2000" dirty="0" smtClean="0"/>
              <a:t> lain</a:t>
            </a:r>
          </a:p>
          <a:p>
            <a:pPr marL="0" indent="0">
              <a:buNone/>
            </a:pPr>
            <a:r>
              <a:rPr lang="en-US" sz="2000" dirty="0" smtClean="0"/>
              <a:t>ABC </a:t>
            </a:r>
            <a:r>
              <a:rPr lang="en-US" sz="2000" dirty="0" smtClean="0">
                <a:sym typeface="Wingdings" pitchFamily="2" charset="2"/>
              </a:rPr>
              <a:t> E  </a:t>
            </a:r>
          </a:p>
          <a:p>
            <a:pPr marL="0" indent="0">
              <a:buNone/>
            </a:pPr>
            <a:r>
              <a:rPr lang="en-US" sz="2000" dirty="0" smtClean="0">
                <a:sym typeface="Wingdings" pitchFamily="2" charset="2"/>
              </a:rPr>
              <a:t>Support P(ABCE) = 1/5 *100% = 20%</a:t>
            </a:r>
          </a:p>
          <a:p>
            <a:pPr marL="0" indent="0">
              <a:buNone/>
            </a:pPr>
            <a:r>
              <a:rPr lang="en-US" sz="2000" dirty="0" smtClean="0">
                <a:sym typeface="Wingdings" pitchFamily="2" charset="2"/>
              </a:rPr>
              <a:t>Confidence P(E|ABC) = 1/1 * 100% = 100%</a:t>
            </a:r>
          </a:p>
          <a:p>
            <a:pPr marL="0" indent="0">
              <a:buNone/>
            </a:pPr>
            <a:r>
              <a:rPr lang="en-US" sz="2000" dirty="0" smtClean="0">
                <a:sym typeface="Wingdings" pitchFamily="2" charset="2"/>
              </a:rPr>
              <a:t>ABE  C</a:t>
            </a:r>
          </a:p>
          <a:p>
            <a:pPr marL="0" indent="0">
              <a:buNone/>
            </a:pPr>
            <a:r>
              <a:rPr lang="en-US" sz="2000" dirty="0" smtClean="0">
                <a:sym typeface="Wingdings" pitchFamily="2" charset="2"/>
              </a:rPr>
              <a:t>Support P(ABCE) = 1/5 *100% = 20%</a:t>
            </a:r>
          </a:p>
          <a:p>
            <a:pPr marL="0" indent="0">
              <a:buNone/>
            </a:pPr>
            <a:r>
              <a:rPr lang="en-US" sz="2000" dirty="0" smtClean="0">
                <a:sym typeface="Wingdings" pitchFamily="2" charset="2"/>
              </a:rPr>
              <a:t>Confidence P(C|ABE) = 1/1 * 100% = 100%</a:t>
            </a:r>
          </a:p>
          <a:p>
            <a:pPr marL="0" indent="0">
              <a:buNone/>
            </a:pPr>
            <a:r>
              <a:rPr lang="en-US" sz="2000" dirty="0" smtClean="0">
                <a:sym typeface="Wingdings" pitchFamily="2" charset="2"/>
              </a:rPr>
              <a:t>ACE  B</a:t>
            </a:r>
          </a:p>
          <a:p>
            <a:pPr marL="0" indent="0">
              <a:buNone/>
            </a:pPr>
            <a:r>
              <a:rPr lang="en-US" sz="2000" dirty="0" smtClean="0">
                <a:sym typeface="Wingdings" pitchFamily="2" charset="2"/>
              </a:rPr>
              <a:t>Support P(ABCE) = 1/5 *100% = 20%</a:t>
            </a:r>
          </a:p>
          <a:p>
            <a:pPr marL="0" indent="0">
              <a:buNone/>
            </a:pPr>
            <a:r>
              <a:rPr lang="en-US" sz="2000" dirty="0" smtClean="0">
                <a:sym typeface="Wingdings" pitchFamily="2" charset="2"/>
              </a:rPr>
              <a:t>Confidence P(B|ACE) = 1/1 * 100% = 100%</a:t>
            </a:r>
          </a:p>
          <a:p>
            <a:pPr marL="0" indent="0">
              <a:buNone/>
            </a:pPr>
            <a:r>
              <a:rPr lang="en-US" sz="2000" dirty="0" smtClean="0">
                <a:sym typeface="Wingdings" pitchFamily="2" charset="2"/>
              </a:rPr>
              <a:t>BCE  A</a:t>
            </a:r>
          </a:p>
          <a:p>
            <a:pPr marL="0" indent="0">
              <a:buNone/>
            </a:pPr>
            <a:r>
              <a:rPr lang="en-US" sz="2000" dirty="0" smtClean="0">
                <a:sym typeface="Wingdings" pitchFamily="2" charset="2"/>
              </a:rPr>
              <a:t>Support P(ABCE) = 1/5 *100% = 20%</a:t>
            </a:r>
          </a:p>
          <a:p>
            <a:pPr marL="0" indent="0">
              <a:buNone/>
            </a:pPr>
            <a:r>
              <a:rPr lang="en-US" sz="2000" dirty="0" smtClean="0">
                <a:sym typeface="Wingdings" pitchFamily="2" charset="2"/>
              </a:rPr>
              <a:t>Confidence P(A|BCE) = 1/1 * 100% = 100%</a:t>
            </a:r>
          </a:p>
          <a:p>
            <a:pPr marL="0" indent="0">
              <a:buNone/>
            </a:pPr>
            <a:endParaRPr lang="id-ID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785786" y="1142984"/>
            <a:ext cx="4000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Iterasi</a:t>
            </a:r>
            <a:r>
              <a:rPr lang="en-US" sz="2400" dirty="0" smtClean="0"/>
              <a:t> 4 K=4 (Item Set=4)</a:t>
            </a:r>
            <a:endParaRPr lang="id-ID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785926"/>
            <a:ext cx="1814521" cy="2203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Individu</a:t>
            </a:r>
            <a:endParaRPr lang="id-ID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1397000"/>
          <a:ext cx="6096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174"/>
                <a:gridCol w="49768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Transaksi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Item yang </a:t>
                      </a:r>
                      <a:r>
                        <a:rPr lang="en-US" dirty="0" err="1" smtClean="0"/>
                        <a:t>dibeli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A, D, F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D, F, A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D, E, F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A, D, E, F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A, D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A, C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A, F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E, F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A, B, C, D, E, F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WordArt 2"/>
          <p:cNvSpPr>
            <a:spLocks noChangeArrowheads="1" noChangeShapeType="1" noTextEdit="1"/>
          </p:cNvSpPr>
          <p:nvPr/>
        </p:nvSpPr>
        <p:spPr bwMode="gray">
          <a:xfrm>
            <a:off x="4572000" y="2868613"/>
            <a:ext cx="4343400" cy="56038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id-ID" sz="3600" kern="10" dirty="0" smtClean="0"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chemeClr val="tx2"/>
                </a:solidFill>
                <a:effectLst>
                  <a:outerShdw dist="63500" dir="3187806" algn="ctr" rotWithShape="0">
                    <a:schemeClr val="bg2">
                      <a:alpha val="50000"/>
                    </a:schemeClr>
                  </a:outerShdw>
                </a:effectLst>
                <a:latin typeface="Verdana"/>
                <a:ea typeface="Verdana"/>
                <a:cs typeface="Verdana"/>
              </a:rPr>
              <a:t>T</a:t>
            </a:r>
            <a:r>
              <a:rPr lang="en-US" sz="3600" kern="10" dirty="0" err="1" smtClean="0"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chemeClr val="tx2"/>
                </a:solidFill>
                <a:effectLst>
                  <a:outerShdw dist="63500" dir="3187806" algn="ctr" rotWithShape="0">
                    <a:schemeClr val="bg2">
                      <a:alpha val="50000"/>
                    </a:schemeClr>
                  </a:outerShdw>
                </a:effectLst>
                <a:latin typeface="Verdana"/>
                <a:ea typeface="Verdana"/>
                <a:cs typeface="Verdana"/>
              </a:rPr>
              <a:t>erima</a:t>
            </a:r>
            <a:r>
              <a:rPr lang="en-US" sz="3600" kern="10" dirty="0" smtClean="0"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chemeClr val="tx2"/>
                </a:solidFill>
                <a:effectLst>
                  <a:outerShdw dist="63500" dir="3187806" algn="ctr" rotWithShape="0">
                    <a:schemeClr val="bg2">
                      <a:alpha val="50000"/>
                    </a:schemeClr>
                  </a:outerShdw>
                </a:effectLst>
                <a:latin typeface="Verdana"/>
                <a:ea typeface="Verdana"/>
                <a:cs typeface="Verdana"/>
              </a:rPr>
              <a:t> </a:t>
            </a:r>
            <a:r>
              <a:rPr lang="en-US" sz="3600" kern="10" dirty="0" err="1" smtClean="0"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chemeClr val="tx2"/>
                </a:solidFill>
                <a:effectLst>
                  <a:outerShdw dist="63500" dir="3187806" algn="ctr" rotWithShape="0">
                    <a:schemeClr val="bg2">
                      <a:alpha val="50000"/>
                    </a:schemeClr>
                  </a:outerShdw>
                </a:effectLst>
                <a:latin typeface="Verdana"/>
                <a:ea typeface="Verdana"/>
                <a:cs typeface="Verdana"/>
              </a:rPr>
              <a:t>Kasih</a:t>
            </a:r>
            <a:endParaRPr lang="id-ID" sz="3600" kern="10" dirty="0">
              <a:ln w="19050">
                <a:solidFill>
                  <a:srgbClr val="FFFFFF"/>
                </a:solidFill>
                <a:round/>
                <a:headEnd/>
                <a:tailEnd/>
              </a:ln>
              <a:solidFill>
                <a:schemeClr val="tx2"/>
              </a:solidFill>
              <a:effectLst>
                <a:outerShdw dist="63500" dir="3187806" algn="ctr" rotWithShape="0">
                  <a:schemeClr val="bg2">
                    <a:alpha val="50000"/>
                  </a:schemeClr>
                </a:outerShdw>
              </a:effectLst>
              <a:latin typeface="Verdana"/>
              <a:ea typeface="Verdana"/>
              <a:cs typeface="Verdana"/>
            </a:endParaRPr>
          </a:p>
        </p:txBody>
      </p:sp>
      <p:pic>
        <p:nvPicPr>
          <p:cNvPr id="6" name="Picture 14" descr="C:\Users\USER\Pictures\ft-umk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15272" y="285728"/>
            <a:ext cx="1428760" cy="14287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Asosiasi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285860"/>
            <a:ext cx="8286808" cy="5072098"/>
          </a:xfrm>
        </p:spPr>
        <p:txBody>
          <a:bodyPr/>
          <a:lstStyle/>
          <a:p>
            <a:pPr algn="just">
              <a:buFont typeface="Wingdings" pitchFamily="2" charset="2"/>
              <a:buChar char="q"/>
            </a:pPr>
            <a:r>
              <a:rPr lang="en-US" sz="2800" dirty="0" err="1" smtClean="0"/>
              <a:t>Termasuk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metode</a:t>
            </a:r>
            <a:r>
              <a:rPr lang="en-US" sz="2800" dirty="0" smtClean="0"/>
              <a:t> learning Association Learning</a:t>
            </a:r>
          </a:p>
          <a:p>
            <a:pPr algn="just">
              <a:buFont typeface="Wingdings" pitchFamily="2" charset="2"/>
              <a:buChar char="q"/>
            </a:pPr>
            <a:r>
              <a:rPr lang="en-US" sz="2800" dirty="0" err="1" smtClean="0"/>
              <a:t>Analisis</a:t>
            </a:r>
            <a:r>
              <a:rPr lang="en-US" sz="2800" dirty="0" smtClean="0"/>
              <a:t> </a:t>
            </a:r>
            <a:r>
              <a:rPr lang="en-US" sz="2800" dirty="0" err="1" smtClean="0"/>
              <a:t>asosiasi</a:t>
            </a:r>
            <a:r>
              <a:rPr lang="en-US" sz="2800" dirty="0" smtClean="0"/>
              <a:t> </a:t>
            </a:r>
            <a:r>
              <a:rPr lang="en-US" sz="2800" dirty="0" err="1" smtClean="0"/>
              <a:t>merupakan</a:t>
            </a:r>
            <a:r>
              <a:rPr lang="en-US" sz="2800" dirty="0" smtClean="0"/>
              <a:t> </a:t>
            </a:r>
            <a:r>
              <a:rPr lang="en-US" sz="2800" dirty="0" err="1" smtClean="0"/>
              <a:t>teknik</a:t>
            </a:r>
            <a:r>
              <a:rPr lang="en-US" sz="2800" dirty="0" smtClean="0"/>
              <a:t> data mining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menemukan</a:t>
            </a:r>
            <a:r>
              <a:rPr lang="en-US" sz="2800" dirty="0" smtClean="0"/>
              <a:t> </a:t>
            </a:r>
            <a:r>
              <a:rPr lang="en-US" sz="2800" dirty="0" err="1" smtClean="0"/>
              <a:t>aturan</a:t>
            </a:r>
            <a:r>
              <a:rPr lang="en-US" sz="2800" dirty="0" smtClean="0"/>
              <a:t> </a:t>
            </a:r>
            <a:r>
              <a:rPr lang="en-US" sz="2800" dirty="0" err="1" smtClean="0"/>
              <a:t>assosiatif</a:t>
            </a:r>
            <a:r>
              <a:rPr lang="en-US" sz="2800" dirty="0" smtClean="0"/>
              <a:t> </a:t>
            </a:r>
            <a:r>
              <a:rPr lang="en-US" sz="2800" dirty="0" err="1" smtClean="0"/>
              <a:t>antara</a:t>
            </a:r>
            <a:r>
              <a:rPr lang="en-US" sz="2800" dirty="0" smtClean="0"/>
              <a:t> </a:t>
            </a:r>
            <a:r>
              <a:rPr lang="en-US" sz="2800" dirty="0" err="1" smtClean="0"/>
              <a:t>suatu</a:t>
            </a:r>
            <a:r>
              <a:rPr lang="en-US" sz="2800" dirty="0" smtClean="0"/>
              <a:t> </a:t>
            </a:r>
            <a:r>
              <a:rPr lang="en-US" sz="2800" dirty="0" err="1" smtClean="0"/>
              <a:t>kombinasi</a:t>
            </a:r>
            <a:r>
              <a:rPr lang="en-US" sz="2800" dirty="0" smtClean="0"/>
              <a:t> item. </a:t>
            </a:r>
            <a:r>
              <a:rPr lang="en-US" sz="2800" dirty="0" err="1" smtClean="0"/>
              <a:t>Aturan</a:t>
            </a:r>
            <a:r>
              <a:rPr lang="en-US" sz="2800" dirty="0" smtClean="0"/>
              <a:t> </a:t>
            </a:r>
            <a:r>
              <a:rPr lang="en-US" sz="2800" dirty="0" err="1" smtClean="0"/>
              <a:t>asosiasi</a:t>
            </a:r>
            <a:r>
              <a:rPr lang="en-US" sz="2800" dirty="0" smtClean="0"/>
              <a:t> </a:t>
            </a:r>
            <a:r>
              <a:rPr lang="en-US" sz="2800" dirty="0" err="1" smtClean="0"/>
              <a:t>disebut</a:t>
            </a:r>
            <a:r>
              <a:rPr lang="en-US" sz="2800" dirty="0" smtClean="0"/>
              <a:t> </a:t>
            </a:r>
            <a:r>
              <a:rPr lang="en-US" sz="2800" dirty="0" err="1" smtClean="0"/>
              <a:t>juga</a:t>
            </a:r>
            <a:r>
              <a:rPr lang="en-US" sz="2800" dirty="0" smtClean="0"/>
              <a:t> affinity analysis.</a:t>
            </a:r>
          </a:p>
          <a:p>
            <a:pPr lvl="0" algn="just">
              <a:buFont typeface="Wingdings" pitchFamily="2" charset="2"/>
              <a:buChar char="q"/>
            </a:pPr>
            <a:r>
              <a:rPr lang="en-US" sz="2800" dirty="0" err="1" smtClean="0"/>
              <a:t>Analisis</a:t>
            </a:r>
            <a:r>
              <a:rPr lang="en-US" sz="2800" dirty="0" smtClean="0"/>
              <a:t> </a:t>
            </a:r>
            <a:r>
              <a:rPr lang="en-US" sz="2800" dirty="0" err="1" smtClean="0"/>
              <a:t>asosiasi</a:t>
            </a:r>
            <a:r>
              <a:rPr lang="en-US" sz="2800" dirty="0" smtClean="0"/>
              <a:t> d</a:t>
            </a:r>
            <a:r>
              <a:rPr lang="id-ID" sz="2800" dirty="0" smtClean="0"/>
              <a:t>igunakan untuk analisa transaksi belanja</a:t>
            </a:r>
            <a:r>
              <a:rPr lang="en-US" sz="2800" dirty="0" smtClean="0"/>
              <a:t> (Market Basket Analysis)</a:t>
            </a:r>
          </a:p>
          <a:p>
            <a:pPr lvl="0" algn="just">
              <a:buFont typeface="Wingdings" pitchFamily="2" charset="2"/>
              <a:buChar char="q"/>
            </a:pPr>
            <a:r>
              <a:rPr lang="en-US" sz="2800" dirty="0" err="1" smtClean="0"/>
              <a:t>Konsep</a:t>
            </a:r>
            <a:r>
              <a:rPr lang="en-US" sz="2800" dirty="0" smtClean="0"/>
              <a:t> </a:t>
            </a:r>
            <a:r>
              <a:rPr lang="en-US" sz="2800" dirty="0" err="1" smtClean="0"/>
              <a:t>utama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asosiasi</a:t>
            </a:r>
            <a:r>
              <a:rPr lang="en-US" sz="2800" dirty="0" smtClean="0"/>
              <a:t>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id-ID" sz="2800" dirty="0" smtClean="0"/>
              <a:t>mencari </a:t>
            </a:r>
            <a:r>
              <a:rPr lang="en-US" sz="2800" dirty="0" smtClean="0"/>
              <a:t>“</a:t>
            </a:r>
            <a:r>
              <a:rPr lang="id-ID" sz="2800" dirty="0" smtClean="0"/>
              <a:t>produk/item yang dibeli bersamaan”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pola</a:t>
            </a:r>
            <a:r>
              <a:rPr lang="en-US" sz="2800" dirty="0" smtClean="0"/>
              <a:t> </a:t>
            </a:r>
            <a:r>
              <a:rPr lang="id-ID" sz="2800" dirty="0" smtClean="0"/>
              <a:t>“if antecedent then consequent”</a:t>
            </a:r>
            <a:endParaRPr lang="en-US" sz="2800" dirty="0" smtClean="0"/>
          </a:p>
          <a:p>
            <a:pPr algn="just">
              <a:buFont typeface="Wingdings" pitchFamily="2" charset="2"/>
              <a:buChar char="q"/>
            </a:pPr>
            <a:r>
              <a:rPr lang="en-US" sz="2800" dirty="0" err="1" smtClean="0"/>
              <a:t>Algoritma</a:t>
            </a:r>
            <a:r>
              <a:rPr lang="en-US" sz="2800" dirty="0" smtClean="0"/>
              <a:t> yang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digunakan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antara</a:t>
            </a:r>
            <a:r>
              <a:rPr lang="en-US" sz="2800" dirty="0" smtClean="0"/>
              <a:t> lain: </a:t>
            </a:r>
            <a:r>
              <a:rPr lang="en-US" sz="2800" dirty="0" smtClean="0">
                <a:solidFill>
                  <a:srgbClr val="000000"/>
                </a:solidFill>
                <a:latin typeface="Calibri" pitchFamily="34" charset="0"/>
              </a:rPr>
              <a:t>A Priori, FP Growth, CT Pro</a:t>
            </a:r>
          </a:p>
          <a:p>
            <a:pPr algn="just">
              <a:buFont typeface="Wingdings" pitchFamily="2" charset="2"/>
              <a:buChar char="q"/>
            </a:pPr>
            <a:endParaRPr lang="en-US" sz="2800" dirty="0" smtClean="0"/>
          </a:p>
          <a:p>
            <a:pPr algn="just">
              <a:buFont typeface="Wingdings" pitchFamily="2" charset="2"/>
              <a:buChar char="q"/>
            </a:pPr>
            <a:endParaRPr lang="en-US" sz="2800" dirty="0" smtClean="0"/>
          </a:p>
          <a:p>
            <a:pPr algn="just">
              <a:buFont typeface="Wingdings" pitchFamily="2" charset="2"/>
              <a:buChar char="q"/>
            </a:pPr>
            <a:endParaRPr lang="id-ID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&amp; Confidence</a:t>
            </a:r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357298"/>
            <a:ext cx="9144000" cy="5286412"/>
          </a:xfrm>
        </p:spPr>
        <p:txBody>
          <a:bodyPr/>
          <a:lstStyle/>
          <a:p>
            <a:pPr algn="just">
              <a:lnSpc>
                <a:spcPct val="90000"/>
              </a:lnSpc>
              <a:buClr>
                <a:schemeClr val="tx1"/>
              </a:buClr>
              <a:buSzPct val="90000"/>
              <a:buFont typeface="Wingdings" pitchFamily="2" charset="2"/>
              <a:buChar char="q"/>
            </a:pPr>
            <a:r>
              <a:rPr lang="en-US" sz="2800" dirty="0" smtClean="0"/>
              <a:t>Support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id-ID" sz="2800" dirty="0" smtClean="0"/>
              <a:t>nilai penunj</a:t>
            </a:r>
            <a:r>
              <a:rPr lang="en-US" sz="2800" dirty="0" smtClean="0"/>
              <a:t>a</a:t>
            </a:r>
            <a:r>
              <a:rPr lang="id-ID" sz="2800" dirty="0" smtClean="0"/>
              <a:t>ng atau persentase kombinasi sebuah</a:t>
            </a:r>
            <a:r>
              <a:rPr lang="en-US" sz="2800" dirty="0" smtClean="0"/>
              <a:t> </a:t>
            </a:r>
            <a:r>
              <a:rPr lang="id-ID" sz="2800" dirty="0" smtClean="0"/>
              <a:t>item dalam database</a:t>
            </a:r>
          </a:p>
          <a:p>
            <a:pPr algn="just">
              <a:lnSpc>
                <a:spcPct val="90000"/>
              </a:lnSpc>
              <a:buClr>
                <a:schemeClr val="tx1"/>
              </a:buClr>
              <a:buSzPct val="90000"/>
              <a:buFont typeface="Wingdings" pitchFamily="2" charset="2"/>
              <a:buChar char="q"/>
            </a:pPr>
            <a:r>
              <a:rPr lang="en-US" sz="2800" dirty="0" smtClean="0"/>
              <a:t>C</a:t>
            </a:r>
            <a:r>
              <a:rPr lang="id-ID" sz="2800" dirty="0" smtClean="0"/>
              <a:t>onfidence</a:t>
            </a:r>
            <a:r>
              <a:rPr lang="en-US" sz="2800" dirty="0" smtClean="0"/>
              <a:t> </a:t>
            </a:r>
            <a:r>
              <a:rPr lang="id-ID" sz="2800" dirty="0" smtClean="0"/>
              <a:t>adalah nilai kepastian yaitu kuatnya hubungan antar item dalam </a:t>
            </a:r>
            <a:r>
              <a:rPr lang="en-US" sz="2800" dirty="0" err="1" smtClean="0"/>
              <a:t>aturan</a:t>
            </a:r>
            <a:r>
              <a:rPr lang="en-US" sz="2800" dirty="0" smtClean="0"/>
              <a:t> </a:t>
            </a:r>
            <a:r>
              <a:rPr lang="en-US" sz="2800" dirty="0" err="1" smtClean="0"/>
              <a:t>asosiasi</a:t>
            </a:r>
            <a:r>
              <a:rPr lang="id-ID" sz="2800" dirty="0" smtClean="0"/>
              <a:t>. </a:t>
            </a:r>
            <a:endParaRPr lang="en-US" sz="2800" dirty="0" smtClean="0"/>
          </a:p>
          <a:p>
            <a:pPr algn="just">
              <a:lnSpc>
                <a:spcPct val="90000"/>
              </a:lnSpc>
              <a:buClr>
                <a:schemeClr val="tx1"/>
              </a:buClr>
              <a:buSzPct val="90000"/>
              <a:buFont typeface="Wingdings" pitchFamily="2" charset="2"/>
              <a:buChar char="q"/>
            </a:pPr>
            <a:r>
              <a:rPr lang="en-US" sz="2800" dirty="0" err="1" smtClean="0"/>
              <a:t>Contoh</a:t>
            </a:r>
            <a:r>
              <a:rPr lang="en-US" sz="2800" dirty="0" smtClean="0"/>
              <a:t>:</a:t>
            </a:r>
          </a:p>
          <a:p>
            <a:pPr algn="just">
              <a:lnSpc>
                <a:spcPct val="90000"/>
              </a:lnSpc>
              <a:buClr>
                <a:schemeClr val="tx1"/>
              </a:buClr>
              <a:buSzPct val="90000"/>
              <a:buNone/>
            </a:pPr>
            <a:r>
              <a:rPr lang="en-US" sz="2800" dirty="0" smtClean="0"/>
              <a:t>	</a:t>
            </a:r>
            <a:r>
              <a:rPr lang="en-US" sz="2400" dirty="0" smtClean="0"/>
              <a:t>{</a:t>
            </a:r>
            <a:r>
              <a:rPr lang="en-US" sz="2400" dirty="0" err="1" smtClean="0"/>
              <a:t>kurma</a:t>
            </a:r>
            <a:r>
              <a:rPr lang="en-US" sz="2400" dirty="0" smtClean="0"/>
              <a:t>, </a:t>
            </a:r>
            <a:r>
              <a:rPr lang="en-US" sz="2400" dirty="0" err="1" smtClean="0"/>
              <a:t>madu</a:t>
            </a:r>
            <a:r>
              <a:rPr lang="en-US" sz="2400" dirty="0" smtClean="0"/>
              <a:t>} </a:t>
            </a:r>
            <a:r>
              <a:rPr lang="en-US" sz="2400" dirty="0" smtClean="0">
                <a:sym typeface="Wingdings" pitchFamily="2" charset="2"/>
              </a:rPr>
              <a:t> {</a:t>
            </a:r>
            <a:r>
              <a:rPr lang="en-US" sz="2400" dirty="0" err="1" smtClean="0">
                <a:sym typeface="Wingdings" pitchFamily="2" charset="2"/>
              </a:rPr>
              <a:t>minyak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zaitun</a:t>
            </a:r>
            <a:r>
              <a:rPr lang="en-US" sz="2400" dirty="0" smtClean="0">
                <a:sym typeface="Wingdings" pitchFamily="2" charset="2"/>
              </a:rPr>
              <a:t>} (support = 40%, confidence = 50%)</a:t>
            </a:r>
          </a:p>
          <a:p>
            <a:pPr algn="just">
              <a:lnSpc>
                <a:spcPct val="90000"/>
              </a:lnSpc>
              <a:buClr>
                <a:schemeClr val="tx1"/>
              </a:buClr>
              <a:buSzPct val="90000"/>
              <a:buNone/>
            </a:pPr>
            <a:r>
              <a:rPr lang="en-US" sz="2400" dirty="0" smtClean="0">
                <a:sym typeface="Wingdings" pitchFamily="2" charset="2"/>
              </a:rPr>
              <a:t>	</a:t>
            </a:r>
            <a:r>
              <a:rPr lang="en-US" sz="2400" dirty="0" err="1" smtClean="0">
                <a:sym typeface="Wingdings" pitchFamily="2" charset="2"/>
              </a:rPr>
              <a:t>Arttinya</a:t>
            </a:r>
            <a:r>
              <a:rPr lang="en-US" sz="2400" dirty="0" smtClean="0">
                <a:sym typeface="Wingdings" pitchFamily="2" charset="2"/>
              </a:rPr>
              <a:t>: 50% </a:t>
            </a:r>
            <a:r>
              <a:rPr lang="en-US" sz="2400" dirty="0" err="1" smtClean="0">
                <a:sym typeface="Wingdings" pitchFamily="2" charset="2"/>
              </a:rPr>
              <a:t>dari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transaksi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di</a:t>
            </a:r>
            <a:r>
              <a:rPr lang="en-US" sz="2400" dirty="0" smtClean="0">
                <a:sym typeface="Wingdings" pitchFamily="2" charset="2"/>
              </a:rPr>
              <a:t> database yang </a:t>
            </a:r>
            <a:r>
              <a:rPr lang="en-US" sz="2400" dirty="0" err="1" smtClean="0">
                <a:sym typeface="Wingdings" pitchFamily="2" charset="2"/>
              </a:rPr>
              <a:t>memuat</a:t>
            </a:r>
            <a:r>
              <a:rPr lang="en-US" sz="2400" dirty="0" smtClean="0">
                <a:sym typeface="Wingdings" pitchFamily="2" charset="2"/>
              </a:rPr>
              <a:t> item </a:t>
            </a:r>
            <a:r>
              <a:rPr lang="en-US" sz="2400" dirty="0" err="1" smtClean="0">
                <a:sym typeface="Wingdings" pitchFamily="2" charset="2"/>
              </a:rPr>
              <a:t>kurma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dan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madu</a:t>
            </a:r>
            <a:r>
              <a:rPr lang="en-US" sz="2400" dirty="0" smtClean="0">
                <a:sym typeface="Wingdings" pitchFamily="2" charset="2"/>
              </a:rPr>
              <a:t>, </a:t>
            </a:r>
            <a:r>
              <a:rPr lang="en-US" sz="2400" dirty="0" err="1" smtClean="0">
                <a:sym typeface="Wingdings" pitchFamily="2" charset="2"/>
              </a:rPr>
              <a:t>transaksi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tersebut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juga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memuat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minyak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zaitun</a:t>
            </a:r>
            <a:r>
              <a:rPr lang="en-US" sz="2400" dirty="0" smtClean="0">
                <a:sym typeface="Wingdings" pitchFamily="2" charset="2"/>
              </a:rPr>
              <a:t>. </a:t>
            </a:r>
            <a:r>
              <a:rPr lang="en-US" sz="2400" dirty="0" err="1" smtClean="0">
                <a:sym typeface="Wingdings" pitchFamily="2" charset="2"/>
              </a:rPr>
              <a:t>Sedangkan</a:t>
            </a:r>
            <a:r>
              <a:rPr lang="en-US" sz="2400" dirty="0" smtClean="0">
                <a:sym typeface="Wingdings" pitchFamily="2" charset="2"/>
              </a:rPr>
              <a:t> 40% </a:t>
            </a:r>
            <a:r>
              <a:rPr lang="en-US" sz="2400" dirty="0" err="1" smtClean="0">
                <a:sym typeface="Wingdings" pitchFamily="2" charset="2"/>
              </a:rPr>
              <a:t>dari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seluruh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transaksi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di</a:t>
            </a:r>
            <a:r>
              <a:rPr lang="en-US" sz="2400" dirty="0" smtClean="0">
                <a:sym typeface="Wingdings" pitchFamily="2" charset="2"/>
              </a:rPr>
              <a:t> database </a:t>
            </a:r>
            <a:r>
              <a:rPr lang="en-US" sz="2400" dirty="0" err="1" smtClean="0">
                <a:sym typeface="Wingdings" pitchFamily="2" charset="2"/>
              </a:rPr>
              <a:t>memuat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ketiga</a:t>
            </a:r>
            <a:r>
              <a:rPr lang="en-US" sz="2400" dirty="0" smtClean="0">
                <a:sym typeface="Wingdings" pitchFamily="2" charset="2"/>
              </a:rPr>
              <a:t> item </a:t>
            </a:r>
            <a:r>
              <a:rPr lang="en-US" sz="2400" dirty="0" err="1" smtClean="0">
                <a:sym typeface="Wingdings" pitchFamily="2" charset="2"/>
              </a:rPr>
              <a:t>tersebut</a:t>
            </a:r>
            <a:r>
              <a:rPr lang="en-US" sz="2400" dirty="0" smtClean="0">
                <a:sym typeface="Wingdings" pitchFamily="2" charset="2"/>
              </a:rPr>
              <a:t>.</a:t>
            </a:r>
          </a:p>
          <a:p>
            <a:pPr algn="just">
              <a:lnSpc>
                <a:spcPct val="90000"/>
              </a:lnSpc>
              <a:buClr>
                <a:schemeClr val="tx1"/>
              </a:buClr>
              <a:buSzPct val="90000"/>
              <a:buNone/>
            </a:pPr>
            <a:r>
              <a:rPr lang="en-US" sz="2400" dirty="0" smtClean="0">
                <a:sym typeface="Wingdings" pitchFamily="2" charset="2"/>
              </a:rPr>
              <a:t>	</a:t>
            </a:r>
            <a:r>
              <a:rPr lang="en-US" sz="2400" dirty="0" err="1" smtClean="0">
                <a:sym typeface="Wingdings" pitchFamily="2" charset="2"/>
              </a:rPr>
              <a:t>Jadi</a:t>
            </a:r>
            <a:r>
              <a:rPr lang="en-US" sz="2400" dirty="0" smtClean="0">
                <a:sym typeface="Wingdings" pitchFamily="2" charset="2"/>
              </a:rPr>
              <a:t>, </a:t>
            </a:r>
            <a:r>
              <a:rPr lang="en-US" sz="2400" dirty="0" err="1" smtClean="0">
                <a:sym typeface="Wingdings" pitchFamily="2" charset="2"/>
              </a:rPr>
              <a:t>seorang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konsumen</a:t>
            </a:r>
            <a:r>
              <a:rPr lang="en-US" sz="2400" dirty="0" smtClean="0">
                <a:sym typeface="Wingdings" pitchFamily="2" charset="2"/>
              </a:rPr>
              <a:t> yang </a:t>
            </a:r>
            <a:r>
              <a:rPr lang="en-US" sz="2400" dirty="0" err="1" smtClean="0">
                <a:sym typeface="Wingdings" pitchFamily="2" charset="2"/>
              </a:rPr>
              <a:t>membeli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kurma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dan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madu</a:t>
            </a:r>
            <a:r>
              <a:rPr lang="en-US" sz="2400" dirty="0" smtClean="0">
                <a:sym typeface="Wingdings" pitchFamily="2" charset="2"/>
              </a:rPr>
              <a:t>, </a:t>
            </a:r>
            <a:r>
              <a:rPr lang="en-US" sz="2400" dirty="0" err="1" smtClean="0">
                <a:sym typeface="Wingdings" pitchFamily="2" charset="2"/>
              </a:rPr>
              <a:t>memiliki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kemungkinan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sebesar</a:t>
            </a:r>
            <a:r>
              <a:rPr lang="en-US" sz="2400" dirty="0" smtClean="0">
                <a:sym typeface="Wingdings" pitchFamily="2" charset="2"/>
              </a:rPr>
              <a:t> 50% </a:t>
            </a:r>
            <a:r>
              <a:rPr lang="en-US" sz="2400" dirty="0" err="1" smtClean="0">
                <a:sym typeface="Wingdings" pitchFamily="2" charset="2"/>
              </a:rPr>
              <a:t>untuk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membeli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minyak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zaitun</a:t>
            </a:r>
            <a:r>
              <a:rPr lang="en-US" sz="2400" dirty="0" smtClean="0">
                <a:sym typeface="Wingdings" pitchFamily="2" charset="2"/>
              </a:rPr>
              <a:t>. </a:t>
            </a:r>
            <a:r>
              <a:rPr lang="en-US" sz="2400" dirty="0" err="1" smtClean="0">
                <a:sym typeface="Wingdings" pitchFamily="2" charset="2"/>
              </a:rPr>
              <a:t>Aturan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ini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cukup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signifikan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karena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transaksi</a:t>
            </a:r>
            <a:r>
              <a:rPr lang="en-US" sz="2400" dirty="0" smtClean="0">
                <a:sym typeface="Wingdings" pitchFamily="2" charset="2"/>
              </a:rPr>
              <a:t> yang </a:t>
            </a:r>
            <a:r>
              <a:rPr lang="en-US" sz="2400" dirty="0" err="1" smtClean="0">
                <a:sym typeface="Wingdings" pitchFamily="2" charset="2"/>
              </a:rPr>
              <a:t>berisi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kurma</a:t>
            </a:r>
            <a:r>
              <a:rPr lang="en-US" sz="2400" dirty="0" smtClean="0">
                <a:sym typeface="Wingdings" pitchFamily="2" charset="2"/>
              </a:rPr>
              <a:t>, </a:t>
            </a:r>
            <a:r>
              <a:rPr lang="en-US" sz="2400" dirty="0" err="1" smtClean="0">
                <a:sym typeface="Wingdings" pitchFamily="2" charset="2"/>
              </a:rPr>
              <a:t>madu</a:t>
            </a:r>
            <a:r>
              <a:rPr lang="en-US" sz="2400" dirty="0" smtClean="0">
                <a:sym typeface="Wingdings" pitchFamily="2" charset="2"/>
              </a:rPr>
              <a:t>, </a:t>
            </a:r>
            <a:r>
              <a:rPr lang="en-US" sz="2400" dirty="0" err="1" smtClean="0">
                <a:sym typeface="Wingdings" pitchFamily="2" charset="2"/>
              </a:rPr>
              <a:t>dan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minyak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zaitun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memiliki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prosentase</a:t>
            </a:r>
            <a:r>
              <a:rPr lang="en-US" sz="2400" dirty="0" smtClean="0">
                <a:sym typeface="Wingdings" pitchFamily="2" charset="2"/>
              </a:rPr>
              <a:t> 40% </a:t>
            </a:r>
            <a:r>
              <a:rPr lang="en-US" sz="2400" dirty="0" err="1" smtClean="0">
                <a:sym typeface="Wingdings" pitchFamily="2" charset="2"/>
              </a:rPr>
              <a:t>dari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keseluruhan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transaksi</a:t>
            </a:r>
            <a:r>
              <a:rPr lang="en-US" sz="2400" dirty="0" smtClean="0">
                <a:sym typeface="Wingdings" pitchFamily="2" charset="2"/>
              </a:rPr>
              <a:t>.</a:t>
            </a:r>
          </a:p>
          <a:p>
            <a:pPr lvl="1" algn="just">
              <a:lnSpc>
                <a:spcPct val="90000"/>
              </a:lnSpc>
              <a:buClr>
                <a:schemeClr val="tx1"/>
              </a:buClr>
              <a:buSzPct val="90000"/>
              <a:buNone/>
            </a:pPr>
            <a:endParaRPr lang="id-ID" sz="2400" dirty="0" smtClean="0"/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&amp; Confidence</a:t>
            </a:r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357298"/>
            <a:ext cx="9144000" cy="5286412"/>
          </a:xfrm>
        </p:spPr>
        <p:txBody>
          <a:bodyPr/>
          <a:lstStyle/>
          <a:p>
            <a:pPr algn="just">
              <a:lnSpc>
                <a:spcPct val="90000"/>
              </a:lnSpc>
              <a:buClr>
                <a:schemeClr val="tx1"/>
              </a:buClr>
              <a:buSzPct val="90000"/>
              <a:buFont typeface="Wingdings" pitchFamily="2" charset="2"/>
              <a:buChar char="q"/>
            </a:pPr>
            <a:r>
              <a:rPr lang="en-US" sz="2800" dirty="0" smtClean="0"/>
              <a:t>Support</a:t>
            </a:r>
          </a:p>
          <a:p>
            <a:pPr algn="just">
              <a:lnSpc>
                <a:spcPct val="90000"/>
              </a:lnSpc>
              <a:buClr>
                <a:schemeClr val="tx1"/>
              </a:buClr>
              <a:buSzPct val="90000"/>
              <a:buNone/>
            </a:pPr>
            <a:r>
              <a:rPr lang="en-US" sz="2800" dirty="0" smtClean="0"/>
              <a:t>	</a:t>
            </a:r>
            <a:r>
              <a:rPr lang="en-US" sz="2400" dirty="0" smtClean="0"/>
              <a:t>Support (A)       = </a:t>
            </a:r>
            <a:r>
              <a:rPr lang="en-US" sz="2400" dirty="0" err="1" smtClean="0"/>
              <a:t>Jumlah</a:t>
            </a:r>
            <a:r>
              <a:rPr lang="en-US" sz="2400" dirty="0" smtClean="0"/>
              <a:t> </a:t>
            </a:r>
            <a:r>
              <a:rPr lang="en-US" sz="2400" dirty="0" err="1" smtClean="0"/>
              <a:t>transaksi</a:t>
            </a:r>
            <a:r>
              <a:rPr lang="en-US" sz="2400" dirty="0" smtClean="0"/>
              <a:t> yang </a:t>
            </a:r>
            <a:r>
              <a:rPr lang="en-US" sz="2400" dirty="0" err="1" smtClean="0"/>
              <a:t>mengandung</a:t>
            </a:r>
            <a:r>
              <a:rPr lang="en-US" sz="2400" dirty="0" smtClean="0"/>
              <a:t> A</a:t>
            </a:r>
          </a:p>
          <a:p>
            <a:pPr marL="2424113" indent="19050" algn="just">
              <a:lnSpc>
                <a:spcPct val="90000"/>
              </a:lnSpc>
              <a:buClr>
                <a:schemeClr val="tx1"/>
              </a:buClr>
              <a:buSzPct val="90000"/>
              <a:buNone/>
            </a:pPr>
            <a:r>
              <a:rPr lang="en-US" sz="2400" dirty="0" smtClean="0"/>
              <a:t>Total </a:t>
            </a:r>
            <a:r>
              <a:rPr lang="en-US" sz="2400" dirty="0" err="1" smtClean="0"/>
              <a:t>seluruh</a:t>
            </a:r>
            <a:r>
              <a:rPr lang="en-US" sz="2400" dirty="0" smtClean="0"/>
              <a:t> </a:t>
            </a:r>
            <a:r>
              <a:rPr lang="en-US" sz="2400" dirty="0" err="1" smtClean="0"/>
              <a:t>transaksi</a:t>
            </a:r>
            <a:endParaRPr lang="en-US" sz="2400" dirty="0" smtClean="0"/>
          </a:p>
          <a:p>
            <a:pPr indent="19050" algn="just">
              <a:lnSpc>
                <a:spcPct val="90000"/>
              </a:lnSpc>
              <a:buClr>
                <a:schemeClr val="tx1"/>
              </a:buClr>
              <a:buSzPct val="90000"/>
              <a:buNone/>
            </a:pPr>
            <a:r>
              <a:rPr lang="en-US" sz="2400" dirty="0" smtClean="0"/>
              <a:t>Support (A∩B) = </a:t>
            </a:r>
            <a:r>
              <a:rPr lang="en-US" sz="2400" dirty="0" err="1" smtClean="0"/>
              <a:t>Jumlah</a:t>
            </a:r>
            <a:r>
              <a:rPr lang="en-US" sz="2400" dirty="0" smtClean="0"/>
              <a:t> </a:t>
            </a:r>
            <a:r>
              <a:rPr lang="en-US" sz="2400" dirty="0" err="1" smtClean="0"/>
              <a:t>transaksi</a:t>
            </a:r>
            <a:r>
              <a:rPr lang="en-US" sz="2400" dirty="0" smtClean="0"/>
              <a:t> yang </a:t>
            </a:r>
            <a:r>
              <a:rPr lang="en-US" sz="2400" dirty="0" err="1" smtClean="0"/>
              <a:t>mengandung</a:t>
            </a:r>
            <a:r>
              <a:rPr lang="en-US" sz="2400" dirty="0" smtClean="0"/>
              <a:t> A </a:t>
            </a:r>
            <a:r>
              <a:rPr lang="en-US" sz="2400" dirty="0" err="1" smtClean="0"/>
              <a:t>dan</a:t>
            </a:r>
            <a:r>
              <a:rPr lang="en-US" sz="2400" dirty="0" smtClean="0"/>
              <a:t> B</a:t>
            </a:r>
          </a:p>
          <a:p>
            <a:pPr marL="2424113" indent="19050" algn="just">
              <a:lnSpc>
                <a:spcPct val="90000"/>
              </a:lnSpc>
              <a:buClr>
                <a:schemeClr val="tx1"/>
              </a:buClr>
              <a:buSzPct val="90000"/>
              <a:buNone/>
            </a:pPr>
            <a:r>
              <a:rPr lang="en-US" sz="2400" dirty="0" smtClean="0"/>
              <a:t>Total </a:t>
            </a:r>
            <a:r>
              <a:rPr lang="en-US" sz="2400" dirty="0" err="1" smtClean="0"/>
              <a:t>seluruh</a:t>
            </a:r>
            <a:r>
              <a:rPr lang="en-US" sz="2400" dirty="0" smtClean="0"/>
              <a:t> </a:t>
            </a:r>
            <a:r>
              <a:rPr lang="en-US" sz="2400" dirty="0" err="1" smtClean="0"/>
              <a:t>transaksi</a:t>
            </a:r>
            <a:endParaRPr lang="en-US" sz="2400" dirty="0" smtClean="0"/>
          </a:p>
          <a:p>
            <a:pPr marL="358775" indent="19050" algn="just">
              <a:lnSpc>
                <a:spcPct val="90000"/>
              </a:lnSpc>
              <a:buClr>
                <a:schemeClr val="tx1"/>
              </a:buClr>
              <a:buSzPct val="90000"/>
              <a:buNone/>
            </a:pPr>
            <a:endParaRPr lang="id-ID" sz="2800" dirty="0" smtClean="0"/>
          </a:p>
          <a:p>
            <a:pPr algn="just">
              <a:lnSpc>
                <a:spcPct val="90000"/>
              </a:lnSpc>
              <a:buClr>
                <a:schemeClr val="tx1"/>
              </a:buClr>
              <a:buSzPct val="90000"/>
              <a:buFont typeface="Wingdings" pitchFamily="2" charset="2"/>
              <a:buChar char="q"/>
            </a:pPr>
            <a:r>
              <a:rPr lang="en-US" sz="2800" dirty="0" smtClean="0"/>
              <a:t>C</a:t>
            </a:r>
            <a:r>
              <a:rPr lang="id-ID" sz="2800" dirty="0" smtClean="0"/>
              <a:t>onfidence</a:t>
            </a:r>
            <a:endParaRPr lang="en-US" sz="2800" dirty="0" smtClean="0"/>
          </a:p>
          <a:p>
            <a:pPr algn="just">
              <a:lnSpc>
                <a:spcPct val="90000"/>
              </a:lnSpc>
              <a:buClr>
                <a:schemeClr val="tx1"/>
              </a:buClr>
              <a:buSzPct val="90000"/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Aturan</a:t>
            </a:r>
            <a:r>
              <a:rPr lang="en-US" sz="2800" dirty="0" smtClean="0"/>
              <a:t> A </a:t>
            </a:r>
            <a:r>
              <a:rPr lang="en-US" sz="2800" dirty="0" smtClean="0">
                <a:sym typeface="Wingdings" pitchFamily="2" charset="2"/>
              </a:rPr>
              <a:t> B</a:t>
            </a:r>
            <a:endParaRPr lang="en-US" sz="2800" dirty="0" smtClean="0"/>
          </a:p>
          <a:p>
            <a:pPr indent="19050" algn="just">
              <a:lnSpc>
                <a:spcPct val="90000"/>
              </a:lnSpc>
              <a:buClr>
                <a:schemeClr val="tx1"/>
              </a:buClr>
              <a:buSzPct val="90000"/>
              <a:buNone/>
            </a:pPr>
            <a:r>
              <a:rPr lang="en-US" sz="2400" dirty="0" smtClean="0"/>
              <a:t>Confidence = P (B|A) = </a:t>
            </a:r>
            <a:r>
              <a:rPr lang="en-US" sz="2400" dirty="0" err="1" smtClean="0"/>
              <a:t>Jumlah</a:t>
            </a:r>
            <a:r>
              <a:rPr lang="en-US" sz="2400" dirty="0" smtClean="0"/>
              <a:t> </a:t>
            </a:r>
            <a:r>
              <a:rPr lang="en-US" sz="2400" dirty="0" err="1" smtClean="0"/>
              <a:t>transaksi</a:t>
            </a:r>
            <a:r>
              <a:rPr lang="en-US" sz="2400" dirty="0" smtClean="0"/>
              <a:t> yang </a:t>
            </a:r>
            <a:r>
              <a:rPr lang="en-US" sz="2400" dirty="0" err="1" smtClean="0"/>
              <a:t>mengandung</a:t>
            </a:r>
            <a:r>
              <a:rPr lang="en-US" sz="2400" dirty="0" smtClean="0"/>
              <a:t> A </a:t>
            </a:r>
            <a:r>
              <a:rPr lang="en-US" sz="2400" dirty="0" err="1" smtClean="0"/>
              <a:t>dan</a:t>
            </a:r>
            <a:r>
              <a:rPr lang="en-US" sz="2400" dirty="0" smtClean="0"/>
              <a:t> B</a:t>
            </a:r>
          </a:p>
          <a:p>
            <a:pPr marL="3228975" indent="19050" algn="just">
              <a:lnSpc>
                <a:spcPct val="90000"/>
              </a:lnSpc>
              <a:buClr>
                <a:schemeClr val="tx1"/>
              </a:buClr>
              <a:buSzPct val="90000"/>
              <a:buNone/>
            </a:pPr>
            <a:r>
              <a:rPr lang="en-US" sz="2400" dirty="0" err="1" smtClean="0"/>
              <a:t>Jumlah</a:t>
            </a:r>
            <a:r>
              <a:rPr lang="en-US" sz="2400" dirty="0" smtClean="0"/>
              <a:t> </a:t>
            </a:r>
            <a:r>
              <a:rPr lang="en-US" sz="2400" dirty="0" err="1" smtClean="0"/>
              <a:t>transaksi</a:t>
            </a:r>
            <a:r>
              <a:rPr lang="en-US" sz="2400" dirty="0" smtClean="0"/>
              <a:t> yang </a:t>
            </a:r>
            <a:r>
              <a:rPr lang="en-US" sz="2400" dirty="0" err="1" smtClean="0"/>
              <a:t>mengandung</a:t>
            </a:r>
            <a:r>
              <a:rPr lang="en-US" sz="2400" dirty="0" smtClean="0"/>
              <a:t> A</a:t>
            </a:r>
          </a:p>
          <a:p>
            <a:pPr lvl="1" algn="just">
              <a:lnSpc>
                <a:spcPct val="90000"/>
              </a:lnSpc>
              <a:buClr>
                <a:schemeClr val="tx1"/>
              </a:buClr>
              <a:buSzPct val="90000"/>
              <a:buNone/>
            </a:pPr>
            <a:endParaRPr lang="id-ID" sz="2400" dirty="0" smtClean="0"/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endParaRPr lang="en-US" sz="2800" dirty="0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2571736" y="2285992"/>
            <a:ext cx="5500726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2571736" y="3141660"/>
            <a:ext cx="5500726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3286116" y="5286388"/>
            <a:ext cx="5500726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&amp; Confidence</a:t>
            </a:r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357298"/>
            <a:ext cx="9144000" cy="5286412"/>
          </a:xfrm>
        </p:spPr>
        <p:txBody>
          <a:bodyPr/>
          <a:lstStyle/>
          <a:p>
            <a:pPr algn="just">
              <a:lnSpc>
                <a:spcPct val="90000"/>
              </a:lnSpc>
              <a:buClr>
                <a:schemeClr val="tx1"/>
              </a:buClr>
              <a:buSzPct val="90000"/>
              <a:buFont typeface="Wingdings" pitchFamily="2" charset="2"/>
              <a:buChar char="q"/>
            </a:pPr>
            <a:r>
              <a:rPr lang="en-US" sz="2800" dirty="0" err="1" smtClean="0"/>
              <a:t>Contoh</a:t>
            </a:r>
            <a:endParaRPr lang="en-US" sz="2800" dirty="0" smtClean="0"/>
          </a:p>
          <a:p>
            <a:pPr indent="19050">
              <a:buNone/>
            </a:pPr>
            <a:r>
              <a:rPr lang="en-US" sz="2900" dirty="0" smtClean="0"/>
              <a:t>P</a:t>
            </a:r>
            <a:r>
              <a:rPr lang="id-ID" sz="2900" dirty="0" smtClean="0"/>
              <a:t>ada hari </a:t>
            </a:r>
            <a:r>
              <a:rPr lang="en-US" sz="2900" dirty="0" err="1" smtClean="0"/>
              <a:t>Sabtu</a:t>
            </a:r>
            <a:r>
              <a:rPr lang="id-ID" sz="2900" dirty="0" smtClean="0"/>
              <a:t> malam, 1000 pelanggan telah melakukan belanja di supermaket ABC, dimana:</a:t>
            </a:r>
          </a:p>
          <a:p>
            <a:pPr lvl="1"/>
            <a:r>
              <a:rPr lang="id-ID" dirty="0" smtClean="0"/>
              <a:t>200 orang membeli </a:t>
            </a:r>
            <a:r>
              <a:rPr lang="en-US" dirty="0" err="1" smtClean="0">
                <a:solidFill>
                  <a:srgbClr val="C00000"/>
                </a:solidFill>
              </a:rPr>
              <a:t>Susu</a:t>
            </a:r>
            <a:endParaRPr lang="id-ID" dirty="0" smtClean="0">
              <a:solidFill>
                <a:srgbClr val="C00000"/>
              </a:solidFill>
            </a:endParaRPr>
          </a:p>
          <a:p>
            <a:pPr lvl="1"/>
            <a:r>
              <a:rPr lang="id-ID" dirty="0" smtClean="0"/>
              <a:t>dari 200 orang yang membeli </a:t>
            </a:r>
            <a:r>
              <a:rPr lang="en-US" dirty="0" err="1" smtClean="0"/>
              <a:t>susu</a:t>
            </a:r>
            <a:r>
              <a:rPr lang="id-ID" dirty="0" smtClean="0"/>
              <a:t>, 50 orangnya membeli </a:t>
            </a:r>
            <a:r>
              <a:rPr lang="en-US" dirty="0" err="1" smtClean="0">
                <a:solidFill>
                  <a:srgbClr val="C00000"/>
                </a:solidFill>
              </a:rPr>
              <a:t>Coklat</a:t>
            </a:r>
            <a:endParaRPr lang="id-ID" dirty="0" smtClean="0">
              <a:solidFill>
                <a:srgbClr val="C00000"/>
              </a:solidFill>
            </a:endParaRPr>
          </a:p>
          <a:p>
            <a:pPr indent="19050">
              <a:buNone/>
            </a:pPr>
            <a:r>
              <a:rPr lang="en-US" sz="2900" dirty="0" smtClean="0"/>
              <a:t>A</a:t>
            </a:r>
            <a:r>
              <a:rPr lang="id-ID" sz="2900" dirty="0" smtClean="0"/>
              <a:t>ssociation rule</a:t>
            </a:r>
            <a:r>
              <a:rPr lang="en-US" sz="2900" dirty="0" smtClean="0"/>
              <a:t>: </a:t>
            </a:r>
            <a:r>
              <a:rPr lang="id-ID" sz="2900" dirty="0" smtClean="0"/>
              <a:t>“</a:t>
            </a:r>
            <a:r>
              <a:rPr lang="id-ID" sz="2900" dirty="0" smtClean="0">
                <a:solidFill>
                  <a:srgbClr val="C00000"/>
                </a:solidFill>
              </a:rPr>
              <a:t>Jika membeli </a:t>
            </a:r>
            <a:r>
              <a:rPr lang="en-US" sz="2900" dirty="0" err="1" smtClean="0">
                <a:solidFill>
                  <a:srgbClr val="C00000"/>
                </a:solidFill>
              </a:rPr>
              <a:t>susu</a:t>
            </a:r>
            <a:r>
              <a:rPr lang="id-ID" sz="2900" dirty="0" smtClean="0">
                <a:solidFill>
                  <a:srgbClr val="C00000"/>
                </a:solidFill>
              </a:rPr>
              <a:t>, maka membeli </a:t>
            </a:r>
            <a:r>
              <a:rPr lang="en-US" sz="2900" dirty="0" err="1" smtClean="0">
                <a:solidFill>
                  <a:srgbClr val="C00000"/>
                </a:solidFill>
              </a:rPr>
              <a:t>coklat</a:t>
            </a:r>
            <a:r>
              <a:rPr lang="id-ID" sz="2900" dirty="0" smtClean="0"/>
              <a:t>”, dengan nilai </a:t>
            </a:r>
            <a:r>
              <a:rPr lang="id-ID" sz="2900" dirty="0" smtClean="0">
                <a:solidFill>
                  <a:srgbClr val="C00000"/>
                </a:solidFill>
              </a:rPr>
              <a:t>support </a:t>
            </a:r>
            <a:r>
              <a:rPr lang="id-ID" sz="2900" dirty="0" smtClean="0"/>
              <a:t>= 200/1000 = </a:t>
            </a:r>
            <a:r>
              <a:rPr lang="en-US" sz="2900" dirty="0" smtClean="0"/>
              <a:t>1/5=</a:t>
            </a:r>
            <a:r>
              <a:rPr lang="id-ID" sz="2900" dirty="0" smtClean="0"/>
              <a:t>20% dan nilai </a:t>
            </a:r>
            <a:r>
              <a:rPr lang="id-ID" sz="2900" dirty="0" smtClean="0">
                <a:solidFill>
                  <a:srgbClr val="C00000"/>
                </a:solidFill>
              </a:rPr>
              <a:t>confidence </a:t>
            </a:r>
            <a:r>
              <a:rPr lang="id-ID" sz="2900" dirty="0" smtClean="0"/>
              <a:t>= 50/200 = </a:t>
            </a:r>
            <a:r>
              <a:rPr lang="en-US" sz="2900" dirty="0" smtClean="0"/>
              <a:t>1/4=</a:t>
            </a:r>
            <a:r>
              <a:rPr lang="id-ID" sz="2900" dirty="0" smtClean="0"/>
              <a:t>25%</a:t>
            </a:r>
            <a:endParaRPr lang="id-ID" sz="2400" dirty="0" smtClean="0"/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 Priori</a:t>
            </a:r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85720" y="1357298"/>
            <a:ext cx="8643998" cy="3397265"/>
          </a:xfrm>
        </p:spPr>
        <p:txBody>
          <a:bodyPr/>
          <a:lstStyle/>
          <a:p>
            <a:pPr algn="just">
              <a:lnSpc>
                <a:spcPct val="90000"/>
              </a:lnSpc>
              <a:buClr>
                <a:schemeClr val="tx1"/>
              </a:buClr>
              <a:buSzPct val="90000"/>
              <a:buFont typeface="Wingdings" pitchFamily="2" charset="2"/>
              <a:buChar char="q"/>
            </a:pPr>
            <a:r>
              <a:rPr lang="id-ID" sz="2800" dirty="0" smtClean="0"/>
              <a:t>Merupakan algoritma untuk asosiasi</a:t>
            </a:r>
          </a:p>
          <a:p>
            <a:pPr algn="just">
              <a:lnSpc>
                <a:spcPct val="90000"/>
              </a:lnSpc>
              <a:buClr>
                <a:schemeClr val="tx1"/>
              </a:buClr>
              <a:buSzPct val="90000"/>
              <a:buFont typeface="Wingdings" pitchFamily="2" charset="2"/>
              <a:buChar char="q"/>
            </a:pPr>
            <a:r>
              <a:rPr lang="id-ID" sz="2800" dirty="0" smtClean="0"/>
              <a:t>Melakukan pencarian frequent itemset dengan menggunakan teknik association rule  </a:t>
            </a:r>
          </a:p>
          <a:p>
            <a:pPr algn="just">
              <a:lnSpc>
                <a:spcPct val="90000"/>
              </a:lnSpc>
              <a:buClr>
                <a:schemeClr val="tx1"/>
              </a:buClr>
              <a:buSzPct val="90000"/>
              <a:buFont typeface="Wingdings" pitchFamily="2" charset="2"/>
              <a:buChar char="q"/>
            </a:pPr>
            <a:r>
              <a:rPr lang="id-ID" sz="2800" dirty="0" smtClean="0"/>
              <a:t>Frequent itemset adalah  sekumpulan item yang sering muncul secara bersamaan</a:t>
            </a:r>
          </a:p>
          <a:p>
            <a:pPr algn="just">
              <a:lnSpc>
                <a:spcPct val="90000"/>
              </a:lnSpc>
              <a:buClr>
                <a:schemeClr val="tx1"/>
              </a:buClr>
              <a:buSzPct val="90000"/>
              <a:buFont typeface="Wingdings" pitchFamily="2" charset="2"/>
              <a:buChar char="q"/>
            </a:pPr>
            <a:r>
              <a:rPr lang="id-ID" sz="2800" dirty="0" smtClean="0"/>
              <a:t>Pola dari association rule adalah “if antecedent then consequent”</a:t>
            </a:r>
          </a:p>
          <a:p>
            <a:pPr algn="just">
              <a:lnSpc>
                <a:spcPct val="90000"/>
              </a:lnSpc>
              <a:buClr>
                <a:schemeClr val="tx1"/>
              </a:buClr>
              <a:buSzPct val="90000"/>
              <a:buFont typeface="Wingdings" pitchFamily="2" charset="2"/>
              <a:buChar char="q"/>
            </a:pPr>
            <a:r>
              <a:rPr lang="id-ID" sz="2800" dirty="0" smtClean="0"/>
              <a:t>Pengukuran menggunakan nilai support dan confidence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Langkah Algoritma A Priori</a:t>
            </a:r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85720" y="1357298"/>
            <a:ext cx="8643998" cy="3397265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US" dirty="0" smtClean="0"/>
              <a:t>Let k=1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Generate frequent </a:t>
            </a:r>
            <a:r>
              <a:rPr lang="en-US" dirty="0" err="1" smtClean="0"/>
              <a:t>itemsets</a:t>
            </a:r>
            <a:r>
              <a:rPr lang="en-US" dirty="0" smtClean="0"/>
              <a:t> of length 1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Repeat until no new frequent </a:t>
            </a:r>
            <a:r>
              <a:rPr lang="en-US" dirty="0" err="1" smtClean="0"/>
              <a:t>itemsets</a:t>
            </a:r>
            <a:r>
              <a:rPr lang="en-US" dirty="0" smtClean="0"/>
              <a:t> are identified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Generate length (k+1) candidate </a:t>
            </a:r>
            <a:r>
              <a:rPr lang="en-US" dirty="0" err="1" smtClean="0"/>
              <a:t>itemsets</a:t>
            </a:r>
            <a:r>
              <a:rPr lang="en-US" dirty="0" smtClean="0"/>
              <a:t> from length k frequent </a:t>
            </a:r>
            <a:r>
              <a:rPr lang="en-US" dirty="0" err="1" smtClean="0"/>
              <a:t>itemsets</a:t>
            </a:r>
            <a:endParaRPr lang="en-US" dirty="0" smtClean="0"/>
          </a:p>
          <a:p>
            <a:pPr lvl="2">
              <a:lnSpc>
                <a:spcPct val="90000"/>
              </a:lnSpc>
            </a:pPr>
            <a:r>
              <a:rPr lang="en-US" dirty="0" smtClean="0"/>
              <a:t>Prune candidate </a:t>
            </a:r>
            <a:r>
              <a:rPr lang="en-US" dirty="0" err="1" smtClean="0"/>
              <a:t>itemsets</a:t>
            </a:r>
            <a:r>
              <a:rPr lang="en-US" dirty="0" smtClean="0"/>
              <a:t> containing subsets of length k that are infrequent 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Count the support of each candidate by scanning the DB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Eliminate candidates that are infrequent, leaving only those that are frequent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 flipH="1">
            <a:off x="6072198" y="1071546"/>
            <a:ext cx="2786082" cy="5253054"/>
          </a:xfrm>
        </p:spPr>
        <p:txBody>
          <a:bodyPr/>
          <a:lstStyle/>
          <a:p>
            <a:pPr>
              <a:buNone/>
            </a:pPr>
            <a:r>
              <a:rPr lang="en-US" dirty="0" err="1" smtClean="0"/>
              <a:t>Transformasi</a:t>
            </a:r>
            <a:endParaRPr lang="id-ID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857224" y="1285860"/>
          <a:ext cx="4214842" cy="23276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71570"/>
                <a:gridCol w="3143272"/>
              </a:tblGrid>
              <a:tr h="3879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err="1" smtClean="0"/>
                        <a:t>Transaksi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err="1" smtClean="0"/>
                        <a:t>Tanaman</a:t>
                      </a:r>
                      <a:r>
                        <a:rPr lang="en-US" sz="2000" u="none" strike="noStrike" dirty="0" smtClean="0"/>
                        <a:t> yang </a:t>
                      </a:r>
                      <a:r>
                        <a:rPr lang="en-US" sz="2000" u="none" strike="noStrike" dirty="0" err="1" smtClean="0"/>
                        <a:t>dibeli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87946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/>
                        <a:t>1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dirty="0" err="1" smtClean="0"/>
                        <a:t>Anggur</a:t>
                      </a:r>
                      <a:r>
                        <a:rPr lang="en-US" sz="2000" u="none" strike="noStrike" dirty="0" smtClean="0"/>
                        <a:t>, </a:t>
                      </a:r>
                      <a:r>
                        <a:rPr lang="en-US" sz="2000" u="none" strike="noStrike" dirty="0" err="1" smtClean="0"/>
                        <a:t>Pisang</a:t>
                      </a:r>
                      <a:r>
                        <a:rPr lang="en-US" sz="2000" u="none" strike="noStrike" dirty="0" smtClean="0"/>
                        <a:t>, </a:t>
                      </a:r>
                      <a:r>
                        <a:rPr lang="en-US" sz="2000" u="none" strike="noStrike" dirty="0" err="1" smtClean="0"/>
                        <a:t>Delima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87946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/>
                        <a:t>2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2000" u="none" strike="noStrike" dirty="0" err="1" smtClean="0"/>
                        <a:t>Anggur</a:t>
                      </a:r>
                      <a:r>
                        <a:rPr lang="en-US" sz="2000" u="none" strike="noStrike" dirty="0" smtClean="0"/>
                        <a:t>, </a:t>
                      </a:r>
                      <a:r>
                        <a:rPr lang="en-US" sz="2000" u="none" strike="noStrike" dirty="0" err="1" smtClean="0"/>
                        <a:t>Kurma</a:t>
                      </a:r>
                      <a:r>
                        <a:rPr lang="en-US" sz="2000" u="none" strike="noStrike" dirty="0" smtClean="0"/>
                        <a:t>, </a:t>
                      </a:r>
                      <a:r>
                        <a:rPr lang="en-US" sz="2000" u="none" strike="noStrike" dirty="0" err="1" smtClean="0"/>
                        <a:t>Zaitun</a:t>
                      </a:r>
                      <a:r>
                        <a:rPr lang="en-US" sz="2000" u="none" strike="noStrike" dirty="0" smtClean="0"/>
                        <a:t> 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87946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/>
                        <a:t>3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dirty="0" err="1" smtClean="0"/>
                        <a:t>Anggur</a:t>
                      </a:r>
                      <a:r>
                        <a:rPr lang="en-US" sz="2000" u="none" strike="noStrike" dirty="0" smtClean="0"/>
                        <a:t>, </a:t>
                      </a:r>
                      <a:r>
                        <a:rPr lang="en-US" sz="2000" u="none" strike="noStrike" baseline="0" dirty="0" err="1" smtClean="0"/>
                        <a:t>Pisang</a:t>
                      </a:r>
                      <a:r>
                        <a:rPr lang="en-US" sz="2000" u="none" strike="noStrike" baseline="0" dirty="0" smtClean="0"/>
                        <a:t>, </a:t>
                      </a:r>
                      <a:r>
                        <a:rPr lang="en-US" sz="2000" u="none" strike="noStrike" dirty="0" err="1" smtClean="0"/>
                        <a:t>Zaitun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87946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/>
                        <a:t>4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2000" u="none" strike="noStrike" dirty="0" err="1" smtClean="0"/>
                        <a:t>Kurma</a:t>
                      </a:r>
                      <a:r>
                        <a:rPr lang="en-US" sz="2000" u="none" strike="noStrike" dirty="0" smtClean="0"/>
                        <a:t>, </a:t>
                      </a:r>
                      <a:r>
                        <a:rPr lang="en-US" sz="2000" u="none" strike="noStrike" dirty="0" err="1" smtClean="0"/>
                        <a:t>Delima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87946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/>
                        <a:t>5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2000" u="none" strike="noStrike" dirty="0" err="1" smtClean="0"/>
                        <a:t>Anggur</a:t>
                      </a:r>
                      <a:r>
                        <a:rPr lang="en-US" sz="2000" u="none" strike="noStrike" dirty="0" smtClean="0"/>
                        <a:t>,</a:t>
                      </a:r>
                      <a:r>
                        <a:rPr lang="en-US" sz="2000" u="none" strike="noStrike" baseline="0" dirty="0" smtClean="0"/>
                        <a:t> </a:t>
                      </a:r>
                      <a:r>
                        <a:rPr lang="en-US" sz="2000" u="none" strike="noStrike" baseline="0" dirty="0" err="1" smtClean="0"/>
                        <a:t>Pisang</a:t>
                      </a:r>
                      <a:r>
                        <a:rPr lang="en-US" sz="2000" u="none" strike="noStrike" baseline="0" dirty="0" smtClean="0"/>
                        <a:t>, </a:t>
                      </a:r>
                      <a:r>
                        <a:rPr lang="en-US" sz="2000" u="none" strike="noStrike" baseline="0" dirty="0" err="1" smtClean="0"/>
                        <a:t>Kurma</a:t>
                      </a:r>
                      <a:r>
                        <a:rPr lang="en-US" sz="2000" u="none" strike="noStrike" dirty="0" smtClean="0"/>
                        <a:t>, Tin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786446" y="1714488"/>
          <a:ext cx="297656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694"/>
                <a:gridCol w="20478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Kode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Nama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Tanaman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Anggur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Pisang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Kurma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Delima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Tin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Zaitun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Striped Right Arrow 7"/>
          <p:cNvSpPr/>
          <p:nvPr/>
        </p:nvSpPr>
        <p:spPr bwMode="auto">
          <a:xfrm rot="6353784">
            <a:off x="4650027" y="3897665"/>
            <a:ext cx="1000132" cy="1214446"/>
          </a:xfrm>
          <a:prstGeom prst="strip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14348" y="4286256"/>
          <a:ext cx="3571900" cy="222504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071570"/>
                <a:gridCol w="25003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Transaksi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Tanaman</a:t>
                      </a:r>
                      <a:r>
                        <a:rPr lang="en-US" dirty="0" smtClean="0"/>
                        <a:t> yang </a:t>
                      </a:r>
                      <a:r>
                        <a:rPr lang="en-US" dirty="0" err="1" smtClean="0"/>
                        <a:t>dibeli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A, B, D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A, C, F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A, B, F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C, D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A, B, C, E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81TGp_gold_light">
  <a:themeElements>
    <a:clrScheme name="Default Design 3">
      <a:dk1>
        <a:srgbClr val="000000"/>
      </a:dk1>
      <a:lt1>
        <a:srgbClr val="FFFFFF"/>
      </a:lt1>
      <a:dk2>
        <a:srgbClr val="A82A9F"/>
      </a:dk2>
      <a:lt2>
        <a:srgbClr val="4D4D4D"/>
      </a:lt2>
      <a:accent1>
        <a:srgbClr val="12B4D4"/>
      </a:accent1>
      <a:accent2>
        <a:srgbClr val="F1C23D"/>
      </a:accent2>
      <a:accent3>
        <a:srgbClr val="FFFFFF"/>
      </a:accent3>
      <a:accent4>
        <a:srgbClr val="000000"/>
      </a:accent4>
      <a:accent5>
        <a:srgbClr val="AAD6E6"/>
      </a:accent5>
      <a:accent6>
        <a:srgbClr val="DAB036"/>
      </a:accent6>
      <a:hlink>
        <a:srgbClr val="8CA62C"/>
      </a:hlink>
      <a:folHlink>
        <a:srgbClr val="808080"/>
      </a:folHlink>
    </a:clrScheme>
    <a:fontScheme name="Default Design">
      <a:majorFont>
        <a:latin typeface="Aria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800000"/>
        </a:dk2>
        <a:lt2>
          <a:srgbClr val="333333"/>
        </a:lt2>
        <a:accent1>
          <a:srgbClr val="EB6743"/>
        </a:accent1>
        <a:accent2>
          <a:srgbClr val="D3A911"/>
        </a:accent2>
        <a:accent3>
          <a:srgbClr val="FFFFFF"/>
        </a:accent3>
        <a:accent4>
          <a:srgbClr val="000000"/>
        </a:accent4>
        <a:accent5>
          <a:srgbClr val="F3B8B0"/>
        </a:accent5>
        <a:accent6>
          <a:srgbClr val="BF990E"/>
        </a:accent6>
        <a:hlink>
          <a:srgbClr val="7B9B63"/>
        </a:hlink>
        <a:folHlink>
          <a:srgbClr val="38A3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2E507A"/>
        </a:dk2>
        <a:lt2>
          <a:srgbClr val="333333"/>
        </a:lt2>
        <a:accent1>
          <a:srgbClr val="5A90C2"/>
        </a:accent1>
        <a:accent2>
          <a:srgbClr val="8AC246"/>
        </a:accent2>
        <a:accent3>
          <a:srgbClr val="FFFFFF"/>
        </a:accent3>
        <a:accent4>
          <a:srgbClr val="000000"/>
        </a:accent4>
        <a:accent5>
          <a:srgbClr val="B5C6DD"/>
        </a:accent5>
        <a:accent6>
          <a:srgbClr val="7DB03F"/>
        </a:accent6>
        <a:hlink>
          <a:srgbClr val="F6831A"/>
        </a:hlink>
        <a:folHlink>
          <a:srgbClr val="EFC8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A82A9F"/>
        </a:dk2>
        <a:lt2>
          <a:srgbClr val="4D4D4D"/>
        </a:lt2>
        <a:accent1>
          <a:srgbClr val="12B4D4"/>
        </a:accent1>
        <a:accent2>
          <a:srgbClr val="F1C23D"/>
        </a:accent2>
        <a:accent3>
          <a:srgbClr val="FFFFFF"/>
        </a:accent3>
        <a:accent4>
          <a:srgbClr val="000000"/>
        </a:accent4>
        <a:accent5>
          <a:srgbClr val="AAD6E6"/>
        </a:accent5>
        <a:accent6>
          <a:srgbClr val="DAB036"/>
        </a:accent6>
        <a:hlink>
          <a:srgbClr val="8CA62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581TGp_gold_light</Template>
  <TotalTime>6718</TotalTime>
  <Words>2449</Words>
  <Application>Microsoft Office PowerPoint</Application>
  <PresentationFormat>On-screen Show (4:3)</PresentationFormat>
  <Paragraphs>352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Verdana</vt:lpstr>
      <vt:lpstr>Wingdings</vt:lpstr>
      <vt:lpstr>581TGp_gold_light</vt:lpstr>
      <vt:lpstr>Data Mining  Fungsi Asosiasi</vt:lpstr>
      <vt:lpstr>Tujuan Instruksional</vt:lpstr>
      <vt:lpstr>Fungsi Asosiasi</vt:lpstr>
      <vt:lpstr>Support &amp; Confidence</vt:lpstr>
      <vt:lpstr>Support &amp; Confidence</vt:lpstr>
      <vt:lpstr>Support &amp; Confidence</vt:lpstr>
      <vt:lpstr>A Priori</vt:lpstr>
      <vt:lpstr>Langkah Algoritma A Priori</vt:lpstr>
      <vt:lpstr>Contoh</vt:lpstr>
      <vt:lpstr>Contoh</vt:lpstr>
      <vt:lpstr>Contoh</vt:lpstr>
      <vt:lpstr>Contoh</vt:lpstr>
      <vt:lpstr>Contoh</vt:lpstr>
      <vt:lpstr>Contoh</vt:lpstr>
      <vt:lpstr>Contoh</vt:lpstr>
      <vt:lpstr>Contoh</vt:lpstr>
      <vt:lpstr>Contoh</vt:lpstr>
      <vt:lpstr>Contoh</vt:lpstr>
      <vt:lpstr>Contoh</vt:lpstr>
      <vt:lpstr>Contoh</vt:lpstr>
      <vt:lpstr>Contoh</vt:lpstr>
      <vt:lpstr>Tugas Individu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USER</dc:creator>
  <cp:lastModifiedBy>Windows User</cp:lastModifiedBy>
  <cp:revision>169</cp:revision>
  <dcterms:created xsi:type="dcterms:W3CDTF">2014-11-24T06:16:35Z</dcterms:created>
  <dcterms:modified xsi:type="dcterms:W3CDTF">2020-01-01T12:31:24Z</dcterms:modified>
</cp:coreProperties>
</file>