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75" r:id="rId4"/>
    <p:sldId id="257" r:id="rId5"/>
    <p:sldId id="260" r:id="rId6"/>
    <p:sldId id="261" r:id="rId7"/>
    <p:sldId id="262" r:id="rId8"/>
    <p:sldId id="258" r:id="rId9"/>
    <p:sldId id="259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66" d="100"/>
          <a:sy n="66" d="100"/>
        </p:scale>
        <p:origin x="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0103C-92F0-4CD0-85D4-553488196B86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07B90-D9C4-4D59-B6ED-25B37FC4F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3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07B90-D9C4-4D59-B6ED-25B37FC4F0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6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7794-0EBB-46BD-929B-C5AE46A1761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70CC-C276-4E36-8B19-04B8238B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7794-0EBB-46BD-929B-C5AE46A1761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70CC-C276-4E36-8B19-04B8238B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9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7794-0EBB-46BD-929B-C5AE46A1761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70CC-C276-4E36-8B19-04B8238B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7794-0EBB-46BD-929B-C5AE46A1761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70CC-C276-4E36-8B19-04B8238B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9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7794-0EBB-46BD-929B-C5AE46A1761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70CC-C276-4E36-8B19-04B8238B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5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7794-0EBB-46BD-929B-C5AE46A1761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70CC-C276-4E36-8B19-04B8238B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9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7794-0EBB-46BD-929B-C5AE46A1761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70CC-C276-4E36-8B19-04B8238B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4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7794-0EBB-46BD-929B-C5AE46A1761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70CC-C276-4E36-8B19-04B8238B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6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7794-0EBB-46BD-929B-C5AE46A1761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70CC-C276-4E36-8B19-04B8238B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2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7794-0EBB-46BD-929B-C5AE46A1761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70CC-C276-4E36-8B19-04B8238B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5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7794-0EBB-46BD-929B-C5AE46A1761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70CC-C276-4E36-8B19-04B8238B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3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07794-0EBB-46BD-929B-C5AE46A17618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870CC-C276-4E36-8B19-04B8238B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5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dobe Caslon Pro Bold" panose="0205070206050A020403" pitchFamily="18" charset="0"/>
              </a:rPr>
              <a:t>MATEMATIKA DISKRIT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64424"/>
            <a:ext cx="9144000" cy="793376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Evanita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1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Himpunan</a:t>
            </a:r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endParaRPr lang="en-US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osong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D </a:t>
            </a:r>
            <a:r>
              <a:rPr lang="en-US" dirty="0"/>
              <a:t>= </a:t>
            </a:r>
            <a:r>
              <a:rPr lang="en-US" dirty="0" smtClean="0"/>
              <a:t>{{}}, D = {Ø}</a:t>
            </a:r>
          </a:p>
          <a:p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: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lain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= {b, c, d}</a:t>
            </a:r>
          </a:p>
          <a:p>
            <a:pPr marL="0" indent="0">
              <a:buNone/>
            </a:pPr>
            <a:r>
              <a:rPr lang="en-US" dirty="0" smtClean="0"/>
              <a:t>B = {a, b, c, d, e}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8366" t="72978" r="60369" b="21508"/>
          <a:stretch/>
        </p:blipFill>
        <p:spPr>
          <a:xfrm>
            <a:off x="2983829" y="3382729"/>
            <a:ext cx="2572429" cy="708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0439" t="38235" r="43006" b="42028"/>
          <a:stretch/>
        </p:blipFill>
        <p:spPr>
          <a:xfrm>
            <a:off x="6635894" y="3382729"/>
            <a:ext cx="3186380" cy="213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9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Himpunan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B, </a:t>
            </a:r>
            <a:r>
              <a:rPr lang="en-US" dirty="0" err="1" smtClean="0"/>
              <a:t>jika</a:t>
            </a:r>
            <a:r>
              <a:rPr lang="en-US" dirty="0" smtClean="0"/>
              <a:t> A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 </a:t>
            </a:r>
            <a:r>
              <a:rPr lang="en-US" dirty="0" err="1" smtClean="0"/>
              <a:t>dan</a:t>
            </a:r>
            <a:r>
              <a:rPr lang="en-US" dirty="0" smtClean="0"/>
              <a:t> B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= {1, 2, 2, 4, 5}, B = {1, 2, 4, 5}, </a:t>
            </a:r>
            <a:r>
              <a:rPr lang="en-US" dirty="0" err="1" smtClean="0"/>
              <a:t>maka</a:t>
            </a:r>
            <a:r>
              <a:rPr lang="en-US" dirty="0" smtClean="0"/>
              <a:t> A = B</a:t>
            </a:r>
          </a:p>
          <a:p>
            <a:pPr marL="0" indent="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B = {2, 4}, </a:t>
            </a:r>
            <a:r>
              <a:rPr lang="en-US" dirty="0" err="1" smtClean="0"/>
              <a:t>maka</a:t>
            </a:r>
            <a:r>
              <a:rPr lang="en-US" dirty="0" smtClean="0"/>
              <a:t> A ≠ 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724" t="40844" r="50247" b="53235"/>
          <a:stretch/>
        </p:blipFill>
        <p:spPr>
          <a:xfrm>
            <a:off x="2614863" y="3407736"/>
            <a:ext cx="5858822" cy="7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06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Himpunan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Ekivalen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kardinal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meski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= {1, 2, 3, 4}, B = {a, b, c, d}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i="1" dirty="0" smtClean="0"/>
              <a:t>A ~ B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821" t="48520" r="52096" b="45778"/>
          <a:stretch/>
        </p:blipFill>
        <p:spPr>
          <a:xfrm>
            <a:off x="3080083" y="3320716"/>
            <a:ext cx="4325811" cy="65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50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Himpunan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Lepas</a:t>
            </a:r>
            <a:r>
              <a:rPr lang="en-US" dirty="0" smtClean="0"/>
              <a:t> (</a:t>
            </a:r>
            <a:r>
              <a:rPr lang="en-US" i="1" dirty="0" smtClean="0"/>
              <a:t>disjoint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821" t="54002" r="60603" b="40077"/>
          <a:stretch/>
        </p:blipFill>
        <p:spPr>
          <a:xfrm>
            <a:off x="1973179" y="3994482"/>
            <a:ext cx="3151389" cy="834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3835" t="73081" r="39890" b="6744"/>
          <a:stretch/>
        </p:blipFill>
        <p:spPr>
          <a:xfrm>
            <a:off x="6288505" y="3183885"/>
            <a:ext cx="3625516" cy="25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6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Himpunan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Himpunan </a:t>
                </a:r>
                <a:r>
                  <a:rPr lang="en-US" dirty="0" err="1" smtClean="0"/>
                  <a:t>Kuasa</a:t>
                </a:r>
                <a:r>
                  <a:rPr lang="en-US" dirty="0" smtClean="0"/>
                  <a:t> (</a:t>
                </a:r>
                <a:r>
                  <a:rPr lang="en-US" i="1" dirty="0" smtClean="0"/>
                  <a:t>power set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Suatu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himpunan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elemennya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merupakan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semua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himpunan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bagian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A, </a:t>
                </a:r>
                <a:r>
                  <a:rPr lang="en-US" dirty="0" err="1" smtClean="0"/>
                  <a:t>termasuk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himpunan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kosong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himpunan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itu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sendiri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Jika</a:t>
                </a:r>
                <a:r>
                  <a:rPr lang="en-US" dirty="0" smtClean="0"/>
                  <a:t> |A| = n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|P(A)|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Jika</a:t>
                </a:r>
                <a:r>
                  <a:rPr lang="en-US" dirty="0" smtClean="0"/>
                  <a:t> A = {1, 2}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P (A) = {Ø, {1}, {2}, {1,2}}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5465" t="41283" r="58014" b="52577"/>
          <a:stretch/>
        </p:blipFill>
        <p:spPr>
          <a:xfrm>
            <a:off x="2213809" y="3263357"/>
            <a:ext cx="3806059" cy="79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223" y="72819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dobe Caslon Pro Bold" panose="0205070206050A020403" pitchFamily="18" charset="0"/>
              </a:rPr>
              <a:t>OPERASI HIMPUNAN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1647" y="1990445"/>
                <a:ext cx="10515600" cy="3514445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IRISAN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dobe Arabic" panose="02040503050201020203" pitchFamily="18" charset="-78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Arabic" panose="02040503050201020203" pitchFamily="18" charset="-78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Arabic" panose="02040503050201020203" pitchFamily="18" charset="-78"/>
                      </a:rPr>
                      <m:t>𝐵</m:t>
                    </m:r>
                  </m:oMath>
                </a14:m>
                <a:endParaRPr lang="en-US" dirty="0" smtClean="0">
                  <a:latin typeface="Adobe Arabic" panose="02040503050201020203" pitchFamily="18" charset="-78"/>
                  <a:cs typeface="Adobe Arabic" panose="02040503050201020203" pitchFamily="18" charset="-78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GABUNGAN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dobe Arabic" panose="02040503050201020203" pitchFamily="18" charset="-78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dobe Arabic" panose="02040503050201020203" pitchFamily="18" charset="-78"/>
                      </a:rPr>
                      <m:t> 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Arabic" panose="02040503050201020203" pitchFamily="18" charset="-78"/>
                      </a:rPr>
                      <m:t>𝐵</m:t>
                    </m:r>
                  </m:oMath>
                </a14:m>
                <a:endParaRPr lang="en-US" dirty="0" smtClean="0">
                  <a:latin typeface="Adobe Arabic" panose="02040503050201020203" pitchFamily="18" charset="-78"/>
                  <a:cs typeface="Adobe Arabic" panose="02040503050201020203" pitchFamily="18" charset="-78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KOMPLEMEN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Adobe Arabic" panose="02040503050201020203" pitchFamily="18" charset="-78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dobe Arabic" panose="02040503050201020203" pitchFamily="18" charset="-78"/>
                          </a:rPr>
                          <m:t>𝐴</m:t>
                        </m:r>
                      </m:e>
                    </m:acc>
                  </m:oMath>
                </a14:m>
                <a:endParaRPr lang="en-US" dirty="0" smtClean="0">
                  <a:latin typeface="Adobe Arabic" panose="02040503050201020203" pitchFamily="18" charset="-78"/>
                  <a:cs typeface="Adobe Arabic" panose="02040503050201020203" pitchFamily="18" charset="-78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SELISIH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dobe Arabic" panose="02040503050201020203" pitchFamily="18" charset="-78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Arabic" panose="02040503050201020203" pitchFamily="18" charset="-78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Arabic" panose="02040503050201020203" pitchFamily="18" charset="-78"/>
                      </a:rPr>
                      <m:t>𝐵</m:t>
                    </m:r>
                  </m:oMath>
                </a14:m>
                <a:endParaRPr lang="en-US" dirty="0" smtClean="0">
                  <a:latin typeface="Adobe Arabic" panose="02040503050201020203" pitchFamily="18" charset="-78"/>
                  <a:cs typeface="Adobe Arabic" panose="02040503050201020203" pitchFamily="18" charset="-78"/>
                </a:endParaRPr>
              </a:p>
              <a:p>
                <a:pPr marL="514350" indent="-514350">
                  <a:buFont typeface="+mj-lt"/>
                  <a:buAutoNum type="arabicPeriod"/>
                  <a:tabLst>
                    <a:tab pos="4343400" algn="l"/>
                  </a:tabLst>
                </a:pPr>
                <a:r>
                  <a:rPr lang="en-US" dirty="0" smtClean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BEDA SETANGKUP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dobe Arabic" panose="02040503050201020203" pitchFamily="18" charset="-78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dobe Arabic" panose="02040503050201020203" pitchFamily="18" charset="-78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dobe Arabic" panose="02040503050201020203" pitchFamily="18" charset="-78"/>
                      </a:rPr>
                      <m:t>𝐵</m:t>
                    </m:r>
                  </m:oMath>
                </a14:m>
                <a:endParaRPr lang="en-US" dirty="0" smtClean="0">
                  <a:latin typeface="Adobe Arabic" panose="02040503050201020203" pitchFamily="18" charset="-78"/>
                  <a:cs typeface="Adobe Arabic" panose="02040503050201020203" pitchFamily="18" charset="-78"/>
                </a:endParaRPr>
              </a:p>
              <a:p>
                <a:pPr marL="514350" indent="-514350">
                  <a:buFont typeface="+mj-lt"/>
                  <a:buAutoNum type="arabicPeriod"/>
                  <a:tabLst>
                    <a:tab pos="4343400" algn="l"/>
                    <a:tab pos="5257800" algn="l"/>
                  </a:tabLst>
                </a:pPr>
                <a:r>
                  <a:rPr lang="en-US" dirty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PERKALIAN KARTESIAN	</a:t>
                </a:r>
                <a:r>
                  <a:rPr lang="en-US" dirty="0" smtClean="0">
                    <a:latin typeface="Adobe Arabic" panose="02040503050201020203" pitchFamily="18" charset="-78"/>
                    <a:cs typeface="Adobe Arabic" panose="02040503050201020203" pitchFamily="18" charset="-78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dobe Arabic" panose="02040503050201020203" pitchFamily="18" charset="-78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Arabic" panose="02040503050201020203" pitchFamily="18" charset="-78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dobe Arabic" panose="02040503050201020203" pitchFamily="18" charset="-78"/>
                      </a:rPr>
                      <m:t>𝐵</m:t>
                    </m:r>
                  </m:oMath>
                </a14:m>
                <a:endParaRPr lang="en-US" dirty="0">
                  <a:latin typeface="Adobe Arabic" panose="02040503050201020203" pitchFamily="18" charset="-78"/>
                  <a:cs typeface="Adobe Arabic" panose="02040503050201020203" pitchFamily="18" charset="-78"/>
                </a:endParaRPr>
              </a:p>
              <a:p>
                <a:pPr marL="514350" indent="-514350">
                  <a:buFont typeface="+mj-lt"/>
                  <a:buAutoNum type="arabicPeriod"/>
                  <a:tabLst>
                    <a:tab pos="4343400" algn="l"/>
                  </a:tabLst>
                </a:pPr>
                <a:endParaRPr lang="en-US" dirty="0" smtClean="0">
                  <a:latin typeface="Adobe Arabic" panose="02040503050201020203" pitchFamily="18" charset="-78"/>
                  <a:cs typeface="Adobe Arabic" panose="02040503050201020203" pitchFamily="18" charset="-78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1647" y="1990445"/>
                <a:ext cx="10515600" cy="3514445"/>
              </a:xfrm>
              <a:blipFill rotWithShape="0">
                <a:blip r:embed="rId2"/>
                <a:stretch>
                  <a:fillRect l="-986" t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2442882" y="2218765"/>
            <a:ext cx="11564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61446" y="2707341"/>
            <a:ext cx="11564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155576" y="3236258"/>
            <a:ext cx="11564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77352" y="3747667"/>
            <a:ext cx="11564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72753" y="4267200"/>
            <a:ext cx="11564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39236" y="4755776"/>
            <a:ext cx="11564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300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Caslon Pro Bold" panose="0205070206050A020403" pitchFamily="18" charset="0"/>
              </a:rPr>
              <a:t>KOMPLEMEN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Misalkan</a:t>
                </a:r>
                <a:r>
                  <a:rPr lang="en-US" dirty="0"/>
                  <a:t> U = { 1, 2, 3, …, 9 }</a:t>
                </a:r>
              </a:p>
              <a:p>
                <a:pPr>
                  <a:buNone/>
                </a:pPr>
                <a:r>
                  <a:rPr lang="en-US" dirty="0"/>
                  <a:t> </a:t>
                </a:r>
                <a:r>
                  <a:rPr lang="en-US" dirty="0" err="1"/>
                  <a:t>jika</a:t>
                </a:r>
                <a:r>
                  <a:rPr lang="en-US" dirty="0"/>
                  <a:t> A = { 1, 3, 7, 9 } 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 smtClean="0"/>
                  <a:t>= { </a:t>
                </a:r>
                <a:r>
                  <a:rPr lang="en-US" dirty="0"/>
                  <a:t>2, 4, 6, 8}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743" y="3128801"/>
            <a:ext cx="4474028" cy="27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09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Caslon Pro Bold" panose="0205070206050A020403" pitchFamily="18" charset="0"/>
              </a:rPr>
              <a:t>SELISIH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2178"/>
            <a:ext cx="10515600" cy="4351338"/>
          </a:xfrm>
        </p:spPr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A = { 1, 2, 3, …, 10 } </a:t>
            </a:r>
            <a:r>
              <a:rPr lang="en-US" dirty="0" err="1"/>
              <a:t>dan</a:t>
            </a:r>
            <a:r>
              <a:rPr lang="en-US" dirty="0"/>
              <a:t> B = {2, 4, 6, 8, 10} </a:t>
            </a:r>
            <a:r>
              <a:rPr lang="en-US" dirty="0" err="1"/>
              <a:t>maka</a:t>
            </a:r>
            <a:r>
              <a:rPr lang="en-US" dirty="0"/>
              <a:t> A – B = { 1, 3, 5, 7, 9} </a:t>
            </a:r>
            <a:r>
              <a:rPr lang="en-US" dirty="0" err="1"/>
              <a:t>dan</a:t>
            </a:r>
            <a:r>
              <a:rPr lang="en-US" dirty="0"/>
              <a:t> B – A = </a:t>
            </a:r>
            <a:r>
              <a:rPr lang="en-US" dirty="0">
                <a:sym typeface="Symbol" pitchFamily="18" charset="2"/>
              </a:rPr>
              <a:t>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{1, 3, 5} – {1, 2, 3} = ?</a:t>
            </a:r>
          </a:p>
          <a:p>
            <a:r>
              <a:rPr lang="en-US" dirty="0" smtClean="0"/>
              <a:t>{1, 2, 3} – {1, 3, 5} = ?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7265" y="2307796"/>
            <a:ext cx="3283324" cy="251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94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Caslon Pro Bold" panose="0205070206050A020403" pitchFamily="18" charset="0"/>
              </a:rPr>
              <a:t>BEDA SETANGKUP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A = { 2, 4, 6 } </a:t>
            </a:r>
            <a:r>
              <a:rPr lang="en-US" dirty="0" err="1"/>
              <a:t>dan</a:t>
            </a:r>
            <a:r>
              <a:rPr lang="en-US" dirty="0"/>
              <a:t> B = { 2, 3, 5} ,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maka</a:t>
            </a:r>
            <a:r>
              <a:rPr lang="en-US" dirty="0"/>
              <a:t> 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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= {3, 4, 5, 6</a:t>
            </a:r>
            <a:r>
              <a:rPr lang="en-US" dirty="0" smtClean="0"/>
              <a:t>}</a:t>
            </a:r>
          </a:p>
          <a:p>
            <a:r>
              <a:rPr lang="en-US" dirty="0" smtClean="0"/>
              <a:t>BERLAKU HUKUM KOMUTATIF </a:t>
            </a:r>
          </a:p>
          <a:p>
            <a:pPr marL="0" indent="0">
              <a:buNone/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</a:t>
            </a:r>
            <a:r>
              <a:rPr lang="en-US" dirty="0"/>
              <a:t> </a:t>
            </a:r>
            <a:r>
              <a:rPr lang="en-US" i="1" dirty="0" smtClean="0"/>
              <a:t>B = B</a:t>
            </a:r>
            <a:r>
              <a:rPr lang="en-US" dirty="0" smtClean="0"/>
              <a:t> </a:t>
            </a:r>
            <a:r>
              <a:rPr lang="en-US" dirty="0">
                <a:sym typeface="Symbol" pitchFamily="18" charset="2"/>
              </a:rPr>
              <a:t></a:t>
            </a:r>
            <a:r>
              <a:rPr lang="en-US" dirty="0"/>
              <a:t> </a:t>
            </a:r>
            <a:r>
              <a:rPr lang="en-US" i="1" dirty="0" smtClean="0"/>
              <a:t>A </a:t>
            </a:r>
            <a:endParaRPr lang="en-US" dirty="0" smtClean="0"/>
          </a:p>
          <a:p>
            <a:r>
              <a:rPr lang="en-US" dirty="0" smtClean="0"/>
              <a:t>BERLAKU HUKUM ASOSIATIF</a:t>
            </a:r>
          </a:p>
          <a:p>
            <a:pPr marL="0" indent="0">
              <a:buNone/>
            </a:pPr>
            <a:r>
              <a:rPr lang="en-US" i="1" dirty="0" smtClean="0"/>
              <a:t>(A</a:t>
            </a:r>
            <a:r>
              <a:rPr lang="en-US" dirty="0" smtClean="0"/>
              <a:t> </a:t>
            </a:r>
            <a:r>
              <a:rPr lang="en-US" dirty="0">
                <a:sym typeface="Symbol" pitchFamily="18" charset="2"/>
              </a:rPr>
              <a:t></a:t>
            </a:r>
            <a:r>
              <a:rPr lang="en-US" dirty="0"/>
              <a:t> </a:t>
            </a:r>
            <a:r>
              <a:rPr lang="en-US" i="1" dirty="0" smtClean="0"/>
              <a:t>B) </a:t>
            </a:r>
            <a:r>
              <a:rPr lang="en-US" dirty="0" smtClean="0">
                <a:sym typeface="Symbol" pitchFamily="18" charset="2"/>
              </a:rPr>
              <a:t> C</a:t>
            </a:r>
            <a:r>
              <a:rPr lang="en-US" i="1" dirty="0" smtClean="0"/>
              <a:t>  </a:t>
            </a:r>
            <a:r>
              <a:rPr lang="en-US" i="1" dirty="0"/>
              <a:t>= </a:t>
            </a:r>
            <a:r>
              <a:rPr lang="en-US" i="1" dirty="0" smtClean="0"/>
              <a:t>A </a:t>
            </a:r>
            <a:r>
              <a:rPr lang="en-US" dirty="0">
                <a:sym typeface="Symbol" pitchFamily="18" charset="2"/>
              </a:rPr>
              <a:t></a:t>
            </a:r>
            <a:r>
              <a:rPr lang="en-US" i="1" dirty="0" smtClean="0"/>
              <a:t> (B</a:t>
            </a:r>
            <a:r>
              <a:rPr lang="en-US" dirty="0" smtClean="0"/>
              <a:t> </a:t>
            </a:r>
            <a:r>
              <a:rPr lang="en-US" dirty="0">
                <a:sym typeface="Symbol" pitchFamily="18" charset="2"/>
              </a:rPr>
              <a:t></a:t>
            </a:r>
            <a:r>
              <a:rPr lang="en-US" dirty="0"/>
              <a:t> </a:t>
            </a:r>
            <a:r>
              <a:rPr lang="en-US" i="1" dirty="0" smtClean="0"/>
              <a:t>C)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51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Caslon Pro Bold" panose="0205070206050A020403" pitchFamily="18" charset="0"/>
              </a:rPr>
              <a:t>PERKALIAN KARTESIAN</a:t>
            </a:r>
            <a:endParaRPr lang="en-US" b="1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berhingga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Symbol" pitchFamily="18" charset="2"/>
              </a:rPr>
              <a:t>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>
                <a:sym typeface="Symbol" pitchFamily="18" charset="2"/>
              </a:rPr>
              <a:t></a:t>
            </a:r>
            <a:r>
              <a:rPr lang="en-US" dirty="0"/>
              <a:t> = </a:t>
            </a:r>
            <a:r>
              <a:rPr lang="en-US" dirty="0">
                <a:sym typeface="Symbol" pitchFamily="18" charset="2"/>
              </a:rPr>
              <a:t></a:t>
            </a:r>
            <a:r>
              <a:rPr lang="en-US" i="1" dirty="0"/>
              <a:t>A</a:t>
            </a:r>
            <a:r>
              <a:rPr lang="en-US" dirty="0">
                <a:sym typeface="Symbol" pitchFamily="18" charset="2"/>
              </a:rPr>
              <a:t></a:t>
            </a:r>
            <a:r>
              <a:rPr lang="en-US" dirty="0"/>
              <a:t> . </a:t>
            </a:r>
            <a:r>
              <a:rPr lang="en-US" dirty="0">
                <a:sym typeface="Symbol" pitchFamily="18" charset="2"/>
              </a:rPr>
              <a:t></a:t>
            </a:r>
            <a:r>
              <a:rPr lang="en-US" i="1" dirty="0"/>
              <a:t>B</a:t>
            </a:r>
            <a:r>
              <a:rPr lang="en-US" dirty="0">
                <a:sym typeface="Symbol" pitchFamily="18" charset="2"/>
              </a:rPr>
              <a:t></a:t>
            </a:r>
            <a:r>
              <a:rPr lang="en-US" dirty="0"/>
              <a:t>.</a:t>
            </a:r>
          </a:p>
          <a:p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 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(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),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kata lain 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</a:t>
            </a:r>
            <a:r>
              <a:rPr lang="en-US" dirty="0"/>
              <a:t> (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).</a:t>
            </a:r>
          </a:p>
          <a:p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kartesian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komutatif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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.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dirty="0">
                <a:sym typeface="Symbol" pitchFamily="18" charset="2"/>
              </a:rPr>
              <a:t>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dirty="0">
                <a:sym typeface="Symbol" pitchFamily="18" charset="2"/>
              </a:rPr>
              <a:t>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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=  </a:t>
            </a:r>
            <a:r>
              <a:rPr lang="en-US" dirty="0">
                <a:sym typeface="Symbol" pitchFamily="18" charset="2"/>
              </a:rPr>
              <a:t>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6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3714"/>
            <a:ext cx="10515600" cy="5569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Adobe Garamond Pro Bold" panose="02020702060506020403" pitchFamily="18" charset="0"/>
              </a:rPr>
              <a:t/>
            </a:r>
            <a:br>
              <a:rPr lang="en-US" b="1" dirty="0" smtClean="0">
                <a:latin typeface="Adobe Garamond Pro Bold" panose="02020702060506020403" pitchFamily="18" charset="0"/>
              </a:rPr>
            </a:br>
            <a:r>
              <a:rPr lang="en-US" b="1" dirty="0" smtClean="0">
                <a:latin typeface="Adobe Garamond Pro Bold" panose="02020702060506020403" pitchFamily="18" charset="0"/>
              </a:rPr>
              <a:t>DEFINISI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Adobe Garamond Pro Bold" panose="02020702060506020403" pitchFamily="18" charset="0"/>
              </a:rPr>
              <a:t/>
            </a:r>
            <a:br>
              <a:rPr lang="en-US" b="1" dirty="0">
                <a:latin typeface="Adobe Garamond Pro Bold" panose="02020702060506020403" pitchFamily="18" charset="0"/>
              </a:rPr>
            </a:br>
            <a:endParaRPr lang="en-US" b="1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4914"/>
            <a:ext cx="10515600" cy="42320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yang </a:t>
            </a:r>
            <a:r>
              <a:rPr lang="en-US" dirty="0" err="1" smtClean="0"/>
              <a:t>mengkaji</a:t>
            </a:r>
            <a:r>
              <a:rPr lang="en-US" dirty="0" smtClean="0"/>
              <a:t> </a:t>
            </a:r>
            <a:r>
              <a:rPr lang="en-US" dirty="0" err="1" smtClean="0"/>
              <a:t>objek-objek</a:t>
            </a:r>
            <a:r>
              <a:rPr lang="en-US" dirty="0" smtClean="0"/>
              <a:t>  </a:t>
            </a:r>
            <a:r>
              <a:rPr lang="en-US" dirty="0" err="1" smtClean="0"/>
              <a:t>diskrit</a:t>
            </a:r>
            <a:r>
              <a:rPr lang="en-US" dirty="0" smtClean="0"/>
              <a:t>. Benda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berhingga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elemen-elemennya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bersambungan</a:t>
            </a:r>
            <a:r>
              <a:rPr lang="en-US" dirty="0" smtClean="0"/>
              <a:t> (unconnected). </a:t>
            </a:r>
            <a:r>
              <a:rPr lang="en-US" dirty="0" err="1" smtClean="0"/>
              <a:t>Lawan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kontinyu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terus</a:t>
            </a:r>
            <a:r>
              <a:rPr lang="en-US" dirty="0" smtClean="0"/>
              <a:t> </a:t>
            </a:r>
            <a:r>
              <a:rPr lang="en-US" dirty="0" err="1" smtClean="0"/>
              <a:t>menerus</a:t>
            </a:r>
            <a:r>
              <a:rPr lang="en-US" dirty="0" smtClean="0"/>
              <a:t> (continuous).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1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628" y="1250497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dobe Garamond Pro Bold" panose="02020702060506020403" pitchFamily="18" charset="0"/>
              </a:rPr>
              <a:t>CONTOH</a:t>
            </a:r>
            <a:endParaRPr lang="en-US" b="1" dirty="0">
              <a:latin typeface="Adobe Garamond Pro Bold" panose="02020702060506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4457"/>
            <a:ext cx="10515600" cy="3172506"/>
          </a:xfrm>
        </p:spPr>
        <p:txBody>
          <a:bodyPr/>
          <a:lstStyle/>
          <a:p>
            <a:r>
              <a:rPr lang="en-US" dirty="0" smtClean="0"/>
              <a:t>Ada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password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lintasan</a:t>
            </a:r>
            <a:r>
              <a:rPr lang="en-US" dirty="0" smtClean="0"/>
              <a:t> </a:t>
            </a:r>
            <a:r>
              <a:rPr lang="en-US" dirty="0" err="1" smtClean="0"/>
              <a:t>terpendek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peraga</a:t>
            </a:r>
            <a:r>
              <a:rPr lang="en-US" dirty="0" smtClean="0"/>
              <a:t> digital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memenangkan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undian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7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1608"/>
            <a:ext cx="10515600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Himpunan</a:t>
            </a:r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(Set)</a:t>
            </a:r>
            <a:endParaRPr lang="en-US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4565"/>
            <a:ext cx="10515600" cy="3272398"/>
          </a:xfrm>
        </p:spPr>
        <p:txBody>
          <a:bodyPr/>
          <a:lstStyle/>
          <a:p>
            <a:r>
              <a:rPr lang="en-US" dirty="0" smtClean="0"/>
              <a:t>Kumpulan </a:t>
            </a:r>
            <a:r>
              <a:rPr lang="en-US" dirty="0" err="1" smtClean="0"/>
              <a:t>objek-objek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endParaRPr lang="en-US" dirty="0" smtClean="0"/>
          </a:p>
          <a:p>
            <a:r>
              <a:rPr lang="en-US" dirty="0" err="1" smtClean="0"/>
              <a:t>Objeknya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,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0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Penyajian</a:t>
            </a:r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b="1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Himpunan</a:t>
            </a:r>
            <a:endParaRPr lang="en-US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Enumerasi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 </a:t>
            </a:r>
            <a:r>
              <a:rPr lang="en-US" dirty="0" err="1" smtClean="0"/>
              <a:t>kurawal</a:t>
            </a:r>
            <a:r>
              <a:rPr lang="en-US" dirty="0" smtClean="0"/>
              <a:t> {}</a:t>
            </a:r>
          </a:p>
          <a:p>
            <a:pPr marL="0" indent="0">
              <a:buNone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capital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A = { 1, 3, 7, 9, 11, 13}, B = { 2, 3, 4, 5, 6, 7} , C = {a, c, {a, b, c}, {{</a:t>
            </a:r>
            <a:r>
              <a:rPr lang="en-US" dirty="0" err="1" smtClean="0"/>
              <a:t>d,e</a:t>
            </a:r>
            <a:r>
              <a:rPr lang="en-US" dirty="0" smtClean="0"/>
              <a:t>}}}, </a:t>
            </a:r>
          </a:p>
          <a:p>
            <a:pPr marL="0" indent="0">
              <a:buNone/>
            </a:pPr>
            <a:r>
              <a:rPr lang="en-US" dirty="0" smtClean="0"/>
              <a:t>D = {{}}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4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Penyajian</a:t>
            </a:r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b="1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Himpunan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Simbol-simbol</a:t>
            </a:r>
            <a:r>
              <a:rPr lang="en-US" b="1" dirty="0" smtClean="0"/>
              <a:t> Baku</a:t>
            </a:r>
            <a:r>
              <a:rPr lang="en-US" dirty="0" smtClean="0"/>
              <a:t> </a:t>
            </a:r>
          </a:p>
          <a:p>
            <a:r>
              <a:rPr lang="en-US" dirty="0" smtClean="0"/>
              <a:t> P =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= {1, 2, 3, … }</a:t>
            </a:r>
          </a:p>
          <a:p>
            <a:r>
              <a:rPr lang="en-US" dirty="0" smtClean="0"/>
              <a:t>N =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asli</a:t>
            </a:r>
            <a:r>
              <a:rPr lang="en-US" dirty="0" smtClean="0"/>
              <a:t> = {1,2, … }</a:t>
            </a:r>
          </a:p>
          <a:p>
            <a:r>
              <a:rPr lang="en-US" dirty="0" smtClean="0"/>
              <a:t>Z =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= { …, -2, -1, 0, 1, 2, …}</a:t>
            </a:r>
          </a:p>
          <a:p>
            <a:r>
              <a:rPr lang="en-US" dirty="0" smtClean="0"/>
              <a:t>Q =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rasional</a:t>
            </a:r>
            <a:r>
              <a:rPr lang="en-US" dirty="0" smtClean="0"/>
              <a:t> </a:t>
            </a:r>
          </a:p>
          <a:p>
            <a:r>
              <a:rPr lang="en-US" dirty="0" smtClean="0"/>
              <a:t>R =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riil</a:t>
            </a:r>
            <a:endParaRPr lang="en-US" dirty="0" smtClean="0"/>
          </a:p>
          <a:p>
            <a:r>
              <a:rPr lang="en-US" dirty="0" smtClean="0"/>
              <a:t>C =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Penyajian</a:t>
            </a:r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b="1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Himpunan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8494"/>
                <a:ext cx="10515600" cy="47784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3. </a:t>
                </a:r>
                <a:r>
                  <a:rPr lang="en-US" b="1" dirty="0" err="1" smtClean="0"/>
                  <a:t>Notasi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Pembentuk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Himpunan</a:t>
                </a:r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err="1" smtClean="0"/>
                  <a:t>Tanda</a:t>
                </a:r>
                <a:r>
                  <a:rPr lang="en-US" dirty="0" smtClean="0"/>
                  <a:t> ‘I’ </a:t>
                </a:r>
                <a:r>
                  <a:rPr lang="en-US" dirty="0" err="1" smtClean="0"/>
                  <a:t>melambangkan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elemen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himpunan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dibaca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dimana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atau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sedemikian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sehingga</a:t>
                </a:r>
                <a:endParaRPr lang="en-US" dirty="0" smtClean="0"/>
              </a:p>
              <a:p>
                <a:r>
                  <a:rPr lang="en-US" dirty="0" err="1" smtClean="0"/>
                  <a:t>Contoh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A = {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himpunan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bilangan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asli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lebih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2}</a:t>
                </a:r>
              </a:p>
              <a:p>
                <a:r>
                  <a:rPr lang="en-US" dirty="0" smtClean="0"/>
                  <a:t>A = {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&gt;2}</a:t>
                </a:r>
              </a:p>
              <a:p>
                <a:r>
                  <a:rPr lang="en-US" dirty="0" smtClean="0"/>
                  <a:t>A = {3, 4, 5, 6, …}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8494"/>
                <a:ext cx="10515600" cy="4778469"/>
              </a:xfrm>
              <a:blipFill rotWithShape="0">
                <a:blip r:embed="rId2"/>
                <a:stretch>
                  <a:fillRect l="-1217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7435" t="47794" r="43006" b="45405"/>
          <a:stretch/>
        </p:blipFill>
        <p:spPr>
          <a:xfrm>
            <a:off x="2756648" y="1935992"/>
            <a:ext cx="6091517" cy="78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7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177" y="324784"/>
            <a:ext cx="10515600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Penyajian</a:t>
            </a:r>
            <a:r>
              <a:rPr lang="en-US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US" b="1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Himpunan</a:t>
            </a:r>
            <a:endParaRPr lang="en-US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0347"/>
            <a:ext cx="10515600" cy="452661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4. Diagram Venn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Penyajian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grafis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U = {a, b, c, … h}, A = {b, c, d, e}, B = {d, e, f, g}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61002" y="3913654"/>
            <a:ext cx="3020253" cy="199016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U</a:t>
            </a:r>
            <a:r>
              <a:rPr lang="en-US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A	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5340724" y="4290032"/>
            <a:ext cx="1510552" cy="1510552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t" anchorCtr="1"/>
          <a:lstStyle/>
          <a:p>
            <a:r>
              <a:rPr lang="en-US" dirty="0" smtClean="0"/>
              <a:t>	 	</a:t>
            </a:r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6217023" y="4290032"/>
            <a:ext cx="1510552" cy="151055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84691" y="4603083"/>
            <a:ext cx="290286" cy="3338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84691" y="5146375"/>
            <a:ext cx="290286" cy="3338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71129" y="4667936"/>
            <a:ext cx="290286" cy="3338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71129" y="5102832"/>
            <a:ext cx="290286" cy="3338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144282" y="4603083"/>
            <a:ext cx="290286" cy="3338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144282" y="5083048"/>
            <a:ext cx="290286" cy="3338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973385" y="4538367"/>
            <a:ext cx="290286" cy="3338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82563" y="5126197"/>
            <a:ext cx="290286" cy="3338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94344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8195"/>
            <a:ext cx="10515600" cy="1325563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Kardinalitas</a:t>
            </a:r>
            <a:endParaRPr lang="en-US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8725"/>
            <a:ext cx="10515600" cy="3904410"/>
          </a:xfrm>
        </p:spPr>
        <p:txBody>
          <a:bodyPr>
            <a:normAutofit/>
          </a:bodyPr>
          <a:lstStyle/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kardinal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Notasi</a:t>
            </a:r>
            <a:r>
              <a:rPr lang="en-US" dirty="0" smtClean="0"/>
              <a:t>: 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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</a:t>
            </a:r>
          </a:p>
          <a:p>
            <a:r>
              <a:rPr lang="en-US" dirty="0" err="1" smtClean="0">
                <a:sym typeface="Symbol" panose="05050102010706020507" pitchFamily="18" charset="2"/>
              </a:rPr>
              <a:t>Contoh</a:t>
            </a:r>
            <a:r>
              <a:rPr lang="en-US" dirty="0" smtClean="0">
                <a:sym typeface="Symbol" panose="05050102010706020507" pitchFamily="18" charset="2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A = {1, 2, 2, 3, 4, 5, 5, </a:t>
            </a:r>
            <a:r>
              <a:rPr lang="en-US" i="1" dirty="0" smtClean="0">
                <a:sym typeface="Symbol" panose="05050102010706020507" pitchFamily="18" charset="2"/>
              </a:rPr>
              <a:t>6}</a:t>
            </a:r>
          </a:p>
          <a:p>
            <a:pPr marL="0" indent="0">
              <a:buNone/>
            </a:pPr>
            <a:r>
              <a:rPr lang="en-US" dirty="0" err="1" smtClean="0">
                <a:sym typeface="Symbol" panose="05050102010706020507" pitchFamily="18" charset="2"/>
              </a:rPr>
              <a:t>Maka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i="1" dirty="0" smtClean="0"/>
              <a:t>n(A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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</a:t>
            </a:r>
            <a:r>
              <a:rPr lang="en-US" dirty="0" smtClean="0"/>
              <a:t>= ?</a:t>
            </a:r>
          </a:p>
          <a:p>
            <a:pPr marL="0" indent="0">
              <a:buNone/>
            </a:pPr>
            <a:r>
              <a:rPr lang="en-US" dirty="0" err="1" smtClean="0">
                <a:sym typeface="Symbol" panose="05050102010706020507" pitchFamily="18" charset="2"/>
              </a:rPr>
              <a:t>Elemen</a:t>
            </a:r>
            <a:r>
              <a:rPr lang="en-US" dirty="0" smtClean="0">
                <a:sym typeface="Symbol" panose="05050102010706020507" pitchFamily="18" charset="2"/>
              </a:rPr>
              <a:t> A =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0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811</Words>
  <Application>Microsoft Office PowerPoint</Application>
  <PresentationFormat>Widescreen</PresentationFormat>
  <Paragraphs>134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Adobe Gothic Std B</vt:lpstr>
      <vt:lpstr>Adobe Arabic</vt:lpstr>
      <vt:lpstr>Adobe Caslon Pro Bold</vt:lpstr>
      <vt:lpstr>Adobe Garamond Pro Bold</vt:lpstr>
      <vt:lpstr>Arial</vt:lpstr>
      <vt:lpstr>Calibri</vt:lpstr>
      <vt:lpstr>Calibri Light</vt:lpstr>
      <vt:lpstr>Cambria Math</vt:lpstr>
      <vt:lpstr>Symbol</vt:lpstr>
      <vt:lpstr>Office Theme</vt:lpstr>
      <vt:lpstr>MATEMATIKA DISKRIT</vt:lpstr>
      <vt:lpstr> DEFINISI  </vt:lpstr>
      <vt:lpstr>CONTOH</vt:lpstr>
      <vt:lpstr>Himpunan (Set)</vt:lpstr>
      <vt:lpstr>Penyajian Himpunan</vt:lpstr>
      <vt:lpstr>Penyajian Himpunan</vt:lpstr>
      <vt:lpstr>Penyajian Himpunan</vt:lpstr>
      <vt:lpstr>Penyajian Himpunan</vt:lpstr>
      <vt:lpstr>Kardinalitas</vt:lpstr>
      <vt:lpstr>Himpunan </vt:lpstr>
      <vt:lpstr>Himpunan</vt:lpstr>
      <vt:lpstr>Himpunan</vt:lpstr>
      <vt:lpstr>Himpunan</vt:lpstr>
      <vt:lpstr>Himpunan</vt:lpstr>
      <vt:lpstr>OPERASI HIMPUNAN</vt:lpstr>
      <vt:lpstr>KOMPLEMEN</vt:lpstr>
      <vt:lpstr>SELISIH</vt:lpstr>
      <vt:lpstr>BEDA SETANGKUP</vt:lpstr>
      <vt:lpstr>PERKALIAN KARTESIAN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Eaeoo</dc:creator>
  <cp:lastModifiedBy>Eaeoo</cp:lastModifiedBy>
  <cp:revision>99</cp:revision>
  <dcterms:created xsi:type="dcterms:W3CDTF">2018-09-14T13:39:58Z</dcterms:created>
  <dcterms:modified xsi:type="dcterms:W3CDTF">2019-09-30T04:05:28Z</dcterms:modified>
</cp:coreProperties>
</file>