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000068-5423-4FB6-808B-DFC8C5A2A7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B76EAA-E8E3-477A-8C3E-35C89E90E3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Konsep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Dasar</a:t>
            </a:r>
            <a:r>
              <a:rPr lang="id-ID" altLang="en-US" dirty="0" smtClean="0"/>
              <a:t/>
            </a:r>
            <a:br>
              <a:rPr lang="id-ID" altLang="en-US" dirty="0" smtClean="0"/>
            </a:br>
            <a:r>
              <a:rPr lang="id-ID" altLang="en-US" dirty="0" smtClean="0"/>
              <a:t>Statistik dan Probabilitas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Esti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Wijayanti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M.Kom</a:t>
            </a:r>
            <a:endParaRPr lang="id-ID" altLang="en-US" dirty="0" smtClean="0"/>
          </a:p>
          <a:p>
            <a:pPr eaLnBrk="1" hangingPunct="1">
              <a:defRPr/>
            </a:pPr>
            <a:r>
              <a:rPr lang="id-ID" altLang="en-US" dirty="0" smtClean="0"/>
              <a:t>Pertemuan 1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1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Perlu Mempelajari Statistik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Menjelaskan hubungan antar variabel</a:t>
            </a:r>
          </a:p>
          <a:p>
            <a:pPr eaLnBrk="1" hangingPunct="1"/>
            <a:r>
              <a:rPr lang="en-US" smtClean="0"/>
              <a:t>Membuat keputusan lebih baik</a:t>
            </a:r>
          </a:p>
          <a:p>
            <a:pPr eaLnBrk="1" hangingPunct="1"/>
            <a:r>
              <a:rPr lang="en-US" smtClean="0"/>
              <a:t>Mengatasi perubahan-perubahan</a:t>
            </a:r>
          </a:p>
          <a:p>
            <a:pPr eaLnBrk="1" hangingPunct="1"/>
            <a:r>
              <a:rPr lang="en-US" smtClean="0"/>
              <a:t>Membuat rencana dan ramalan</a:t>
            </a:r>
          </a:p>
        </p:txBody>
      </p:sp>
    </p:spTree>
    <p:extLst>
      <p:ext uri="{BB962C8B-B14F-4D97-AF65-F5344CB8AC3E}">
        <p14:creationId xmlns:p14="http://schemas.microsoft.com/office/powerpoint/2010/main" val="36108997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Metodologi Statistik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Mengidentifikasikan persoalan</a:t>
            </a:r>
          </a:p>
          <a:p>
            <a:pPr eaLnBrk="1" hangingPunct="1"/>
            <a:r>
              <a:rPr lang="en-US" smtClean="0"/>
              <a:t>Pengumpulan fakta-fakta yang ada</a:t>
            </a:r>
          </a:p>
          <a:p>
            <a:pPr eaLnBrk="1" hangingPunct="1"/>
            <a:r>
              <a:rPr lang="en-US" smtClean="0"/>
              <a:t>Mengumpulkan data asli yang baru</a:t>
            </a:r>
          </a:p>
          <a:p>
            <a:pPr eaLnBrk="1" hangingPunct="1"/>
            <a:r>
              <a:rPr lang="en-US" smtClean="0"/>
              <a:t>Klasifikasi data</a:t>
            </a:r>
          </a:p>
          <a:p>
            <a:pPr eaLnBrk="1" hangingPunct="1"/>
            <a:r>
              <a:rPr lang="en-US" smtClean="0"/>
              <a:t>Penyajian data</a:t>
            </a:r>
          </a:p>
          <a:p>
            <a:pPr eaLnBrk="1" hangingPunct="1"/>
            <a:r>
              <a:rPr lang="en-US" smtClean="0"/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30862937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Elemen Statistik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Populasi</a:t>
            </a:r>
          </a:p>
          <a:p>
            <a:pPr eaLnBrk="1" hangingPunct="1"/>
            <a:r>
              <a:rPr lang="en-US" smtClean="0"/>
              <a:t>Sampel</a:t>
            </a:r>
          </a:p>
          <a:p>
            <a:pPr eaLnBrk="1" hangingPunct="1"/>
            <a:r>
              <a:rPr lang="en-US" smtClean="0"/>
              <a:t>Variabel</a:t>
            </a:r>
          </a:p>
          <a:p>
            <a:pPr eaLnBrk="1" hangingPunct="1"/>
            <a:r>
              <a:rPr lang="en-US" smtClean="0"/>
              <a:t>Statistik inferensi</a:t>
            </a:r>
          </a:p>
          <a:p>
            <a:pPr eaLnBrk="1" hangingPunct="1"/>
            <a:r>
              <a:rPr lang="en-US" smtClean="0"/>
              <a:t>Pengukuran reabilitas dari statistik inferensi</a:t>
            </a:r>
          </a:p>
        </p:txBody>
      </p:sp>
    </p:spTree>
    <p:extLst>
      <p:ext uri="{BB962C8B-B14F-4D97-AF65-F5344CB8AC3E}">
        <p14:creationId xmlns:p14="http://schemas.microsoft.com/office/powerpoint/2010/main" val="25773983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Populasi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z="2800" smtClean="0"/>
              <a:t>Populasi adalah sebagai sekumpulan data yang mengidentifikasi suatu fenomena</a:t>
            </a:r>
          </a:p>
          <a:p>
            <a:pPr eaLnBrk="1" hangingPunct="1"/>
            <a:r>
              <a:rPr lang="en-US" sz="2800" smtClean="0"/>
              <a:t>Contoh :</a:t>
            </a:r>
          </a:p>
          <a:p>
            <a:pPr lvl="1" eaLnBrk="1" hangingPunct="1"/>
            <a:r>
              <a:rPr lang="en-US" sz="2400" smtClean="0"/>
              <a:t>Semua pekerja di seluruh Indonesia</a:t>
            </a:r>
          </a:p>
          <a:p>
            <a:pPr lvl="1" eaLnBrk="1" hangingPunct="1"/>
            <a:r>
              <a:rPr lang="en-US" sz="2400" smtClean="0"/>
              <a:t>Semua mahasiswa di Universitas Muria Kudus</a:t>
            </a:r>
          </a:p>
          <a:p>
            <a:pPr eaLnBrk="1" hangingPunct="1"/>
            <a:r>
              <a:rPr lang="en-US" sz="2800" smtClean="0"/>
              <a:t>Populasi lebih bergantung pada kegunaan dan relevansi data yang dikumpulkan</a:t>
            </a:r>
          </a:p>
        </p:txBody>
      </p:sp>
    </p:spTree>
    <p:extLst>
      <p:ext uri="{BB962C8B-B14F-4D97-AF65-F5344CB8AC3E}">
        <p14:creationId xmlns:p14="http://schemas.microsoft.com/office/powerpoint/2010/main" val="17505756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Sampel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Sampel adalah sebagai sekumpulan data yang diambil atau diseleksi dari suatu populasi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Contoh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Populasi = Seluruh mahasiswa di Universitas Muria Kudus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Sampel  = Mahasiswa semeter  5  jurusan TI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Sampel pada dasarnya adalah bagian dari populasi</a:t>
            </a:r>
          </a:p>
        </p:txBody>
      </p:sp>
    </p:spTree>
    <p:extLst>
      <p:ext uri="{BB962C8B-B14F-4D97-AF65-F5344CB8AC3E}">
        <p14:creationId xmlns:p14="http://schemas.microsoft.com/office/powerpoint/2010/main" val="7138911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Variabel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z="2800" smtClean="0"/>
              <a:t>Dalam melakukan inferensi terhadap populasi, tidak semua ciri populasi harus diketahui, hanya satu atau beberapa karakteristik populasi yang perlu diketahui, yang disebut sebagai </a:t>
            </a:r>
            <a:r>
              <a:rPr lang="en-US" sz="2800" smtClean="0">
                <a:solidFill>
                  <a:srgbClr val="FF0066"/>
                </a:solidFill>
              </a:rPr>
              <a:t>variabel</a:t>
            </a:r>
          </a:p>
          <a:p>
            <a:pPr eaLnBrk="1" hangingPunct="1"/>
            <a:r>
              <a:rPr lang="en-US" sz="2800" smtClean="0"/>
              <a:t>Variabel adalah sebuah simbol, yang dapat menyandang setiap nilai dari suatu himpunan nilai yang disebut sebagai domain dari variabel tersebut</a:t>
            </a:r>
          </a:p>
        </p:txBody>
      </p:sp>
    </p:spTree>
    <p:extLst>
      <p:ext uri="{BB962C8B-B14F-4D97-AF65-F5344CB8AC3E}">
        <p14:creationId xmlns:p14="http://schemas.microsoft.com/office/powerpoint/2010/main" val="14899962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Variabel kontinu dan diskrit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Sebuah variabel yang secara teoritis dapat menyandang setiap nilai di antara dua nilai yang diberikan disebut dengan </a:t>
            </a:r>
            <a:r>
              <a:rPr lang="en-US" smtClean="0">
                <a:solidFill>
                  <a:srgbClr val="FF0066"/>
                </a:solidFill>
              </a:rPr>
              <a:t>variabel kontinu</a:t>
            </a:r>
          </a:p>
          <a:p>
            <a:pPr eaLnBrk="1" hangingPunct="1"/>
            <a:r>
              <a:rPr lang="en-US" smtClean="0"/>
              <a:t>Kebalikannya disebut sebagai </a:t>
            </a:r>
            <a:r>
              <a:rPr lang="en-US" smtClean="0">
                <a:solidFill>
                  <a:srgbClr val="0000FF"/>
                </a:solidFill>
              </a:rPr>
              <a:t>variabel diskrit</a:t>
            </a:r>
          </a:p>
        </p:txBody>
      </p:sp>
    </p:spTree>
    <p:extLst>
      <p:ext uri="{BB962C8B-B14F-4D97-AF65-F5344CB8AC3E}">
        <p14:creationId xmlns:p14="http://schemas.microsoft.com/office/powerpoint/2010/main" val="27001352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Contoh variabel kontinu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Tinggi</a:t>
            </a:r>
            <a:r>
              <a:rPr lang="en-US" dirty="0" smtClean="0"/>
              <a:t> H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162 cm, 167,5 cm </a:t>
            </a:r>
            <a:r>
              <a:rPr lang="en-US" dirty="0" err="1" smtClean="0"/>
              <a:t>atau</a:t>
            </a:r>
            <a:r>
              <a:rPr lang="en-US" dirty="0" smtClean="0"/>
              <a:t> 168,45678 cm,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pengukurannya</a:t>
            </a:r>
            <a:endParaRPr lang="en-US" dirty="0" smtClean="0"/>
          </a:p>
          <a:p>
            <a:pPr eaLnBrk="1" hangingPunct="1"/>
            <a:r>
              <a:rPr lang="en-US" dirty="0" smtClean="0"/>
              <a:t>Data yang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33FF"/>
                </a:solidFill>
              </a:rPr>
              <a:t>data </a:t>
            </a:r>
            <a:r>
              <a:rPr lang="en-US" dirty="0" err="1" smtClean="0">
                <a:solidFill>
                  <a:srgbClr val="9933FF"/>
                </a:solidFill>
              </a:rPr>
              <a:t>kontinu</a:t>
            </a:r>
            <a:endParaRPr lang="en-US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032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Contoh Variabel diskrit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Sejumlah</a:t>
            </a:r>
            <a:r>
              <a:rPr lang="en-US" dirty="0" smtClean="0"/>
              <a:t> N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0, 1, 2, 3, …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2,5 </a:t>
            </a:r>
            <a:r>
              <a:rPr lang="en-US" dirty="0" err="1" smtClean="0"/>
              <a:t>atau</a:t>
            </a:r>
            <a:r>
              <a:rPr lang="en-US" dirty="0" smtClean="0"/>
              <a:t>, 3,4,5,6,7</a:t>
            </a:r>
          </a:p>
          <a:p>
            <a:pPr eaLnBrk="1" hangingPunct="1"/>
            <a:r>
              <a:rPr lang="en-US" dirty="0" smtClean="0"/>
              <a:t>Data yang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33FF"/>
                </a:solidFill>
              </a:rPr>
              <a:t>data </a:t>
            </a:r>
            <a:r>
              <a:rPr lang="en-US" dirty="0" err="1" smtClean="0">
                <a:solidFill>
                  <a:srgbClr val="9933FF"/>
                </a:solidFill>
              </a:rPr>
              <a:t>diskrit</a:t>
            </a:r>
            <a:endParaRPr lang="en-US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32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Statistik Inferensi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Statistik inferensi pada dasarnya adalah suatu keputusan, perkiraan atau generalisasi tentang suatu populasi berdasarkan informasi yang terkandung dari suatu sampel</a:t>
            </a:r>
          </a:p>
        </p:txBody>
      </p:sp>
    </p:spTree>
    <p:extLst>
      <p:ext uri="{BB962C8B-B14F-4D97-AF65-F5344CB8AC3E}">
        <p14:creationId xmlns:p14="http://schemas.microsoft.com/office/powerpoint/2010/main" val="17713047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d-ID" altLang="en-US" dirty="0" smtClean="0"/>
              <a:t>Statistik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merencanakan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mengumpulkan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, </a:t>
            </a:r>
            <a:r>
              <a:rPr lang="en-US" sz="2800" dirty="0" err="1" smtClean="0"/>
              <a:t>menginterpretasi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mempresentasikan</a:t>
            </a:r>
            <a:r>
              <a:rPr lang="en-US" sz="2800" dirty="0" smtClean="0"/>
              <a:t> data. </a:t>
            </a:r>
            <a:r>
              <a:rPr lang="en-US" sz="2800" dirty="0" err="1" smtClean="0"/>
              <a:t>Singkatnya</a:t>
            </a:r>
            <a:r>
              <a:rPr lang="en-US" sz="2800" dirty="0" smtClean="0"/>
              <a:t>, </a:t>
            </a: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berkenaan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data. </a:t>
            </a:r>
            <a:r>
              <a:rPr lang="en-US" sz="2800" dirty="0" err="1" smtClean="0"/>
              <a:t>Istilah</a:t>
            </a:r>
            <a:r>
              <a:rPr lang="en-US" sz="2800" dirty="0" smtClean="0"/>
              <a:t> ’</a:t>
            </a:r>
            <a:r>
              <a:rPr lang="en-US" sz="2800" dirty="0" err="1" smtClean="0"/>
              <a:t>statistika</a:t>
            </a:r>
            <a:r>
              <a:rPr lang="en-US" sz="2800" dirty="0" smtClean="0"/>
              <a:t>’ (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Inggris</a:t>
            </a:r>
            <a:r>
              <a:rPr lang="en-US" sz="2800" dirty="0" smtClean="0"/>
              <a:t>: statistics)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’</a:t>
            </a:r>
            <a:r>
              <a:rPr lang="en-US" sz="2800" dirty="0" err="1" smtClean="0"/>
              <a:t>statistik</a:t>
            </a:r>
            <a:r>
              <a:rPr lang="en-US" sz="2800" dirty="0" smtClean="0"/>
              <a:t>’ (statistic).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berkenaan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data,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statistik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data,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penerapan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data. Dari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data, </a:t>
            </a: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data;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statistika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deskriptif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038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143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5826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err="1" smtClean="0"/>
              <a:t>Pengukuran</a:t>
            </a:r>
            <a:r>
              <a:rPr lang="en-US" sz="3200" dirty="0" smtClean="0"/>
              <a:t> </a:t>
            </a:r>
            <a:r>
              <a:rPr lang="en-US" sz="3200" dirty="0" err="1" smtClean="0"/>
              <a:t>Reabilitas</a:t>
            </a:r>
            <a:r>
              <a:rPr lang="en-US" sz="3200" dirty="0" smtClean="0"/>
              <a:t> Dari </a:t>
            </a:r>
            <a:r>
              <a:rPr lang="en-US" sz="3200" dirty="0" err="1" smtClean="0"/>
              <a:t>Statistik</a:t>
            </a:r>
            <a:r>
              <a:rPr lang="en-US" sz="3200" dirty="0" smtClean="0"/>
              <a:t> </a:t>
            </a:r>
            <a:r>
              <a:rPr lang="en-US" sz="3200" dirty="0" err="1" smtClean="0"/>
              <a:t>Inferensi</a:t>
            </a:r>
            <a:endParaRPr lang="en-US" sz="3200" dirty="0" smtClean="0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Dalam analisa statistik yang diambil dari data sampel dari suatu populasi, maka konsekuensi akan menibulkan bias dalam inferensinya.</a:t>
            </a:r>
          </a:p>
          <a:p>
            <a:pPr eaLnBrk="1" hangingPunct="1"/>
            <a:r>
              <a:rPr lang="en-US" smtClean="0"/>
              <a:t>Maka diperlukan pengukuran reabilitas dari setiap inferensi yang telah dibuat</a:t>
            </a:r>
          </a:p>
        </p:txBody>
      </p:sp>
    </p:spTree>
    <p:extLst>
      <p:ext uri="{BB962C8B-B14F-4D97-AF65-F5344CB8AC3E}">
        <p14:creationId xmlns:p14="http://schemas.microsoft.com/office/powerpoint/2010/main" val="12526486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Type data Statistik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 err="1" smtClean="0"/>
              <a:t>kualitatif</a:t>
            </a:r>
            <a:r>
              <a:rPr lang="en-US" dirty="0" smtClean="0"/>
              <a:t> – data </a:t>
            </a:r>
            <a:r>
              <a:rPr lang="en-US" dirty="0" err="1" smtClean="0"/>
              <a:t>nonmetrik</a:t>
            </a:r>
            <a:endParaRPr lang="en-US" dirty="0" smtClean="0"/>
          </a:p>
          <a:p>
            <a:pPr eaLnBrk="1" hangingPunct="1"/>
            <a:r>
              <a:rPr lang="en-US" dirty="0" smtClean="0"/>
              <a:t>Data </a:t>
            </a:r>
            <a:r>
              <a:rPr lang="en-US" dirty="0" err="1" smtClean="0"/>
              <a:t>kuantitatif</a:t>
            </a:r>
            <a:r>
              <a:rPr lang="en-US" dirty="0" smtClean="0"/>
              <a:t> – data </a:t>
            </a:r>
            <a:r>
              <a:rPr lang="en-US" dirty="0" err="1" smtClean="0"/>
              <a:t>metrik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1650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Data kualitatif – data nonmetrik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Data nominal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Data yang paling rendah dalam level pengukuran data, hanya meghasilkan satu dan hanya satu-satunya kategori. Contoh pendidikan, jenis kelamin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ordinal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Data yeng memiliki tingkatan data, urutan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kategorikal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Data dalam jenis ya atau tidak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numerikal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Jenis data diskrit dan data kontinu</a:t>
            </a:r>
          </a:p>
        </p:txBody>
      </p:sp>
    </p:spTree>
    <p:extLst>
      <p:ext uri="{BB962C8B-B14F-4D97-AF65-F5344CB8AC3E}">
        <p14:creationId xmlns:p14="http://schemas.microsoft.com/office/powerpoint/2010/main" val="1714766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Data kuantitatif – data metrik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Interval</a:t>
            </a:r>
          </a:p>
          <a:p>
            <a:pPr lvl="1" eaLnBrk="1" hangingPunct="1"/>
            <a:r>
              <a:rPr lang="en-US" sz="2400" smtClean="0"/>
              <a:t>Data yang lebih tinggi tingkat pengukurannya dari data ordinal, urutan data dapat dikuantitatifkan dan tidak mempunyai titik nol yang absolut</a:t>
            </a:r>
          </a:p>
          <a:p>
            <a:pPr eaLnBrk="1" hangingPunct="1"/>
            <a:r>
              <a:rPr lang="en-US" sz="2800" smtClean="0"/>
              <a:t>Rasio</a:t>
            </a:r>
          </a:p>
          <a:p>
            <a:pPr lvl="1" eaLnBrk="1" hangingPunct="1"/>
            <a:r>
              <a:rPr lang="en-US" sz="2400" smtClean="0"/>
              <a:t>Data yang tingkat pengukurannya lebih tinggi</a:t>
            </a:r>
          </a:p>
          <a:p>
            <a:pPr lvl="1" eaLnBrk="1" hangingPunct="1"/>
            <a:r>
              <a:rPr lang="en-US" sz="2400" smtClean="0"/>
              <a:t>Data rasio adalah data bersifat angka dalam arti sesungguhnya dan mempunyai titik nol dalan arti sesungguhnya</a:t>
            </a:r>
          </a:p>
        </p:txBody>
      </p:sp>
    </p:spTree>
    <p:extLst>
      <p:ext uri="{BB962C8B-B14F-4D97-AF65-F5344CB8AC3E}">
        <p14:creationId xmlns:p14="http://schemas.microsoft.com/office/powerpoint/2010/main" val="23025258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Pendekatan Statistik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mtClean="0"/>
              <a:t>Analisis deskriptif</a:t>
            </a:r>
          </a:p>
          <a:p>
            <a:pPr eaLnBrk="1" hangingPunct="1"/>
            <a:r>
              <a:rPr lang="en-US" smtClean="0"/>
              <a:t>Analisis inferensi</a:t>
            </a:r>
          </a:p>
          <a:p>
            <a:pPr eaLnBrk="1" hangingPunct="1"/>
            <a:r>
              <a:rPr lang="en-US" smtClean="0"/>
              <a:t>Kombinasi dari keduanya</a:t>
            </a:r>
          </a:p>
        </p:txBody>
      </p:sp>
    </p:spTree>
    <p:extLst>
      <p:ext uri="{BB962C8B-B14F-4D97-AF65-F5344CB8AC3E}">
        <p14:creationId xmlns:p14="http://schemas.microsoft.com/office/powerpoint/2010/main" val="31591837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Aplikasi Komputer </a:t>
            </a:r>
            <a:r>
              <a:rPr lang="id-ID" altLang="en-US" sz="3200" smtClean="0"/>
              <a:t>a.l :</a:t>
            </a:r>
            <a:endParaRPr lang="en-US" altLang="en-US" sz="3200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508125"/>
            <a:ext cx="3810000" cy="4502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Statistik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Microstat</a:t>
            </a:r>
            <a:endParaRPr lang="en-US" dirty="0" smtClean="0"/>
          </a:p>
          <a:p>
            <a:pPr lvl="1" eaLnBrk="1" hangingPunct="1"/>
            <a:r>
              <a:rPr lang="en-US" dirty="0" smtClean="0"/>
              <a:t>Curve expert</a:t>
            </a:r>
          </a:p>
          <a:p>
            <a:pPr lvl="1" eaLnBrk="1" hangingPunct="1"/>
            <a:r>
              <a:rPr lang="en-US" dirty="0" smtClean="0"/>
              <a:t>Minitab, statistic</a:t>
            </a:r>
          </a:p>
          <a:p>
            <a:pPr lvl="1" eaLnBrk="1" hangingPunct="1"/>
            <a:r>
              <a:rPr lang="en-US" dirty="0" smtClean="0"/>
              <a:t>Amos</a:t>
            </a:r>
          </a:p>
          <a:p>
            <a:pPr lvl="1" eaLnBrk="1" hangingPunct="1"/>
            <a:r>
              <a:rPr lang="en-US" dirty="0" err="1" smtClean="0"/>
              <a:t>Lisrel</a:t>
            </a:r>
            <a:r>
              <a:rPr lang="en-US" dirty="0" smtClean="0"/>
              <a:t>, AHP</a:t>
            </a:r>
          </a:p>
          <a:p>
            <a:pPr lvl="1" eaLnBrk="1" hangingPunct="1"/>
            <a:r>
              <a:rPr lang="en-US" dirty="0" smtClean="0"/>
              <a:t>SPSS</a:t>
            </a:r>
          </a:p>
          <a:p>
            <a:pPr lvl="1" eaLnBrk="1" hangingPunct="1"/>
            <a:r>
              <a:rPr lang="en-US" dirty="0" smtClean="0"/>
              <a:t>MS Excel</a:t>
            </a:r>
          </a:p>
          <a:p>
            <a:pPr lvl="1" eaLnBrk="1" hangingPunct="1"/>
            <a:r>
              <a:rPr lang="en-US" dirty="0"/>
              <a:t>R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399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508125"/>
            <a:ext cx="3810000" cy="4502150"/>
          </a:xfrm>
        </p:spPr>
        <p:txBody>
          <a:bodyPr/>
          <a:lstStyle/>
          <a:p>
            <a:pPr eaLnBrk="1" hangingPunct="1"/>
            <a:r>
              <a:rPr lang="en-US" smtClean="0"/>
              <a:t>Metode kuantitatif</a:t>
            </a:r>
          </a:p>
          <a:p>
            <a:pPr lvl="1" eaLnBrk="1" hangingPunct="1"/>
            <a:r>
              <a:rPr lang="en-US" smtClean="0"/>
              <a:t>QSB</a:t>
            </a:r>
          </a:p>
          <a:p>
            <a:pPr lvl="1" eaLnBrk="1" hangingPunct="1"/>
            <a:r>
              <a:rPr lang="en-US" smtClean="0"/>
              <a:t>Lindo</a:t>
            </a:r>
          </a:p>
          <a:p>
            <a:pPr lvl="1" eaLnBrk="1" hangingPunct="1"/>
            <a:r>
              <a:rPr lang="en-US" smtClean="0"/>
              <a:t>Invest, metastock</a:t>
            </a:r>
          </a:p>
          <a:p>
            <a:pPr lvl="1" eaLnBrk="1" hangingPunct="1"/>
            <a:r>
              <a:rPr lang="en-US" smtClean="0"/>
              <a:t>E-viewa</a:t>
            </a:r>
          </a:p>
          <a:p>
            <a:pPr lvl="1" eaLnBrk="1" hangingPunct="1"/>
            <a:r>
              <a:rPr lang="en-US" smtClean="0"/>
              <a:t>DS, POM for windows</a:t>
            </a:r>
          </a:p>
          <a:p>
            <a:pPr lvl="1" eaLnBrk="1" hangingPunct="1"/>
            <a:r>
              <a:rPr lang="en-US" smtClean="0"/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33633108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mtClean="0"/>
              <a:t>Lembaga : BPS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05038"/>
            <a:ext cx="5619750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175"/>
            <a:ext cx="3714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8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Diskusikan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(1 </a:t>
            </a:r>
            <a:r>
              <a:rPr lang="en-US" dirty="0" err="1" smtClean="0"/>
              <a:t>Kelompok</a:t>
            </a:r>
            <a:r>
              <a:rPr lang="en-US" dirty="0" smtClean="0"/>
              <a:t> 4 </a:t>
            </a:r>
            <a:r>
              <a:rPr lang="en-US" dirty="0" err="1" smtClean="0"/>
              <a:t>mahasiswa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Diskripsikan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,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/ </a:t>
            </a:r>
            <a:r>
              <a:rPr lang="en-US" dirty="0" err="1" smtClean="0"/>
              <a:t>pengaplikasian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dilingkungan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sajakah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2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d-ID" altLang="en-US" dirty="0" smtClean="0"/>
              <a:t>Probabilitas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  <a:r>
              <a:rPr lang="en-US" dirty="0" err="1" smtClean="0"/>
              <a:t>populasi</a:t>
            </a:r>
            <a:r>
              <a:rPr lang="en-US" dirty="0" smtClean="0"/>
              <a:t>, </a:t>
            </a:r>
            <a:r>
              <a:rPr lang="en-US" dirty="0" err="1" smtClean="0"/>
              <a:t>sampel</a:t>
            </a:r>
            <a:r>
              <a:rPr lang="en-US" dirty="0" smtClean="0"/>
              <a:t>, unit </a:t>
            </a:r>
            <a:r>
              <a:rPr lang="en-US" dirty="0" err="1" smtClean="0"/>
              <a:t>sampel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. </a:t>
            </a:r>
            <a:r>
              <a:rPr lang="en-US" dirty="0" err="1" smtClean="0"/>
              <a:t>Nilainya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1.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1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Definisi</a:t>
            </a:r>
            <a:endParaRPr lang="en-US" dirty="0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Statistik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berurusan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,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memanfaatkannyan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3281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Definisi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Statistik (Schaum’s ; Murray R Spiegel)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Ilmu pengetahuan yang berhubungan dengan metode – metode ilmiah untuk pengumpulan, pengorganisasian, perangkuman dan penganalisisan data di samping terkait pula dengan metode – metode untuk penarikan kesimpulan yang valid serta pengambilan keputusan yang berdasarkan alasan-alasan yang ilmiah dan kuat yang memperoleh dari hasil analisis tadi</a:t>
            </a:r>
          </a:p>
        </p:txBody>
      </p:sp>
    </p:spTree>
    <p:extLst>
      <p:ext uri="{BB962C8B-B14F-4D97-AF65-F5344CB8AC3E}">
        <p14:creationId xmlns:p14="http://schemas.microsoft.com/office/powerpoint/2010/main" val="6817719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err="1" smtClean="0"/>
              <a:t>Kegunaan</a:t>
            </a:r>
            <a:r>
              <a:rPr lang="en-US" sz="4400" dirty="0" smtClean="0"/>
              <a:t> </a:t>
            </a:r>
            <a:r>
              <a:rPr lang="en-US" sz="4400" dirty="0" err="1" smtClean="0"/>
              <a:t>statistik</a:t>
            </a:r>
            <a:endParaRPr lang="en-US" sz="4400" dirty="0" smtClean="0"/>
          </a:p>
          <a:p>
            <a:pPr lvl="1" eaLnBrk="1" hangingPunct="1"/>
            <a:r>
              <a:rPr lang="en-US" sz="4400" dirty="0" err="1" smtClean="0"/>
              <a:t>Analisis</a:t>
            </a:r>
            <a:r>
              <a:rPr lang="en-US" sz="4400" dirty="0" smtClean="0"/>
              <a:t> data</a:t>
            </a:r>
          </a:p>
          <a:p>
            <a:pPr lvl="1" eaLnBrk="1" hangingPunct="1"/>
            <a:r>
              <a:rPr lang="en-US" sz="4400" dirty="0" err="1" smtClean="0"/>
              <a:t>Peramalan</a:t>
            </a:r>
            <a:endParaRPr lang="en-US" sz="4400" dirty="0" smtClean="0"/>
          </a:p>
          <a:p>
            <a:pPr lvl="1" eaLnBrk="1" hangingPunct="1"/>
            <a:r>
              <a:rPr lang="en-US" sz="4400" dirty="0" err="1" smtClean="0"/>
              <a:t>Uji</a:t>
            </a:r>
            <a:r>
              <a:rPr lang="en-US" sz="4400" dirty="0" smtClean="0"/>
              <a:t> </a:t>
            </a:r>
            <a:r>
              <a:rPr lang="en-US" sz="4400" dirty="0" err="1" smtClean="0"/>
              <a:t>hipotesa</a:t>
            </a:r>
            <a:endParaRPr lang="en-US" sz="4400" dirty="0" smtClean="0"/>
          </a:p>
          <a:p>
            <a:pPr lvl="1" eaLnBrk="1" hangingPunct="1"/>
            <a:r>
              <a:rPr lang="en-US" sz="4400" dirty="0" err="1" smtClean="0"/>
              <a:t>Ilmu</a:t>
            </a:r>
            <a:r>
              <a:rPr lang="en-US" sz="4400" dirty="0" smtClean="0"/>
              <a:t> </a:t>
            </a:r>
            <a:r>
              <a:rPr lang="en-US" sz="4400" dirty="0" err="1" smtClean="0"/>
              <a:t>statistik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6578202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Ruang lingkup statistik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08125"/>
            <a:ext cx="7772400" cy="450215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mekanika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Sipil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Pemerintahan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Psychology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6314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Bagian Ilmu Statistik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Statistik Deskriptif</a:t>
            </a:r>
          </a:p>
          <a:p>
            <a:pPr lvl="1" eaLnBrk="1" hangingPunct="1"/>
            <a:r>
              <a:rPr lang="en-US" smtClean="0"/>
              <a:t>Menjelaskan – menggambarkan berbagai karakteristik data</a:t>
            </a:r>
          </a:p>
          <a:p>
            <a:pPr eaLnBrk="1" hangingPunct="1"/>
            <a:r>
              <a:rPr lang="en-US" smtClean="0"/>
              <a:t>Statistik Induktif – Inferensi</a:t>
            </a:r>
          </a:p>
          <a:p>
            <a:pPr lvl="1" eaLnBrk="1" hangingPunct="1"/>
            <a:r>
              <a:rPr lang="en-US" smtClean="0"/>
              <a:t>Inferensi adalah suatu pernyataan mengenai suatu populasi yang didasarkan pada informasi dari sampel random yang diambil dari populasi tersebut</a:t>
            </a:r>
          </a:p>
        </p:txBody>
      </p:sp>
    </p:spTree>
    <p:extLst>
      <p:ext uri="{BB962C8B-B14F-4D97-AF65-F5344CB8AC3E}">
        <p14:creationId xmlns:p14="http://schemas.microsoft.com/office/powerpoint/2010/main" val="2686215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6375"/>
            <a:ext cx="7772400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Bagian Ilmu Statistik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Teori Probabilitas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Probabilitas – peluang adalah suatu angka yang menunjukan tingkat keyakinan tentang terjadinya suatu peristiwa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Analisis keputusan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Analisis keputusan secara statistik berhubungan dengan pengambilan keputusan bila alternatif – alternatif tindakan diketahui, tetapi hasil dari masing-masing tindakan berbeda-beda</a:t>
            </a:r>
          </a:p>
        </p:txBody>
      </p:sp>
    </p:spTree>
    <p:extLst>
      <p:ext uri="{BB962C8B-B14F-4D97-AF65-F5344CB8AC3E}">
        <p14:creationId xmlns:p14="http://schemas.microsoft.com/office/powerpoint/2010/main" val="30880147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881</Words>
  <Application>Microsoft Office PowerPoint</Application>
  <PresentationFormat>On-screen Show (4:3)</PresentationFormat>
  <Paragraphs>133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Konsep Dasar Statistik dan Probabilitas</vt:lpstr>
      <vt:lpstr>Statistik</vt:lpstr>
      <vt:lpstr>Probabilitas</vt:lpstr>
      <vt:lpstr>Definisi</vt:lpstr>
      <vt:lpstr>Definisi</vt:lpstr>
      <vt:lpstr>PowerPoint Presentation</vt:lpstr>
      <vt:lpstr>Ruang lingkup statistik</vt:lpstr>
      <vt:lpstr>Bagian Ilmu Statistik</vt:lpstr>
      <vt:lpstr>Bagian Ilmu Statistik</vt:lpstr>
      <vt:lpstr>Perlu Mempelajari Statistik</vt:lpstr>
      <vt:lpstr>Metodologi Statistik</vt:lpstr>
      <vt:lpstr>Elemen Statistik</vt:lpstr>
      <vt:lpstr>Populasi</vt:lpstr>
      <vt:lpstr>Sampel</vt:lpstr>
      <vt:lpstr>Variabel</vt:lpstr>
      <vt:lpstr>Variabel kontinu dan diskrit</vt:lpstr>
      <vt:lpstr>Contoh variabel kontinu</vt:lpstr>
      <vt:lpstr>Contoh Variabel diskrit</vt:lpstr>
      <vt:lpstr>Statistik Inferensi</vt:lpstr>
      <vt:lpstr>Pengukuran Reabilitas Dari Statistik Inferensi</vt:lpstr>
      <vt:lpstr>Type data Statistik</vt:lpstr>
      <vt:lpstr>Data kualitatif – data nonmetrik</vt:lpstr>
      <vt:lpstr>Data kuantitatif – data metrik</vt:lpstr>
      <vt:lpstr>Pendekatan Statistik</vt:lpstr>
      <vt:lpstr>Aplikasi Komputer a.l :</vt:lpstr>
      <vt:lpstr>PowerPoint Presentation</vt:lpstr>
      <vt:lpstr>Diskusi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Statistik dan Probabilitas</dc:title>
  <dc:creator>icetea</dc:creator>
  <cp:lastModifiedBy>icetea</cp:lastModifiedBy>
  <cp:revision>13</cp:revision>
  <dcterms:created xsi:type="dcterms:W3CDTF">2019-09-26T07:15:49Z</dcterms:created>
  <dcterms:modified xsi:type="dcterms:W3CDTF">2019-09-30T03:48:36Z</dcterms:modified>
</cp:coreProperties>
</file>