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05" r:id="rId3"/>
    <p:sldId id="277" r:id="rId4"/>
    <p:sldId id="272" r:id="rId5"/>
    <p:sldId id="273" r:id="rId6"/>
    <p:sldId id="274" r:id="rId7"/>
    <p:sldId id="275" r:id="rId8"/>
    <p:sldId id="276" r:id="rId9"/>
    <p:sldId id="257" r:id="rId10"/>
    <p:sldId id="258" r:id="rId11"/>
    <p:sldId id="259" r:id="rId12"/>
    <p:sldId id="260" r:id="rId13"/>
    <p:sldId id="261" r:id="rId14"/>
    <p:sldId id="262" r:id="rId15"/>
    <p:sldId id="263" r:id="rId16"/>
    <p:sldId id="304" r:id="rId17"/>
    <p:sldId id="264" r:id="rId18"/>
    <p:sldId id="265" r:id="rId19"/>
    <p:sldId id="266" r:id="rId20"/>
    <p:sldId id="267" r:id="rId21"/>
    <p:sldId id="268" r:id="rId22"/>
    <p:sldId id="269" r:id="rId23"/>
    <p:sldId id="270" r:id="rId24"/>
    <p:sldId id="271"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6600FF"/>
    <a:srgbClr val="800000"/>
    <a:srgbClr val="FFCC00"/>
    <a:srgbClr val="FF00FF"/>
    <a:srgbClr val="000099"/>
    <a:srgbClr val="FF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8679ECD7-474E-4B5B-9176-9866F4D5AB4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91DD5A5-923B-478E-92CA-E7DA8B0F444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D4E54F5-ACCB-4A58-9AA4-58687FE14A3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6D0ABA-6FC1-4BCC-A871-15B62D12CD3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D96693-64B1-494F-BEB0-93DB2EA7D699}"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5FFBA82-8965-43B9-8F0C-A3EE2A7425C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0EBF0-2475-4465-BCDD-4384A51526D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5AFEE26-21F0-48E2-B9DB-EE68B480A32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5DA87E7-4F39-44C5-943F-79082459B1A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7441AC6-403E-480E-A3C2-6E920A28BD5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E2739962-C1D8-452A-A1EA-8BA47CB1BC33}"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AA210F0-979E-4B2A-A818-3DBF49640E3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28600"/>
            <a:ext cx="8382000" cy="3124200"/>
          </a:xfrm>
        </p:spPr>
        <p:txBody>
          <a:bodyPr/>
          <a:lstStyle/>
          <a:p>
            <a:pPr eaLnBrk="1" hangingPunct="1">
              <a:defRPr/>
            </a:pPr>
            <a:r>
              <a:rPr lang="en-US" sz="3600" b="1" dirty="0" smtClean="0">
                <a:solidFill>
                  <a:srgbClr val="FF0000"/>
                </a:solidFill>
              </a:rPr>
              <a:t>DISTRIBUSI PROBABILITAS</a:t>
            </a:r>
            <a:r>
              <a:rPr lang="id-ID" sz="3600" b="1" dirty="0" smtClean="0">
                <a:solidFill>
                  <a:srgbClr val="FF0000"/>
                </a:solidFill>
              </a:rPr>
              <a:t/>
            </a:r>
            <a:br>
              <a:rPr lang="id-ID" sz="3600" b="1" dirty="0" smtClean="0">
                <a:solidFill>
                  <a:srgbClr val="FF0000"/>
                </a:solidFill>
              </a:rPr>
            </a:br>
            <a:r>
              <a:rPr lang="id-ID" sz="3600" b="1" dirty="0" smtClean="0">
                <a:solidFill>
                  <a:srgbClr val="FF0000"/>
                </a:solidFill>
              </a:rPr>
              <a:t>(DISTRIBUSI BINOMIAL, POISSON, DAN NORMAL)</a:t>
            </a:r>
            <a:br>
              <a:rPr lang="id-ID" sz="3600" b="1" dirty="0" smtClean="0">
                <a:solidFill>
                  <a:srgbClr val="FF0000"/>
                </a:solidFill>
              </a:rPr>
            </a:br>
            <a:endParaRPr lang="en-US" sz="3600" b="1" dirty="0" smtClean="0">
              <a:solidFill>
                <a:srgbClr val="FF0000"/>
              </a:solidFill>
            </a:endParaRPr>
          </a:p>
        </p:txBody>
      </p:sp>
      <p:sp>
        <p:nvSpPr>
          <p:cNvPr id="2051" name="Rectangle 3"/>
          <p:cNvSpPr>
            <a:spLocks noGrp="1" noChangeArrowheads="1"/>
          </p:cNvSpPr>
          <p:nvPr>
            <p:ph type="subTitle" idx="1"/>
          </p:nvPr>
        </p:nvSpPr>
        <p:spPr>
          <a:xfrm>
            <a:off x="228600" y="3581400"/>
            <a:ext cx="8686800" cy="3048000"/>
          </a:xfrm>
        </p:spPr>
        <p:txBody>
          <a:bodyPr/>
          <a:lstStyle/>
          <a:p>
            <a:pPr eaLnBrk="1" hangingPunct="1">
              <a:defRPr/>
            </a:pPr>
            <a:r>
              <a:rPr lang="en-US" dirty="0" err="1" smtClean="0"/>
              <a:t>Esti</a:t>
            </a:r>
            <a:r>
              <a:rPr lang="en-US" dirty="0" smtClean="0"/>
              <a:t> </a:t>
            </a:r>
            <a:r>
              <a:rPr lang="en-US" dirty="0" err="1" smtClean="0"/>
              <a:t>Wijayanti</a:t>
            </a:r>
            <a:r>
              <a:rPr lang="en-US" dirty="0" smtClean="0"/>
              <a:t>, </a:t>
            </a:r>
            <a:r>
              <a:rPr lang="en-US" dirty="0" err="1" smtClean="0"/>
              <a:t>M.Kom</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52400" y="152400"/>
            <a:ext cx="8763000" cy="6553200"/>
          </a:xfrm>
        </p:spPr>
        <p:txBody>
          <a:bodyPr/>
          <a:lstStyle/>
          <a:p>
            <a:pPr lvl="1" algn="just" eaLnBrk="1" hangingPunct="1"/>
            <a:r>
              <a:rPr lang="en-US" sz="2400" dirty="0" err="1" smtClean="0">
                <a:solidFill>
                  <a:schemeClr val="tx2"/>
                </a:solidFill>
              </a:rPr>
              <a:t>Variabel</a:t>
            </a:r>
            <a:r>
              <a:rPr lang="en-US" sz="2400" dirty="0" smtClean="0">
                <a:solidFill>
                  <a:schemeClr val="tx2"/>
                </a:solidFill>
              </a:rPr>
              <a:t> </a:t>
            </a:r>
            <a:r>
              <a:rPr lang="en-US" dirty="0" smtClean="0">
                <a:solidFill>
                  <a:schemeClr val="tx2"/>
                </a:solidFill>
              </a:rPr>
              <a:t>R</a:t>
            </a:r>
            <a:r>
              <a:rPr lang="en-US" sz="2400" dirty="0" smtClean="0">
                <a:solidFill>
                  <a:schemeClr val="tx2"/>
                </a:solidFill>
              </a:rPr>
              <a:t>andom </a:t>
            </a:r>
            <a:r>
              <a:rPr lang="en-US" sz="2400" dirty="0" err="1" smtClean="0">
                <a:solidFill>
                  <a:schemeClr val="tx2"/>
                </a:solidFill>
              </a:rPr>
              <a:t>kontinyu</a:t>
            </a:r>
            <a:r>
              <a:rPr lang="en-US" sz="2400" dirty="0" smtClean="0">
                <a:solidFill>
                  <a:schemeClr val="tx2"/>
                </a:solidFill>
              </a:rPr>
              <a:t> </a:t>
            </a:r>
            <a:r>
              <a:rPr lang="en-US" sz="2400" dirty="0" err="1" smtClean="0">
                <a:solidFill>
                  <a:schemeClr val="tx2"/>
                </a:solidFill>
              </a:rPr>
              <a:t>adalah</a:t>
            </a:r>
            <a:r>
              <a:rPr lang="en-US" sz="2400" dirty="0" smtClean="0">
                <a:solidFill>
                  <a:schemeClr val="tx2"/>
                </a:solidFill>
              </a:rPr>
              <a:t> </a:t>
            </a:r>
            <a:r>
              <a:rPr lang="en-US" sz="2400" dirty="0" err="1" smtClean="0">
                <a:solidFill>
                  <a:schemeClr val="tx2"/>
                </a:solidFill>
              </a:rPr>
              <a:t>varibel</a:t>
            </a:r>
            <a:r>
              <a:rPr lang="en-US" sz="2400" dirty="0" smtClean="0">
                <a:solidFill>
                  <a:schemeClr val="tx2"/>
                </a:solidFill>
              </a:rPr>
              <a:t> yang </a:t>
            </a:r>
            <a:r>
              <a:rPr lang="en-US" sz="2400" dirty="0" err="1" smtClean="0">
                <a:solidFill>
                  <a:schemeClr val="tx2"/>
                </a:solidFill>
              </a:rPr>
              <a:t>dapat</a:t>
            </a:r>
            <a:r>
              <a:rPr lang="en-US" sz="2400" dirty="0" smtClean="0">
                <a:solidFill>
                  <a:schemeClr val="tx2"/>
                </a:solidFill>
              </a:rPr>
              <a:t> </a:t>
            </a:r>
            <a:r>
              <a:rPr lang="en-US" sz="2400" dirty="0" err="1" smtClean="0">
                <a:solidFill>
                  <a:schemeClr val="tx2"/>
                </a:solidFill>
              </a:rPr>
              <a:t>dinyatakan</a:t>
            </a:r>
            <a:r>
              <a:rPr lang="en-US" sz="2400" dirty="0" smtClean="0">
                <a:solidFill>
                  <a:schemeClr val="tx2"/>
                </a:solidFill>
              </a:rPr>
              <a:t> </a:t>
            </a:r>
            <a:r>
              <a:rPr lang="en-US" sz="2400" dirty="0" err="1" smtClean="0">
                <a:solidFill>
                  <a:schemeClr val="tx2"/>
                </a:solidFill>
              </a:rPr>
              <a:t>dalam</a:t>
            </a:r>
            <a:r>
              <a:rPr lang="en-US" sz="2400" dirty="0" smtClean="0">
                <a:solidFill>
                  <a:schemeClr val="tx2"/>
                </a:solidFill>
              </a:rPr>
              <a:t> </a:t>
            </a:r>
            <a:r>
              <a:rPr lang="en-US" sz="2400" dirty="0" err="1" smtClean="0">
                <a:solidFill>
                  <a:schemeClr val="tx2"/>
                </a:solidFill>
              </a:rPr>
              <a:t>sebarang</a:t>
            </a:r>
            <a:r>
              <a:rPr lang="en-US" sz="2400" dirty="0" smtClean="0">
                <a:solidFill>
                  <a:schemeClr val="tx2"/>
                </a:solidFill>
              </a:rPr>
              <a:t> </a:t>
            </a:r>
            <a:r>
              <a:rPr lang="en-US" sz="2400" dirty="0" err="1" smtClean="0">
                <a:solidFill>
                  <a:schemeClr val="tx2"/>
                </a:solidFill>
              </a:rPr>
              <a:t>nilai</a:t>
            </a:r>
            <a:r>
              <a:rPr lang="en-US" sz="2400" dirty="0" smtClean="0">
                <a:solidFill>
                  <a:schemeClr val="tx2"/>
                </a:solidFill>
              </a:rPr>
              <a:t> yang </a:t>
            </a:r>
            <a:r>
              <a:rPr lang="en-US" sz="2400" dirty="0" err="1" smtClean="0">
                <a:solidFill>
                  <a:schemeClr val="tx2"/>
                </a:solidFill>
              </a:rPr>
              <a:t>terdapat</a:t>
            </a:r>
            <a:r>
              <a:rPr lang="en-US" sz="2400" dirty="0" smtClean="0">
                <a:solidFill>
                  <a:schemeClr val="tx2"/>
                </a:solidFill>
              </a:rPr>
              <a:t> </a:t>
            </a:r>
            <a:r>
              <a:rPr lang="en-US" sz="2400" dirty="0" err="1" smtClean="0">
                <a:solidFill>
                  <a:schemeClr val="tx2"/>
                </a:solidFill>
              </a:rPr>
              <a:t>dalam</a:t>
            </a:r>
            <a:r>
              <a:rPr lang="en-US" sz="2400" dirty="0" smtClean="0">
                <a:solidFill>
                  <a:schemeClr val="tx2"/>
                </a:solidFill>
              </a:rPr>
              <a:t> interval </a:t>
            </a:r>
            <a:r>
              <a:rPr lang="en-US" sz="2400" dirty="0" err="1" smtClean="0">
                <a:solidFill>
                  <a:schemeClr val="tx2"/>
                </a:solidFill>
              </a:rPr>
              <a:t>tertentu</a:t>
            </a:r>
            <a:r>
              <a:rPr lang="en-US" sz="2400" dirty="0" smtClean="0">
                <a:solidFill>
                  <a:schemeClr val="tx2"/>
                </a:solidFill>
              </a:rPr>
              <a:t> </a:t>
            </a:r>
            <a:r>
              <a:rPr lang="en-US" sz="2400" dirty="0" err="1" smtClean="0">
                <a:solidFill>
                  <a:schemeClr val="tx2"/>
                </a:solidFill>
              </a:rPr>
              <a:t>sehingga</a:t>
            </a:r>
            <a:r>
              <a:rPr lang="en-US" sz="2400" dirty="0" smtClean="0">
                <a:solidFill>
                  <a:schemeClr val="tx2"/>
                </a:solidFill>
              </a:rPr>
              <a:t> </a:t>
            </a:r>
            <a:r>
              <a:rPr lang="en-US" sz="2400" dirty="0" err="1" smtClean="0">
                <a:solidFill>
                  <a:schemeClr val="tx2"/>
                </a:solidFill>
              </a:rPr>
              <a:t>nilainya</a:t>
            </a:r>
            <a:r>
              <a:rPr lang="en-US" sz="2400" dirty="0" smtClean="0">
                <a:solidFill>
                  <a:schemeClr val="tx2"/>
                </a:solidFill>
              </a:rPr>
              <a:t> </a:t>
            </a:r>
            <a:r>
              <a:rPr lang="en-US" sz="2400" dirty="0" err="1" smtClean="0">
                <a:solidFill>
                  <a:schemeClr val="tx2"/>
                </a:solidFill>
              </a:rPr>
              <a:t>bisa</a:t>
            </a:r>
            <a:r>
              <a:rPr lang="en-US" sz="2400" dirty="0" smtClean="0">
                <a:solidFill>
                  <a:schemeClr val="tx2"/>
                </a:solidFill>
              </a:rPr>
              <a:t> </a:t>
            </a:r>
            <a:r>
              <a:rPr lang="en-US" sz="2400" dirty="0" err="1" smtClean="0">
                <a:solidFill>
                  <a:schemeClr val="tx2"/>
                </a:solidFill>
              </a:rPr>
              <a:t>berupa</a:t>
            </a:r>
            <a:r>
              <a:rPr lang="en-US" sz="2400" dirty="0" smtClean="0">
                <a:solidFill>
                  <a:schemeClr val="tx2"/>
                </a:solidFill>
              </a:rPr>
              <a:t> </a:t>
            </a:r>
            <a:r>
              <a:rPr lang="en-US" sz="2400" dirty="0" err="1" smtClean="0">
                <a:solidFill>
                  <a:schemeClr val="tx2"/>
                </a:solidFill>
              </a:rPr>
              <a:t>bilangan</a:t>
            </a:r>
            <a:r>
              <a:rPr lang="en-US" sz="2400" dirty="0" smtClean="0">
                <a:solidFill>
                  <a:schemeClr val="tx2"/>
                </a:solidFill>
              </a:rPr>
              <a:t> </a:t>
            </a:r>
            <a:r>
              <a:rPr lang="en-US" sz="2400" dirty="0" err="1" smtClean="0">
                <a:solidFill>
                  <a:schemeClr val="tx2"/>
                </a:solidFill>
              </a:rPr>
              <a:t>bulat</a:t>
            </a:r>
            <a:r>
              <a:rPr lang="en-US" sz="2400" dirty="0" smtClean="0">
                <a:solidFill>
                  <a:schemeClr val="tx2"/>
                </a:solidFill>
              </a:rPr>
              <a:t> </a:t>
            </a:r>
            <a:r>
              <a:rPr lang="en-US" sz="2400" dirty="0" err="1" smtClean="0">
                <a:solidFill>
                  <a:schemeClr val="tx2"/>
                </a:solidFill>
              </a:rPr>
              <a:t>maupun</a:t>
            </a:r>
            <a:r>
              <a:rPr lang="en-US" sz="2400" dirty="0" smtClean="0">
                <a:solidFill>
                  <a:schemeClr val="tx2"/>
                </a:solidFill>
              </a:rPr>
              <a:t> </a:t>
            </a:r>
            <a:r>
              <a:rPr lang="en-US" sz="2400" dirty="0" err="1" smtClean="0">
                <a:solidFill>
                  <a:schemeClr val="tx2"/>
                </a:solidFill>
              </a:rPr>
              <a:t>pecahan</a:t>
            </a:r>
            <a:r>
              <a:rPr lang="en-US" sz="2400" dirty="0" smtClean="0">
                <a:solidFill>
                  <a:schemeClr val="tx2"/>
                </a:solidFill>
              </a:rPr>
              <a:t> </a:t>
            </a:r>
            <a:r>
              <a:rPr lang="en-US" sz="2400" dirty="0" err="1" smtClean="0">
                <a:solidFill>
                  <a:schemeClr val="tx2"/>
                </a:solidFill>
              </a:rPr>
              <a:t>atau</a:t>
            </a:r>
            <a:r>
              <a:rPr lang="en-US" sz="2400" dirty="0" smtClean="0">
                <a:solidFill>
                  <a:schemeClr val="tx2"/>
                </a:solidFill>
              </a:rPr>
              <a:t> </a:t>
            </a:r>
            <a:r>
              <a:rPr lang="en-US" sz="2400" dirty="0" err="1" smtClean="0">
                <a:solidFill>
                  <a:schemeClr val="tx2"/>
                </a:solidFill>
              </a:rPr>
              <a:t>pengukurannya</a:t>
            </a:r>
            <a:r>
              <a:rPr lang="en-US" sz="2400" dirty="0" smtClean="0">
                <a:solidFill>
                  <a:schemeClr val="tx2"/>
                </a:solidFill>
              </a:rPr>
              <a:t> </a:t>
            </a:r>
            <a:r>
              <a:rPr lang="en-US" sz="2400" dirty="0" err="1" smtClean="0">
                <a:solidFill>
                  <a:schemeClr val="tx2"/>
                </a:solidFill>
              </a:rPr>
              <a:t>dapat</a:t>
            </a:r>
            <a:r>
              <a:rPr lang="en-US" sz="2400" dirty="0" smtClean="0">
                <a:solidFill>
                  <a:schemeClr val="tx2"/>
                </a:solidFill>
              </a:rPr>
              <a:t> </a:t>
            </a:r>
            <a:r>
              <a:rPr lang="en-US" sz="2400" dirty="0" err="1" smtClean="0">
                <a:solidFill>
                  <a:schemeClr val="tx2"/>
                </a:solidFill>
              </a:rPr>
              <a:t>dibagi</a:t>
            </a:r>
            <a:r>
              <a:rPr lang="en-US" sz="2400" dirty="0" smtClean="0">
                <a:solidFill>
                  <a:schemeClr val="tx2"/>
                </a:solidFill>
              </a:rPr>
              <a:t> </a:t>
            </a:r>
            <a:r>
              <a:rPr lang="en-US" sz="2400" dirty="0" err="1" smtClean="0">
                <a:solidFill>
                  <a:schemeClr val="tx2"/>
                </a:solidFill>
              </a:rPr>
              <a:t>dalam</a:t>
            </a:r>
            <a:r>
              <a:rPr lang="en-US" sz="2400" dirty="0" smtClean="0">
                <a:solidFill>
                  <a:schemeClr val="tx2"/>
                </a:solidFill>
              </a:rPr>
              <a:t> </a:t>
            </a:r>
            <a:r>
              <a:rPr lang="en-US" sz="2400" dirty="0" err="1" smtClean="0">
                <a:solidFill>
                  <a:schemeClr val="tx2"/>
                </a:solidFill>
              </a:rPr>
              <a:t>bagian-bagian</a:t>
            </a:r>
            <a:r>
              <a:rPr lang="en-US" sz="2400" dirty="0" smtClean="0">
                <a:solidFill>
                  <a:schemeClr val="tx2"/>
                </a:solidFill>
              </a:rPr>
              <a:t> yang </a:t>
            </a:r>
            <a:r>
              <a:rPr lang="en-US" sz="2400" dirty="0" err="1" smtClean="0">
                <a:solidFill>
                  <a:schemeClr val="tx2"/>
                </a:solidFill>
              </a:rPr>
              <a:t>tak</a:t>
            </a:r>
            <a:r>
              <a:rPr lang="en-US" sz="2400" dirty="0" smtClean="0">
                <a:solidFill>
                  <a:schemeClr val="tx2"/>
                </a:solidFill>
              </a:rPr>
              <a:t> </a:t>
            </a:r>
            <a:r>
              <a:rPr lang="en-US" sz="2400" dirty="0" err="1" smtClean="0">
                <a:solidFill>
                  <a:schemeClr val="tx2"/>
                </a:solidFill>
              </a:rPr>
              <a:t>terhingga</a:t>
            </a:r>
            <a:r>
              <a:rPr lang="en-US" sz="2400" dirty="0" smtClean="0">
                <a:solidFill>
                  <a:schemeClr val="tx2"/>
                </a:solidFill>
              </a:rPr>
              <a:t>.</a:t>
            </a:r>
          </a:p>
          <a:p>
            <a:pPr algn="just" eaLnBrk="1" hangingPunct="1"/>
            <a:r>
              <a:rPr lang="en-US" sz="2800" dirty="0" err="1" smtClean="0">
                <a:solidFill>
                  <a:schemeClr val="tx2"/>
                </a:solidFill>
              </a:rPr>
              <a:t>Contoh</a:t>
            </a:r>
            <a:r>
              <a:rPr lang="en-US" sz="2800" dirty="0" smtClean="0">
                <a:solidFill>
                  <a:schemeClr val="tx2"/>
                </a:solidFill>
              </a:rPr>
              <a:t> :</a:t>
            </a:r>
          </a:p>
          <a:p>
            <a:pPr algn="just" eaLnBrk="1" hangingPunct="1">
              <a:buFontTx/>
              <a:buNone/>
            </a:pPr>
            <a:r>
              <a:rPr lang="en-US" sz="2800" dirty="0" smtClean="0">
                <a:solidFill>
                  <a:schemeClr val="tx2"/>
                </a:solidFill>
              </a:rPr>
              <a:t>	Data </a:t>
            </a:r>
            <a:r>
              <a:rPr lang="en-US" sz="2800" dirty="0" err="1" smtClean="0">
                <a:solidFill>
                  <a:schemeClr val="tx2"/>
                </a:solidFill>
              </a:rPr>
              <a:t>pengukuran</a:t>
            </a:r>
            <a:r>
              <a:rPr lang="en-US" sz="2800" dirty="0" smtClean="0">
                <a:solidFill>
                  <a:schemeClr val="tx2"/>
                </a:solidFill>
              </a:rPr>
              <a:t> ; </a:t>
            </a:r>
            <a:r>
              <a:rPr lang="en-US" sz="2800" dirty="0" err="1" smtClean="0">
                <a:solidFill>
                  <a:schemeClr val="tx2"/>
                </a:solidFill>
              </a:rPr>
              <a:t>umur</a:t>
            </a:r>
            <a:r>
              <a:rPr lang="en-US" sz="2800" dirty="0" smtClean="0">
                <a:solidFill>
                  <a:schemeClr val="tx2"/>
                </a:solidFill>
              </a:rPr>
              <a:t>, </a:t>
            </a:r>
            <a:r>
              <a:rPr lang="en-US" sz="2800" dirty="0" err="1" smtClean="0">
                <a:solidFill>
                  <a:schemeClr val="tx2"/>
                </a:solidFill>
              </a:rPr>
              <a:t>panjang</a:t>
            </a:r>
            <a:r>
              <a:rPr lang="en-US" sz="2800" dirty="0" smtClean="0">
                <a:solidFill>
                  <a:schemeClr val="tx2"/>
                </a:solidFill>
              </a:rPr>
              <a:t> </a:t>
            </a:r>
            <a:r>
              <a:rPr lang="en-US" sz="2800" dirty="0" err="1" smtClean="0">
                <a:solidFill>
                  <a:schemeClr val="tx2"/>
                </a:solidFill>
              </a:rPr>
              <a:t>dan</a:t>
            </a:r>
            <a:r>
              <a:rPr lang="en-US" sz="2800" dirty="0" smtClean="0">
                <a:solidFill>
                  <a:schemeClr val="tx2"/>
                </a:solidFill>
              </a:rPr>
              <a:t> lain-lain, </a:t>
            </a:r>
            <a:r>
              <a:rPr lang="en-US" sz="2800" dirty="0" err="1" smtClean="0">
                <a:solidFill>
                  <a:schemeClr val="tx2"/>
                </a:solidFill>
              </a:rPr>
              <a:t>misalnya</a:t>
            </a:r>
            <a:r>
              <a:rPr lang="en-US" sz="2800" dirty="0" smtClean="0">
                <a:solidFill>
                  <a:schemeClr val="tx2"/>
                </a:solidFill>
              </a:rPr>
              <a:t> </a:t>
            </a:r>
            <a:r>
              <a:rPr lang="en-US" sz="2800" dirty="0" err="1" smtClean="0">
                <a:solidFill>
                  <a:schemeClr val="tx2"/>
                </a:solidFill>
              </a:rPr>
              <a:t>panjang</a:t>
            </a:r>
            <a:r>
              <a:rPr lang="en-US" sz="2800" dirty="0" smtClean="0">
                <a:solidFill>
                  <a:schemeClr val="tx2"/>
                </a:solidFill>
              </a:rPr>
              <a:t> </a:t>
            </a:r>
            <a:r>
              <a:rPr lang="en-US" sz="2800" dirty="0" err="1" smtClean="0">
                <a:solidFill>
                  <a:schemeClr val="tx2"/>
                </a:solidFill>
              </a:rPr>
              <a:t>ukuran</a:t>
            </a:r>
            <a:r>
              <a:rPr lang="en-US" sz="2800" dirty="0" smtClean="0">
                <a:solidFill>
                  <a:schemeClr val="tx2"/>
                </a:solidFill>
              </a:rPr>
              <a:t> 3.5 cm.</a:t>
            </a:r>
          </a:p>
          <a:p>
            <a:pPr lvl="1" algn="just" eaLnBrk="1" hangingPunct="1"/>
            <a:r>
              <a:rPr lang="en-US" sz="2400" dirty="0" smtClean="0">
                <a:solidFill>
                  <a:schemeClr val="tx2"/>
                </a:solidFill>
              </a:rPr>
              <a:t>Yang </a:t>
            </a:r>
            <a:r>
              <a:rPr lang="en-US" sz="2400" dirty="0" err="1" smtClean="0">
                <a:solidFill>
                  <a:schemeClr val="tx2"/>
                </a:solidFill>
              </a:rPr>
              <a:t>termasuk</a:t>
            </a:r>
            <a:r>
              <a:rPr lang="en-US" sz="2400" dirty="0" smtClean="0">
                <a:solidFill>
                  <a:schemeClr val="tx2"/>
                </a:solidFill>
              </a:rPr>
              <a:t> </a:t>
            </a:r>
            <a:r>
              <a:rPr lang="en-US" sz="2400" dirty="0" err="1" smtClean="0">
                <a:solidFill>
                  <a:schemeClr val="tx2"/>
                </a:solidFill>
              </a:rPr>
              <a:t>distribusi</a:t>
            </a:r>
            <a:r>
              <a:rPr lang="en-US" sz="2400" dirty="0" smtClean="0">
                <a:solidFill>
                  <a:schemeClr val="tx2"/>
                </a:solidFill>
              </a:rPr>
              <a:t> </a:t>
            </a:r>
            <a:r>
              <a:rPr lang="en-US" sz="2400" dirty="0" err="1" smtClean="0">
                <a:solidFill>
                  <a:schemeClr val="tx2"/>
                </a:solidFill>
              </a:rPr>
              <a:t>probabilitas</a:t>
            </a:r>
            <a:r>
              <a:rPr lang="en-US" sz="2400" dirty="0" smtClean="0">
                <a:solidFill>
                  <a:schemeClr val="tx2"/>
                </a:solidFill>
              </a:rPr>
              <a:t>  </a:t>
            </a:r>
            <a:r>
              <a:rPr lang="en-US" sz="2400" dirty="0" err="1" smtClean="0">
                <a:solidFill>
                  <a:schemeClr val="tx2"/>
                </a:solidFill>
              </a:rPr>
              <a:t>diskrit</a:t>
            </a:r>
            <a:r>
              <a:rPr lang="en-US" sz="2400" dirty="0" smtClean="0">
                <a:solidFill>
                  <a:schemeClr val="tx2"/>
                </a:solidFill>
              </a:rPr>
              <a:t> </a:t>
            </a:r>
            <a:r>
              <a:rPr lang="en-US" sz="2400" dirty="0" err="1" smtClean="0">
                <a:solidFill>
                  <a:schemeClr val="tx2"/>
                </a:solidFill>
              </a:rPr>
              <a:t>adalah</a:t>
            </a:r>
            <a:r>
              <a:rPr lang="en-US" sz="2400" dirty="0" smtClean="0">
                <a:solidFill>
                  <a:schemeClr val="tx2"/>
                </a:solidFill>
              </a:rPr>
              <a:t> :</a:t>
            </a:r>
          </a:p>
          <a:p>
            <a:pPr algn="just" eaLnBrk="1" hangingPunct="1">
              <a:buFontTx/>
              <a:buNone/>
            </a:pPr>
            <a:r>
              <a:rPr lang="en-US" sz="2800" dirty="0" smtClean="0">
                <a:solidFill>
                  <a:schemeClr val="tx2"/>
                </a:solidFill>
              </a:rPr>
              <a:t>		</a:t>
            </a:r>
            <a:r>
              <a:rPr lang="en-US" sz="2800" dirty="0" err="1" smtClean="0">
                <a:solidFill>
                  <a:schemeClr val="tx2"/>
                </a:solidFill>
              </a:rPr>
              <a:t>Distribusi</a:t>
            </a:r>
            <a:r>
              <a:rPr lang="en-US" sz="2800" dirty="0" smtClean="0">
                <a:solidFill>
                  <a:schemeClr val="tx2"/>
                </a:solidFill>
              </a:rPr>
              <a:t> binomial</a:t>
            </a:r>
          </a:p>
          <a:p>
            <a:pPr algn="just" eaLnBrk="1" hangingPunct="1">
              <a:buFontTx/>
              <a:buNone/>
            </a:pPr>
            <a:r>
              <a:rPr lang="en-US" sz="2800" dirty="0" smtClean="0">
                <a:solidFill>
                  <a:schemeClr val="tx2"/>
                </a:solidFill>
              </a:rPr>
              <a:t>		</a:t>
            </a:r>
            <a:r>
              <a:rPr lang="en-US" sz="2800" dirty="0" err="1" smtClean="0">
                <a:solidFill>
                  <a:schemeClr val="tx2"/>
                </a:solidFill>
              </a:rPr>
              <a:t>Distribusi</a:t>
            </a:r>
            <a:r>
              <a:rPr lang="en-US" sz="2800" dirty="0" smtClean="0">
                <a:solidFill>
                  <a:schemeClr val="tx2"/>
                </a:solidFill>
              </a:rPr>
              <a:t> </a:t>
            </a:r>
            <a:r>
              <a:rPr lang="en-US" sz="2800" dirty="0" err="1" smtClean="0">
                <a:solidFill>
                  <a:schemeClr val="tx2"/>
                </a:solidFill>
              </a:rPr>
              <a:t>poisson</a:t>
            </a:r>
            <a:endParaRPr lang="en-US" sz="2800" dirty="0" smtClean="0">
              <a:solidFill>
                <a:schemeClr val="tx2"/>
              </a:solidFill>
            </a:endParaRPr>
          </a:p>
          <a:p>
            <a:pPr algn="just" eaLnBrk="1" hangingPunct="1">
              <a:buFontTx/>
              <a:buNone/>
            </a:pPr>
            <a:r>
              <a:rPr lang="en-US" sz="2800" dirty="0" smtClean="0">
                <a:solidFill>
                  <a:schemeClr val="tx2"/>
                </a:solidFill>
              </a:rPr>
              <a:t>		</a:t>
            </a:r>
            <a:r>
              <a:rPr lang="en-US" sz="2800" dirty="0" err="1" smtClean="0">
                <a:solidFill>
                  <a:schemeClr val="tx2"/>
                </a:solidFill>
              </a:rPr>
              <a:t>Sedang</a:t>
            </a:r>
            <a:r>
              <a:rPr lang="en-US" sz="2800" dirty="0" smtClean="0">
                <a:solidFill>
                  <a:schemeClr val="tx2"/>
                </a:solidFill>
              </a:rPr>
              <a:t> </a:t>
            </a:r>
            <a:r>
              <a:rPr lang="en-US" sz="2800" dirty="0" err="1" smtClean="0">
                <a:solidFill>
                  <a:schemeClr val="tx2"/>
                </a:solidFill>
              </a:rPr>
              <a:t>untuk</a:t>
            </a:r>
            <a:r>
              <a:rPr lang="en-US" sz="2800" dirty="0" smtClean="0">
                <a:solidFill>
                  <a:schemeClr val="tx2"/>
                </a:solidFill>
              </a:rPr>
              <a:t> </a:t>
            </a:r>
            <a:r>
              <a:rPr lang="en-US" sz="2800" dirty="0" err="1" smtClean="0">
                <a:solidFill>
                  <a:schemeClr val="tx2"/>
                </a:solidFill>
              </a:rPr>
              <a:t>distribusi</a:t>
            </a:r>
            <a:r>
              <a:rPr lang="en-US" sz="2800" dirty="0" smtClean="0">
                <a:solidFill>
                  <a:schemeClr val="tx2"/>
                </a:solidFill>
              </a:rPr>
              <a:t> </a:t>
            </a:r>
            <a:r>
              <a:rPr lang="en-US" sz="2800" dirty="0" err="1" smtClean="0">
                <a:solidFill>
                  <a:schemeClr val="tx2"/>
                </a:solidFill>
              </a:rPr>
              <a:t>probabilitas</a:t>
            </a:r>
            <a:r>
              <a:rPr lang="en-US" sz="2800" dirty="0" smtClean="0">
                <a:solidFill>
                  <a:schemeClr val="tx2"/>
                </a:solidFill>
              </a:rPr>
              <a:t> </a:t>
            </a:r>
            <a:r>
              <a:rPr lang="en-US" sz="2800" dirty="0" err="1" smtClean="0">
                <a:solidFill>
                  <a:schemeClr val="tx2"/>
                </a:solidFill>
              </a:rPr>
              <a:t>kontinue</a:t>
            </a:r>
            <a:r>
              <a:rPr lang="en-US" sz="2800" dirty="0" smtClean="0">
                <a:solidFill>
                  <a:schemeClr val="tx2"/>
                </a:solidFill>
              </a:rPr>
              <a:t> 	</a:t>
            </a:r>
            <a:r>
              <a:rPr lang="en-US" sz="2800" dirty="0" err="1" smtClean="0">
                <a:solidFill>
                  <a:schemeClr val="tx2"/>
                </a:solidFill>
              </a:rPr>
              <a:t>adalah</a:t>
            </a:r>
            <a:r>
              <a:rPr lang="en-US" sz="2800" dirty="0" smtClean="0">
                <a:solidFill>
                  <a:schemeClr val="tx2"/>
                </a:solidFill>
              </a:rPr>
              <a:t> : </a:t>
            </a:r>
            <a:r>
              <a:rPr lang="en-US" sz="2800" dirty="0" err="1" smtClean="0">
                <a:solidFill>
                  <a:schemeClr val="tx2"/>
                </a:solidFill>
              </a:rPr>
              <a:t>Distribusi</a:t>
            </a:r>
            <a:r>
              <a:rPr lang="en-US" sz="2800" dirty="0" smtClean="0">
                <a:solidFill>
                  <a:schemeClr val="tx2"/>
                </a:solidFill>
              </a:rPr>
              <a:t> normal.</a:t>
            </a:r>
            <a:r>
              <a:rPr lang="en-US" sz="2400" dirty="0" smtClean="0">
                <a:solidFill>
                  <a:schemeClr val="tx2"/>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228600" y="152400"/>
            <a:ext cx="8763000" cy="6477000"/>
          </a:xfrm>
        </p:spPr>
        <p:txBody>
          <a:bodyPr/>
          <a:lstStyle/>
          <a:p>
            <a:pPr lvl="2" algn="ctr" eaLnBrk="1" hangingPunct="1">
              <a:lnSpc>
                <a:spcPct val="90000"/>
              </a:lnSpc>
            </a:pPr>
            <a:r>
              <a:rPr lang="en-US" sz="2800" b="1" u="sng" smtClean="0">
                <a:solidFill>
                  <a:schemeClr val="tx2"/>
                </a:solidFill>
              </a:rPr>
              <a:t>Distribusi Binomial</a:t>
            </a:r>
            <a:endParaRPr lang="fr-FR" sz="2800" smtClean="0">
              <a:solidFill>
                <a:schemeClr val="tx2"/>
              </a:solidFill>
            </a:endParaRPr>
          </a:p>
          <a:p>
            <a:pPr eaLnBrk="1" hangingPunct="1">
              <a:lnSpc>
                <a:spcPct val="90000"/>
              </a:lnSpc>
            </a:pPr>
            <a:r>
              <a:rPr lang="fr-FR" sz="2500" smtClean="0">
                <a:solidFill>
                  <a:srgbClr val="000099"/>
                </a:solidFill>
              </a:rPr>
              <a:t>Distribusi binomial disebut juga sebagai percobaan atau proses dari Bernouli. Jones Bernouli adalah ahli matematika dari Swiss (1654 – 1705) yang berjasa dalam pengembangan penggunaan distribusi binomial.</a:t>
            </a:r>
          </a:p>
          <a:p>
            <a:pPr eaLnBrk="1" hangingPunct="1">
              <a:lnSpc>
                <a:spcPct val="90000"/>
              </a:lnSpc>
            </a:pPr>
            <a:r>
              <a:rPr lang="fr-FR" sz="2500" smtClean="0">
                <a:solidFill>
                  <a:srgbClr val="000099"/>
                </a:solidFill>
              </a:rPr>
              <a:t>Ciri-ciri dari percobaan Bernouli adalah :</a:t>
            </a:r>
          </a:p>
          <a:p>
            <a:pPr algn="just" eaLnBrk="1" hangingPunct="1">
              <a:lnSpc>
                <a:spcPct val="90000"/>
              </a:lnSpc>
              <a:buFontTx/>
              <a:buNone/>
            </a:pPr>
            <a:r>
              <a:rPr lang="fr-FR" sz="2500" smtClean="0">
                <a:solidFill>
                  <a:srgbClr val="000099"/>
                </a:solidFill>
              </a:rPr>
              <a:t>	- Setiap percobaan hanya menghasilkan dua 	kemungkinan yang saling meniadakan yaitu sukses 	atau gagal</a:t>
            </a:r>
          </a:p>
          <a:p>
            <a:pPr algn="just" eaLnBrk="1" hangingPunct="1">
              <a:lnSpc>
                <a:spcPct val="90000"/>
              </a:lnSpc>
              <a:buFontTx/>
              <a:buNone/>
            </a:pPr>
            <a:r>
              <a:rPr lang="fr-FR" sz="2500" smtClean="0">
                <a:solidFill>
                  <a:srgbClr val="000099"/>
                </a:solidFill>
              </a:rPr>
              <a:t>		Contoh :</a:t>
            </a:r>
          </a:p>
          <a:p>
            <a:pPr algn="just" eaLnBrk="1" hangingPunct="1">
              <a:lnSpc>
                <a:spcPct val="90000"/>
              </a:lnSpc>
              <a:buFontTx/>
              <a:buNone/>
            </a:pPr>
            <a:r>
              <a:rPr lang="fr-FR" sz="2500" smtClean="0">
                <a:solidFill>
                  <a:srgbClr val="000099"/>
                </a:solidFill>
              </a:rPr>
              <a:t>	-	Bila seseorang memilih secara acak sehelai kartu 	dari setumpuk kartu “bridge”, kartu yang terpilih 	dapat merupakan “kartu As” atau “bukan kartu As”.</a:t>
            </a:r>
          </a:p>
          <a:p>
            <a:pPr algn="just" eaLnBrk="1" hangingPunct="1">
              <a:lnSpc>
                <a:spcPct val="90000"/>
              </a:lnSpc>
              <a:buFontTx/>
              <a:buNone/>
            </a:pPr>
            <a:r>
              <a:rPr lang="fr-FR" sz="2500" smtClean="0">
                <a:solidFill>
                  <a:srgbClr val="000099"/>
                </a:solidFill>
              </a:rPr>
              <a:t>	-	Probabilitas peristiwa sukses (p) dari suatu 	percobaan ke percobaan berikutnya adalah tetap, 	probabilitas gagal (q) adalah 1 – p.</a:t>
            </a:r>
            <a:r>
              <a:rPr lang="en-US" sz="1800" smtClean="0">
                <a:solidFill>
                  <a:srgbClr val="000099"/>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52400" y="228600"/>
            <a:ext cx="8763000" cy="6400800"/>
          </a:xfrm>
        </p:spPr>
        <p:txBody>
          <a:bodyPr/>
          <a:lstStyle/>
          <a:p>
            <a:pPr marL="609600" indent="-609600" eaLnBrk="1" hangingPunct="1"/>
            <a:r>
              <a:rPr lang="fr-FR" smtClean="0"/>
              <a:t>Contoh :</a:t>
            </a:r>
          </a:p>
          <a:p>
            <a:pPr marL="609600" indent="-609600" eaLnBrk="1" hangingPunct="1"/>
            <a:r>
              <a:rPr lang="fr-FR" smtClean="0"/>
              <a:t>Bila kita hanya berminat untuk mengetahui apakah kartu yang terpilih merupakan “kartu As” atau “bukan kartu As”, maka kita dapat menyatakan peluang terambilnya kartu As adalah 4/52 (1/13), sehingga peluang terambilnya kartu bukan As adalah 1 – 4/52 = 12/13</a:t>
            </a:r>
            <a:endParaRPr lang="en-US" smtClean="0"/>
          </a:p>
          <a:p>
            <a:pPr marL="609600" indent="-609600" eaLnBrk="1" hangingPunct="1"/>
            <a:r>
              <a:rPr lang="en-US" smtClean="0"/>
              <a:t>Masing-masing percobaan merupakan peristiwa independen, artinya peristiwa yang satu tidak mempengaruhi terjadinya peristiwa yang lain.</a:t>
            </a:r>
            <a:endParaRPr lang="en-US" b="1" i="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idx="1"/>
          </p:nvPr>
        </p:nvSpPr>
        <p:spPr>
          <a:xfrm>
            <a:off x="152400" y="228600"/>
            <a:ext cx="8839200" cy="6400800"/>
          </a:xfrm>
        </p:spPr>
        <p:txBody>
          <a:bodyPr/>
          <a:lstStyle/>
          <a:p>
            <a:pPr eaLnBrk="1" hangingPunct="1"/>
            <a:r>
              <a:rPr lang="en-US" b="1" i="1" dirty="0" smtClean="0">
                <a:solidFill>
                  <a:srgbClr val="FF0000"/>
                </a:solidFill>
              </a:rPr>
              <a:t>Formula Binomial : </a:t>
            </a:r>
            <a:endParaRPr lang="en-US" dirty="0" smtClean="0">
              <a:solidFill>
                <a:srgbClr val="FF0000"/>
              </a:solidFill>
            </a:endParaRPr>
          </a:p>
          <a:p>
            <a:pPr eaLnBrk="1" hangingPunct="1">
              <a:buFontTx/>
              <a:buNone/>
            </a:pPr>
            <a:r>
              <a:rPr lang="en-US" dirty="0" err="1" smtClean="0">
                <a:solidFill>
                  <a:srgbClr val="FF0000"/>
                </a:solidFill>
              </a:rPr>
              <a:t>dimana</a:t>
            </a:r>
            <a:r>
              <a:rPr lang="en-US" dirty="0" smtClean="0">
                <a:solidFill>
                  <a:srgbClr val="FF0000"/>
                </a:solidFill>
              </a:rPr>
              <a:t> :</a:t>
            </a:r>
            <a:endParaRPr lang="fr-FR" dirty="0" smtClean="0">
              <a:solidFill>
                <a:srgbClr val="FF0000"/>
              </a:solidFill>
            </a:endParaRPr>
          </a:p>
          <a:p>
            <a:pPr eaLnBrk="1" hangingPunct="1"/>
            <a:endParaRPr lang="fr-FR" dirty="0" smtClean="0">
              <a:solidFill>
                <a:srgbClr val="FF0000"/>
              </a:solidFill>
            </a:endParaRPr>
          </a:p>
          <a:p>
            <a:pPr eaLnBrk="1" hangingPunct="1"/>
            <a:endParaRPr lang="fr-FR" dirty="0" smtClean="0">
              <a:solidFill>
                <a:srgbClr val="FF0000"/>
              </a:solidFill>
            </a:endParaRPr>
          </a:p>
          <a:p>
            <a:pPr eaLnBrk="1" hangingPunct="1"/>
            <a:r>
              <a:rPr lang="fr-FR" dirty="0" err="1" smtClean="0">
                <a:solidFill>
                  <a:srgbClr val="FF0000"/>
                </a:solidFill>
              </a:rPr>
              <a:t>Keterangan</a:t>
            </a:r>
            <a:r>
              <a:rPr lang="fr-FR" dirty="0" smtClean="0">
                <a:solidFill>
                  <a:srgbClr val="FF0000"/>
                </a:solidFill>
              </a:rPr>
              <a:t> :</a:t>
            </a:r>
          </a:p>
          <a:p>
            <a:pPr eaLnBrk="1" hangingPunct="1">
              <a:buFontTx/>
              <a:buNone/>
            </a:pPr>
            <a:r>
              <a:rPr lang="fr-FR" dirty="0" smtClean="0">
                <a:solidFill>
                  <a:srgbClr val="FF0000"/>
                </a:solidFill>
              </a:rPr>
              <a:t>	p = </a:t>
            </a:r>
            <a:r>
              <a:rPr lang="fr-FR" dirty="0" err="1" smtClean="0">
                <a:solidFill>
                  <a:srgbClr val="FF0000"/>
                </a:solidFill>
              </a:rPr>
              <a:t>peluang</a:t>
            </a:r>
            <a:r>
              <a:rPr lang="fr-FR" dirty="0" smtClean="0">
                <a:solidFill>
                  <a:srgbClr val="FF0000"/>
                </a:solidFill>
              </a:rPr>
              <a:t> </a:t>
            </a:r>
            <a:r>
              <a:rPr lang="fr-FR" dirty="0" err="1" smtClean="0">
                <a:solidFill>
                  <a:srgbClr val="FF0000"/>
                </a:solidFill>
              </a:rPr>
              <a:t>sukses</a:t>
            </a:r>
            <a:endParaRPr lang="fr-FR" dirty="0" smtClean="0">
              <a:solidFill>
                <a:srgbClr val="FF0000"/>
              </a:solidFill>
            </a:endParaRPr>
          </a:p>
          <a:p>
            <a:pPr eaLnBrk="1" hangingPunct="1">
              <a:buFontTx/>
              <a:buNone/>
            </a:pPr>
            <a:r>
              <a:rPr lang="fr-FR" dirty="0" smtClean="0">
                <a:solidFill>
                  <a:srgbClr val="FF0000"/>
                </a:solidFill>
              </a:rPr>
              <a:t>	q = </a:t>
            </a:r>
            <a:r>
              <a:rPr lang="fr-FR" dirty="0" err="1" smtClean="0">
                <a:solidFill>
                  <a:srgbClr val="FF0000"/>
                </a:solidFill>
              </a:rPr>
              <a:t>peluang</a:t>
            </a:r>
            <a:r>
              <a:rPr lang="fr-FR" dirty="0" smtClean="0">
                <a:solidFill>
                  <a:srgbClr val="FF0000"/>
                </a:solidFill>
              </a:rPr>
              <a:t> </a:t>
            </a:r>
            <a:r>
              <a:rPr lang="fr-FR" dirty="0" err="1" smtClean="0">
                <a:solidFill>
                  <a:srgbClr val="FF0000"/>
                </a:solidFill>
              </a:rPr>
              <a:t>gagal</a:t>
            </a:r>
            <a:endParaRPr lang="en-US" dirty="0" smtClean="0">
              <a:solidFill>
                <a:srgbClr val="FF0000"/>
              </a:solidFill>
            </a:endParaRPr>
          </a:p>
          <a:p>
            <a:pPr eaLnBrk="1" hangingPunct="1">
              <a:buFontTx/>
              <a:buNone/>
            </a:pPr>
            <a:r>
              <a:rPr lang="en-US" dirty="0" smtClean="0">
                <a:solidFill>
                  <a:srgbClr val="FF0000"/>
                </a:solidFill>
              </a:rPr>
              <a:t>	n = </a:t>
            </a:r>
            <a:r>
              <a:rPr lang="en-US" dirty="0" err="1" smtClean="0">
                <a:solidFill>
                  <a:srgbClr val="FF0000"/>
                </a:solidFill>
              </a:rPr>
              <a:t>jumlah</a:t>
            </a:r>
            <a:r>
              <a:rPr lang="en-US" dirty="0" smtClean="0">
                <a:solidFill>
                  <a:srgbClr val="FF0000"/>
                </a:solidFill>
              </a:rPr>
              <a:t> </a:t>
            </a:r>
            <a:r>
              <a:rPr lang="en-US" dirty="0" err="1" smtClean="0">
                <a:solidFill>
                  <a:srgbClr val="FF0000"/>
                </a:solidFill>
              </a:rPr>
              <a:t>percobaan</a:t>
            </a:r>
            <a:endParaRPr lang="en-US" dirty="0" smtClean="0">
              <a:solidFill>
                <a:srgbClr val="FF0000"/>
              </a:solidFill>
            </a:endParaRPr>
          </a:p>
          <a:p>
            <a:pPr eaLnBrk="1" hangingPunct="1">
              <a:buFontTx/>
              <a:buNone/>
            </a:pPr>
            <a:r>
              <a:rPr lang="en-US" dirty="0" smtClean="0">
                <a:solidFill>
                  <a:srgbClr val="FF0000"/>
                </a:solidFill>
              </a:rPr>
              <a:t>	x = </a:t>
            </a:r>
            <a:r>
              <a:rPr lang="en-US" dirty="0" err="1" smtClean="0">
                <a:solidFill>
                  <a:srgbClr val="FF0000"/>
                </a:solidFill>
              </a:rPr>
              <a:t>jumlah</a:t>
            </a:r>
            <a:r>
              <a:rPr lang="en-US" dirty="0" smtClean="0">
                <a:solidFill>
                  <a:srgbClr val="FF0000"/>
                </a:solidFill>
              </a:rPr>
              <a:t> </a:t>
            </a:r>
            <a:r>
              <a:rPr lang="en-US" dirty="0" err="1" smtClean="0">
                <a:solidFill>
                  <a:srgbClr val="FF0000"/>
                </a:solidFill>
              </a:rPr>
              <a:t>sukses</a:t>
            </a:r>
            <a:r>
              <a:rPr lang="en-US" dirty="0" smtClean="0">
                <a:solidFill>
                  <a:srgbClr val="FF0000"/>
                </a:solidFill>
              </a:rPr>
              <a:t> yang </a:t>
            </a:r>
            <a:r>
              <a:rPr lang="en-US" dirty="0" err="1" smtClean="0">
                <a:solidFill>
                  <a:srgbClr val="FF0000"/>
                </a:solidFill>
              </a:rPr>
              <a:t>diharapkan</a:t>
            </a:r>
            <a:endParaRPr lang="en-US" dirty="0" smtClean="0">
              <a:solidFill>
                <a:srgbClr val="FF0000"/>
              </a:solidFill>
            </a:endParaRPr>
          </a:p>
        </p:txBody>
      </p:sp>
      <p:sp>
        <p:nvSpPr>
          <p:cNvPr id="102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1026" name="Object 4"/>
          <p:cNvGraphicFramePr>
            <a:graphicFrameLocks noChangeAspect="1"/>
          </p:cNvGraphicFramePr>
          <p:nvPr>
            <p:extLst>
              <p:ext uri="{D42A27DB-BD31-4B8C-83A1-F6EECF244321}">
                <p14:modId xmlns:p14="http://schemas.microsoft.com/office/powerpoint/2010/main" val="1031921004"/>
              </p:ext>
            </p:extLst>
          </p:nvPr>
        </p:nvGraphicFramePr>
        <p:xfrm>
          <a:off x="3581400" y="1676400"/>
          <a:ext cx="2971800" cy="990600"/>
        </p:xfrm>
        <a:graphic>
          <a:graphicData uri="http://schemas.openxmlformats.org/presentationml/2006/ole">
            <mc:AlternateContent xmlns:mc="http://schemas.openxmlformats.org/markup-compatibility/2006">
              <mc:Choice xmlns:v="urn:schemas-microsoft-com:vml" Requires="v">
                <p:oleObj spid="_x0000_s1075" name="Equation" r:id="rId3" imgW="1485900" imgH="457200" progId="Equation.3">
                  <p:embed/>
                </p:oleObj>
              </mc:Choice>
              <mc:Fallback>
                <p:oleObj name="Equation" r:id="rId3" imgW="14859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676400"/>
                        <a:ext cx="2971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1027" name="Object 6"/>
          <p:cNvGraphicFramePr>
            <a:graphicFrameLocks noChangeAspect="1"/>
          </p:cNvGraphicFramePr>
          <p:nvPr>
            <p:extLst>
              <p:ext uri="{D42A27DB-BD31-4B8C-83A1-F6EECF244321}">
                <p14:modId xmlns:p14="http://schemas.microsoft.com/office/powerpoint/2010/main" val="3205190068"/>
              </p:ext>
            </p:extLst>
          </p:nvPr>
        </p:nvGraphicFramePr>
        <p:xfrm>
          <a:off x="3581400" y="457200"/>
          <a:ext cx="2286000" cy="1066800"/>
        </p:xfrm>
        <a:graphic>
          <a:graphicData uri="http://schemas.openxmlformats.org/presentationml/2006/ole">
            <mc:AlternateContent xmlns:mc="http://schemas.openxmlformats.org/markup-compatibility/2006">
              <mc:Choice xmlns:v="urn:schemas-microsoft-com:vml" Requires="v">
                <p:oleObj spid="_x0000_s1076" name="Equation" r:id="rId5" imgW="1016000" imgH="457200" progId="Equation.3">
                  <p:embed/>
                </p:oleObj>
              </mc:Choice>
              <mc:Fallback>
                <p:oleObj name="Equation" r:id="rId5" imgW="10160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57200"/>
                        <a:ext cx="22860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52400" y="152400"/>
            <a:ext cx="8763000" cy="6477000"/>
          </a:xfrm>
        </p:spPr>
        <p:txBody>
          <a:bodyPr/>
          <a:lstStyle/>
          <a:p>
            <a:pPr marL="609600" indent="-609600" algn="just" eaLnBrk="1" hangingPunct="1"/>
            <a:r>
              <a:rPr lang="en-US" dirty="0" err="1" smtClean="0">
                <a:solidFill>
                  <a:srgbClr val="800000"/>
                </a:solidFill>
              </a:rPr>
              <a:t>Contoh</a:t>
            </a:r>
            <a:r>
              <a:rPr lang="en-US" dirty="0" smtClean="0">
                <a:solidFill>
                  <a:srgbClr val="800000"/>
                </a:solidFill>
              </a:rPr>
              <a:t> :</a:t>
            </a:r>
          </a:p>
          <a:p>
            <a:pPr marL="609600" indent="-609600" algn="just" eaLnBrk="1" hangingPunct="1"/>
            <a:r>
              <a:rPr lang="en-US" dirty="0" err="1" smtClean="0">
                <a:solidFill>
                  <a:srgbClr val="800000"/>
                </a:solidFill>
              </a:rPr>
              <a:t>probabilitas</a:t>
            </a:r>
            <a:r>
              <a:rPr lang="en-US" dirty="0" smtClean="0">
                <a:solidFill>
                  <a:srgbClr val="800000"/>
                </a:solidFill>
              </a:rPr>
              <a:t> </a:t>
            </a:r>
            <a:r>
              <a:rPr lang="en-US" dirty="0" err="1" smtClean="0">
                <a:solidFill>
                  <a:srgbClr val="800000"/>
                </a:solidFill>
              </a:rPr>
              <a:t>seorang</a:t>
            </a:r>
            <a:r>
              <a:rPr lang="en-US" dirty="0" smtClean="0">
                <a:solidFill>
                  <a:srgbClr val="800000"/>
                </a:solidFill>
              </a:rPr>
              <a:t> </a:t>
            </a:r>
            <a:r>
              <a:rPr lang="en-US" dirty="0" err="1" smtClean="0">
                <a:solidFill>
                  <a:srgbClr val="800000"/>
                </a:solidFill>
              </a:rPr>
              <a:t>mahasiswa</a:t>
            </a:r>
            <a:r>
              <a:rPr lang="en-US" dirty="0" smtClean="0">
                <a:solidFill>
                  <a:srgbClr val="800000"/>
                </a:solidFill>
              </a:rPr>
              <a:t> </a:t>
            </a:r>
            <a:r>
              <a:rPr lang="en-US" dirty="0" err="1" smtClean="0">
                <a:solidFill>
                  <a:srgbClr val="800000"/>
                </a:solidFill>
              </a:rPr>
              <a:t>terlambat</a:t>
            </a:r>
            <a:r>
              <a:rPr lang="en-US" dirty="0" smtClean="0">
                <a:solidFill>
                  <a:srgbClr val="800000"/>
                </a:solidFill>
              </a:rPr>
              <a:t> </a:t>
            </a:r>
            <a:r>
              <a:rPr lang="en-US" dirty="0" err="1" smtClean="0">
                <a:solidFill>
                  <a:srgbClr val="800000"/>
                </a:solidFill>
              </a:rPr>
              <a:t>dalam</a:t>
            </a:r>
            <a:r>
              <a:rPr lang="en-US" dirty="0" smtClean="0">
                <a:solidFill>
                  <a:srgbClr val="800000"/>
                </a:solidFill>
              </a:rPr>
              <a:t> </a:t>
            </a:r>
            <a:r>
              <a:rPr lang="en-US" dirty="0" err="1" smtClean="0">
                <a:solidFill>
                  <a:srgbClr val="800000"/>
                </a:solidFill>
              </a:rPr>
              <a:t>mengikuti</a:t>
            </a:r>
            <a:r>
              <a:rPr lang="en-US" dirty="0" smtClean="0">
                <a:solidFill>
                  <a:srgbClr val="800000"/>
                </a:solidFill>
              </a:rPr>
              <a:t> </a:t>
            </a:r>
            <a:r>
              <a:rPr lang="en-US" dirty="0" err="1" smtClean="0">
                <a:solidFill>
                  <a:srgbClr val="800000"/>
                </a:solidFill>
              </a:rPr>
              <a:t>kuliah</a:t>
            </a:r>
            <a:r>
              <a:rPr lang="en-US" dirty="0" smtClean="0">
                <a:solidFill>
                  <a:srgbClr val="800000"/>
                </a:solidFill>
              </a:rPr>
              <a:t> </a:t>
            </a:r>
            <a:r>
              <a:rPr lang="en-US" dirty="0" err="1" smtClean="0">
                <a:solidFill>
                  <a:srgbClr val="800000"/>
                </a:solidFill>
              </a:rPr>
              <a:t>Statistika</a:t>
            </a:r>
            <a:r>
              <a:rPr lang="en-US" dirty="0" smtClean="0">
                <a:solidFill>
                  <a:srgbClr val="800000"/>
                </a:solidFill>
              </a:rPr>
              <a:t> </a:t>
            </a:r>
            <a:r>
              <a:rPr lang="en-US" dirty="0" err="1" smtClean="0">
                <a:solidFill>
                  <a:srgbClr val="800000"/>
                </a:solidFill>
              </a:rPr>
              <a:t>adalah</a:t>
            </a:r>
            <a:r>
              <a:rPr lang="en-US" dirty="0" smtClean="0">
                <a:solidFill>
                  <a:srgbClr val="800000"/>
                </a:solidFill>
              </a:rPr>
              <a:t> 0,4. </a:t>
            </a:r>
            <a:r>
              <a:rPr lang="en-US" dirty="0" err="1" smtClean="0">
                <a:solidFill>
                  <a:srgbClr val="800000"/>
                </a:solidFill>
              </a:rPr>
              <a:t>Berapa</a:t>
            </a:r>
            <a:r>
              <a:rPr lang="en-US" dirty="0" smtClean="0">
                <a:solidFill>
                  <a:srgbClr val="800000"/>
                </a:solidFill>
              </a:rPr>
              <a:t> </a:t>
            </a:r>
            <a:r>
              <a:rPr lang="en-US" dirty="0" err="1" smtClean="0">
                <a:solidFill>
                  <a:srgbClr val="800000"/>
                </a:solidFill>
              </a:rPr>
              <a:t>probabilitas</a:t>
            </a:r>
            <a:r>
              <a:rPr lang="en-US" dirty="0" smtClean="0">
                <a:solidFill>
                  <a:srgbClr val="800000"/>
                </a:solidFill>
              </a:rPr>
              <a:t> </a:t>
            </a:r>
            <a:r>
              <a:rPr lang="en-US" dirty="0" err="1" smtClean="0">
                <a:solidFill>
                  <a:srgbClr val="800000"/>
                </a:solidFill>
              </a:rPr>
              <a:t>dari</a:t>
            </a:r>
            <a:r>
              <a:rPr lang="en-US" dirty="0" smtClean="0">
                <a:solidFill>
                  <a:srgbClr val="800000"/>
                </a:solidFill>
              </a:rPr>
              <a:t> 5 </a:t>
            </a:r>
            <a:r>
              <a:rPr lang="en-US" dirty="0" err="1" smtClean="0">
                <a:solidFill>
                  <a:srgbClr val="800000"/>
                </a:solidFill>
              </a:rPr>
              <a:t>mahasiswa</a:t>
            </a:r>
            <a:r>
              <a:rPr lang="en-US" dirty="0" smtClean="0">
                <a:solidFill>
                  <a:srgbClr val="800000"/>
                </a:solidFill>
              </a:rPr>
              <a:t> :</a:t>
            </a:r>
          </a:p>
          <a:p>
            <a:pPr marL="990600" lvl="1" indent="-533400" algn="just" eaLnBrk="1" hangingPunct="1"/>
            <a:r>
              <a:rPr lang="en-US" dirty="0" err="1" smtClean="0">
                <a:solidFill>
                  <a:srgbClr val="800000"/>
                </a:solidFill>
              </a:rPr>
              <a:t>Tidak</a:t>
            </a:r>
            <a:r>
              <a:rPr lang="en-US" dirty="0" smtClean="0">
                <a:solidFill>
                  <a:srgbClr val="800000"/>
                </a:solidFill>
              </a:rPr>
              <a:t> </a:t>
            </a:r>
            <a:r>
              <a:rPr lang="en-US" dirty="0" err="1" smtClean="0">
                <a:solidFill>
                  <a:srgbClr val="800000"/>
                </a:solidFill>
              </a:rPr>
              <a:t>ada</a:t>
            </a:r>
            <a:r>
              <a:rPr lang="en-US" dirty="0" smtClean="0">
                <a:solidFill>
                  <a:srgbClr val="800000"/>
                </a:solidFill>
              </a:rPr>
              <a:t> yang </a:t>
            </a:r>
            <a:r>
              <a:rPr lang="en-US" dirty="0" err="1" smtClean="0">
                <a:solidFill>
                  <a:srgbClr val="800000"/>
                </a:solidFill>
              </a:rPr>
              <a:t>terlambat</a:t>
            </a:r>
            <a:endParaRPr lang="en-US" dirty="0" smtClean="0">
              <a:solidFill>
                <a:srgbClr val="800000"/>
              </a:solidFill>
            </a:endParaRPr>
          </a:p>
          <a:p>
            <a:pPr marL="990600" lvl="1" indent="-533400" algn="just" eaLnBrk="1" hangingPunct="1"/>
            <a:r>
              <a:rPr lang="en-US" dirty="0" smtClean="0">
                <a:solidFill>
                  <a:srgbClr val="800000"/>
                </a:solidFill>
              </a:rPr>
              <a:t>1 </a:t>
            </a:r>
            <a:r>
              <a:rPr lang="en-US" dirty="0" err="1" smtClean="0">
                <a:solidFill>
                  <a:srgbClr val="800000"/>
                </a:solidFill>
              </a:rPr>
              <a:t>mahasiswa</a:t>
            </a:r>
            <a:r>
              <a:rPr lang="en-US" dirty="0" smtClean="0">
                <a:solidFill>
                  <a:srgbClr val="800000"/>
                </a:solidFill>
              </a:rPr>
              <a:t> </a:t>
            </a:r>
            <a:r>
              <a:rPr lang="en-US" dirty="0" err="1" smtClean="0">
                <a:solidFill>
                  <a:srgbClr val="800000"/>
                </a:solidFill>
              </a:rPr>
              <a:t>terlambat</a:t>
            </a:r>
            <a:endParaRPr lang="en-US" dirty="0" smtClean="0">
              <a:solidFill>
                <a:srgbClr val="800000"/>
              </a:solidFill>
            </a:endParaRPr>
          </a:p>
          <a:p>
            <a:pPr marL="990600" lvl="1" indent="-533400" algn="just" eaLnBrk="1" hangingPunct="1"/>
            <a:r>
              <a:rPr lang="en-US" dirty="0" smtClean="0">
                <a:solidFill>
                  <a:srgbClr val="800000"/>
                </a:solidFill>
              </a:rPr>
              <a:t>Paling </a:t>
            </a:r>
            <a:r>
              <a:rPr lang="en-US" dirty="0" err="1" smtClean="0">
                <a:solidFill>
                  <a:srgbClr val="800000"/>
                </a:solidFill>
              </a:rPr>
              <a:t>banyak</a:t>
            </a:r>
            <a:r>
              <a:rPr lang="en-US" dirty="0" smtClean="0">
                <a:solidFill>
                  <a:srgbClr val="800000"/>
                </a:solidFill>
              </a:rPr>
              <a:t> 1 </a:t>
            </a:r>
            <a:r>
              <a:rPr lang="en-US" dirty="0" err="1" smtClean="0">
                <a:solidFill>
                  <a:srgbClr val="800000"/>
                </a:solidFill>
              </a:rPr>
              <a:t>mahasiswa</a:t>
            </a:r>
            <a:r>
              <a:rPr lang="en-US" dirty="0" smtClean="0">
                <a:solidFill>
                  <a:srgbClr val="800000"/>
                </a:solidFill>
              </a:rPr>
              <a:t> </a:t>
            </a:r>
            <a:r>
              <a:rPr lang="en-US" dirty="0" err="1" smtClean="0">
                <a:solidFill>
                  <a:srgbClr val="800000"/>
                </a:solidFill>
              </a:rPr>
              <a:t>terlambat</a:t>
            </a:r>
            <a:r>
              <a:rPr lang="en-US" dirty="0" smtClean="0">
                <a:solidFill>
                  <a:srgbClr val="800000"/>
                </a:solidFill>
              </a:rPr>
              <a:t> ( x </a:t>
            </a:r>
            <a:r>
              <a:rPr lang="en-US" dirty="0" smtClean="0">
                <a:solidFill>
                  <a:srgbClr val="800000"/>
                </a:solidFill>
                <a:sym typeface="Symbol" pitchFamily="18" charset="2"/>
              </a:rPr>
              <a:t></a:t>
            </a:r>
            <a:r>
              <a:rPr lang="en-US" dirty="0" smtClean="0">
                <a:solidFill>
                  <a:srgbClr val="800000"/>
                </a:solidFill>
              </a:rPr>
              <a:t> 1)</a:t>
            </a:r>
          </a:p>
          <a:p>
            <a:pPr marL="990600" lvl="1" indent="-533400" algn="just" eaLnBrk="1" hangingPunct="1"/>
            <a:r>
              <a:rPr lang="en-US" dirty="0" smtClean="0">
                <a:solidFill>
                  <a:srgbClr val="800000"/>
                </a:solidFill>
              </a:rPr>
              <a:t>Paling </a:t>
            </a:r>
            <a:r>
              <a:rPr lang="en-US" dirty="0" err="1" smtClean="0">
                <a:solidFill>
                  <a:srgbClr val="800000"/>
                </a:solidFill>
              </a:rPr>
              <a:t>sedikit</a:t>
            </a:r>
            <a:r>
              <a:rPr lang="en-US" dirty="0" smtClean="0">
                <a:solidFill>
                  <a:srgbClr val="800000"/>
                </a:solidFill>
              </a:rPr>
              <a:t> 2 </a:t>
            </a:r>
            <a:r>
              <a:rPr lang="en-US" dirty="0" err="1" smtClean="0">
                <a:solidFill>
                  <a:srgbClr val="800000"/>
                </a:solidFill>
              </a:rPr>
              <a:t>mahasiswa</a:t>
            </a:r>
            <a:r>
              <a:rPr lang="en-US" dirty="0" smtClean="0">
                <a:solidFill>
                  <a:srgbClr val="800000"/>
                </a:solidFill>
              </a:rPr>
              <a:t> yang </a:t>
            </a:r>
            <a:r>
              <a:rPr lang="en-US" dirty="0" err="1" smtClean="0">
                <a:solidFill>
                  <a:srgbClr val="800000"/>
                </a:solidFill>
              </a:rPr>
              <a:t>terlambat</a:t>
            </a:r>
            <a:r>
              <a:rPr lang="en-US" dirty="0" smtClean="0">
                <a:solidFill>
                  <a:srgbClr val="800000"/>
                </a:solidFill>
              </a:rPr>
              <a:t>   (x </a:t>
            </a:r>
            <a:r>
              <a:rPr lang="en-US" dirty="0" smtClean="0">
                <a:solidFill>
                  <a:srgbClr val="800000"/>
                </a:solidFill>
                <a:sym typeface="Symbol" pitchFamily="18" charset="2"/>
              </a:rPr>
              <a:t></a:t>
            </a:r>
            <a:r>
              <a:rPr lang="en-US" dirty="0" smtClean="0">
                <a:solidFill>
                  <a:srgbClr val="800000"/>
                </a:solidFill>
              </a:rPr>
              <a:t> 2)</a:t>
            </a:r>
          </a:p>
          <a:p>
            <a:pPr marL="609600" indent="-609600" algn="just" eaLnBrk="1" hangingPunct="1"/>
            <a:r>
              <a:rPr lang="en-US" dirty="0" err="1" smtClean="0">
                <a:solidFill>
                  <a:srgbClr val="800000"/>
                </a:solidFill>
              </a:rPr>
              <a:t>Jawab</a:t>
            </a:r>
            <a:r>
              <a:rPr lang="en-US" dirty="0" smtClean="0">
                <a:solidFill>
                  <a:srgbClr val="800000"/>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152400" y="228600"/>
            <a:ext cx="8839200" cy="6400800"/>
          </a:xfrm>
        </p:spPr>
        <p:txBody>
          <a:bodyPr/>
          <a:lstStyle/>
          <a:p>
            <a:pPr eaLnBrk="1" hangingPunct="1"/>
            <a:r>
              <a:rPr lang="en-US" dirty="0" err="1" smtClean="0"/>
              <a:t>Contoh</a:t>
            </a:r>
            <a:r>
              <a:rPr lang="en-US" dirty="0" smtClean="0"/>
              <a:t> :</a:t>
            </a:r>
          </a:p>
          <a:p>
            <a:pPr eaLnBrk="1" hangingPunct="1"/>
            <a:r>
              <a:rPr lang="en-US" dirty="0" err="1" smtClean="0"/>
              <a:t>Berdasarkan</a:t>
            </a:r>
            <a:r>
              <a:rPr lang="en-US" dirty="0" smtClean="0"/>
              <a:t> </a:t>
            </a:r>
            <a:r>
              <a:rPr lang="en-US" dirty="0" err="1" smtClean="0"/>
              <a:t>pengalaman</a:t>
            </a:r>
            <a:r>
              <a:rPr lang="en-US" dirty="0" smtClean="0"/>
              <a:t>  8 </a:t>
            </a:r>
            <a:r>
              <a:rPr lang="en-US" dirty="0" err="1" smtClean="0"/>
              <a:t>dari</a:t>
            </a:r>
            <a:r>
              <a:rPr lang="en-US" dirty="0" smtClean="0"/>
              <a:t> 10 </a:t>
            </a:r>
            <a:r>
              <a:rPr lang="en-US" dirty="0" err="1" smtClean="0"/>
              <a:t>botol</a:t>
            </a:r>
            <a:r>
              <a:rPr lang="en-US" dirty="0" smtClean="0"/>
              <a:t> </a:t>
            </a:r>
            <a:r>
              <a:rPr lang="en-US" dirty="0" err="1" smtClean="0"/>
              <a:t>minuman</a:t>
            </a:r>
            <a:r>
              <a:rPr lang="en-US" dirty="0" smtClean="0"/>
              <a:t> </a:t>
            </a:r>
            <a:r>
              <a:rPr lang="en-US" dirty="0" err="1" smtClean="0"/>
              <a:t>adalah</a:t>
            </a:r>
            <a:r>
              <a:rPr lang="en-US" dirty="0" smtClean="0"/>
              <a:t> </a:t>
            </a:r>
            <a:r>
              <a:rPr lang="en-US" dirty="0" err="1" smtClean="0"/>
              <a:t>terisi</a:t>
            </a:r>
            <a:r>
              <a:rPr lang="en-US" dirty="0" smtClean="0"/>
              <a:t> </a:t>
            </a:r>
            <a:r>
              <a:rPr lang="en-US" dirty="0" err="1" smtClean="0"/>
              <a:t>penuh</a:t>
            </a:r>
            <a:r>
              <a:rPr lang="en-US" dirty="0" smtClean="0"/>
              <a:t>, </a:t>
            </a:r>
            <a:r>
              <a:rPr lang="en-US" dirty="0" err="1" smtClean="0"/>
              <a:t>jika</a:t>
            </a:r>
            <a:r>
              <a:rPr lang="en-US" dirty="0" smtClean="0"/>
              <a:t> </a:t>
            </a:r>
            <a:r>
              <a:rPr lang="en-US" dirty="0" err="1" smtClean="0"/>
              <a:t>ingin</a:t>
            </a:r>
            <a:r>
              <a:rPr lang="en-US" dirty="0" smtClean="0"/>
              <a:t> </a:t>
            </a:r>
            <a:r>
              <a:rPr lang="en-US" dirty="0" err="1" smtClean="0"/>
              <a:t>diketahui</a:t>
            </a:r>
            <a:r>
              <a:rPr lang="en-US" dirty="0" smtClean="0"/>
              <a:t> </a:t>
            </a:r>
            <a:r>
              <a:rPr lang="en-US" dirty="0" err="1" smtClean="0"/>
              <a:t>probabilitas</a:t>
            </a:r>
            <a:r>
              <a:rPr lang="en-US" dirty="0" smtClean="0"/>
              <a:t> yang </a:t>
            </a:r>
            <a:r>
              <a:rPr lang="en-US" dirty="0" err="1" smtClean="0"/>
              <a:t>terisi</a:t>
            </a:r>
            <a:r>
              <a:rPr lang="en-US" dirty="0" smtClean="0"/>
              <a:t> </a:t>
            </a:r>
            <a:r>
              <a:rPr lang="en-US" dirty="0" err="1" smtClean="0"/>
              <a:t>penuh</a:t>
            </a:r>
            <a:r>
              <a:rPr lang="en-US" dirty="0" smtClean="0"/>
              <a:t> </a:t>
            </a:r>
            <a:r>
              <a:rPr lang="id-ID" dirty="0" smtClean="0"/>
              <a:t>3 </a:t>
            </a:r>
            <a:r>
              <a:rPr lang="en-US" dirty="0" err="1" smtClean="0"/>
              <a:t>dari</a:t>
            </a:r>
            <a:r>
              <a:rPr lang="en-US" dirty="0" smtClean="0"/>
              <a:t> 6 </a:t>
            </a:r>
            <a:r>
              <a:rPr lang="en-US" dirty="0" err="1" smtClean="0"/>
              <a:t>botol</a:t>
            </a:r>
            <a:r>
              <a:rPr lang="en-US" dirty="0" smtClean="0"/>
              <a:t> yang </a:t>
            </a:r>
            <a:r>
              <a:rPr lang="en-US" dirty="0" err="1" smtClean="0"/>
              <a:t>tersedia</a:t>
            </a:r>
            <a:r>
              <a:rPr lang="en-US" dirty="0" smtClean="0"/>
              <a:t>, </a:t>
            </a:r>
            <a:r>
              <a:rPr lang="en-US" dirty="0" err="1" smtClean="0"/>
              <a:t>maka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perhitungan</a:t>
            </a:r>
            <a:r>
              <a:rPr lang="en-US" dirty="0" smtClean="0"/>
              <a:t> </a:t>
            </a:r>
            <a:r>
              <a:rPr lang="en-US" dirty="0" err="1" smtClean="0"/>
              <a:t>sebagai</a:t>
            </a:r>
            <a:r>
              <a:rPr lang="en-US" dirty="0" smtClean="0"/>
              <a:t> </a:t>
            </a:r>
            <a:r>
              <a:rPr lang="en-US" dirty="0" err="1" smtClean="0"/>
              <a:t>berikut</a:t>
            </a:r>
            <a:r>
              <a:rPr lang="en-US" dirty="0" smtClean="0"/>
              <a:t> : </a:t>
            </a:r>
          </a:p>
          <a:p>
            <a:pPr eaLnBrk="1" hangingPunct="1">
              <a:buFontTx/>
              <a:buNone/>
            </a:pPr>
            <a:r>
              <a:rPr lang="en-US" dirty="0" smtClean="0"/>
              <a:t>	p = 8/10				x = 3</a:t>
            </a:r>
          </a:p>
          <a:p>
            <a:pPr eaLnBrk="1" hangingPunct="1">
              <a:buFontTx/>
              <a:buNone/>
            </a:pPr>
            <a:r>
              <a:rPr lang="en-US" dirty="0" smtClean="0"/>
              <a:t>	q = 1 – 0,8 = 0,2			n = 6</a:t>
            </a:r>
          </a:p>
          <a:p>
            <a:pPr eaLnBrk="1" hangingPunct="1">
              <a:buFontTx/>
              <a:buNone/>
            </a:pPr>
            <a:r>
              <a:rPr lang="en-US" dirty="0" smtClean="0"/>
              <a:t>	</a:t>
            </a:r>
          </a:p>
          <a:p>
            <a:pPr eaLnBrk="1" hangingPunct="1">
              <a:buFontTx/>
              <a:buNone/>
            </a:pPr>
            <a:r>
              <a:rPr lang="en-US" dirty="0" smtClean="0"/>
              <a:t>	b (3 ; 6 ; 0,8) = </a:t>
            </a:r>
          </a:p>
        </p:txBody>
      </p:sp>
      <p:sp>
        <p:nvSpPr>
          <p:cNvPr id="20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2050" name="Object 4"/>
          <p:cNvGraphicFramePr>
            <a:graphicFrameLocks noChangeAspect="1"/>
          </p:cNvGraphicFramePr>
          <p:nvPr>
            <p:extLst>
              <p:ext uri="{D42A27DB-BD31-4B8C-83A1-F6EECF244321}">
                <p14:modId xmlns:p14="http://schemas.microsoft.com/office/powerpoint/2010/main" val="25281260"/>
              </p:ext>
            </p:extLst>
          </p:nvPr>
        </p:nvGraphicFramePr>
        <p:xfrm>
          <a:off x="457200" y="4648200"/>
          <a:ext cx="4806950" cy="914400"/>
        </p:xfrm>
        <a:graphic>
          <a:graphicData uri="http://schemas.openxmlformats.org/presentationml/2006/ole">
            <mc:AlternateContent xmlns:mc="http://schemas.openxmlformats.org/markup-compatibility/2006">
              <mc:Choice xmlns:v="urn:schemas-microsoft-com:vml" Requires="v">
                <p:oleObj spid="_x0000_s2075" name="Equation" r:id="rId3" imgW="1752480" imgH="419040" progId="Equation.3">
                  <p:embed/>
                </p:oleObj>
              </mc:Choice>
              <mc:Fallback>
                <p:oleObj name="Equation" r:id="rId3" imgW="1752480" imgH="419040" progId="Equation.3">
                  <p:embed/>
                  <p:pic>
                    <p:nvPicPr>
                      <p:cNvPr id="0" name="Object 4"/>
                      <p:cNvPicPr>
                        <a:picLocks noChangeAspect="1" noChangeArrowheads="1"/>
                      </p:cNvPicPr>
                      <p:nvPr/>
                    </p:nvPicPr>
                    <p:blipFill>
                      <a:blip r:embed="rId4"/>
                      <a:srcRect/>
                      <a:stretch>
                        <a:fillRect/>
                      </a:stretch>
                    </p:blipFill>
                    <p:spPr bwMode="auto">
                      <a:xfrm>
                        <a:off x="457200" y="4648200"/>
                        <a:ext cx="48069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943600"/>
          </a:xfrm>
        </p:spPr>
        <p:txBody>
          <a:bodyPr/>
          <a:lstStyle/>
          <a:p>
            <a:pPr>
              <a:defRPr/>
            </a:pPr>
            <a:r>
              <a:rPr lang="en-US" sz="2400" dirty="0" err="1" smtClean="0"/>
              <a:t>Soal</a:t>
            </a:r>
            <a:r>
              <a:rPr lang="en-US" sz="2400" dirty="0" smtClean="0"/>
              <a:t> :</a:t>
            </a:r>
            <a:endParaRPr lang="id-ID" sz="2400" dirty="0" smtClean="0"/>
          </a:p>
          <a:p>
            <a:pPr algn="just">
              <a:defRPr/>
            </a:pPr>
            <a:r>
              <a:rPr lang="en-US" sz="2400" dirty="0" smtClean="0"/>
              <a:t>Di </a:t>
            </a:r>
            <a:r>
              <a:rPr lang="en-US" sz="2400" dirty="0" err="1" smtClean="0"/>
              <a:t>suatu</a:t>
            </a:r>
            <a:r>
              <a:rPr lang="en-US" sz="2400" dirty="0" smtClean="0"/>
              <a:t> </a:t>
            </a:r>
            <a:r>
              <a:rPr lang="en-US" sz="2400" dirty="0" err="1" smtClean="0"/>
              <a:t>kelas</a:t>
            </a:r>
            <a:r>
              <a:rPr lang="en-US" sz="2400" dirty="0" smtClean="0"/>
              <a:t> </a:t>
            </a:r>
            <a:r>
              <a:rPr lang="en-US" sz="2400" dirty="0" err="1" smtClean="0"/>
              <a:t>mata</a:t>
            </a:r>
            <a:r>
              <a:rPr lang="en-US" sz="2400" dirty="0" smtClean="0"/>
              <a:t> </a:t>
            </a:r>
            <a:r>
              <a:rPr lang="en-US" sz="2400" dirty="0" err="1" smtClean="0"/>
              <a:t>kuliah</a:t>
            </a:r>
            <a:r>
              <a:rPr lang="en-US" sz="2400" dirty="0" smtClean="0"/>
              <a:t> </a:t>
            </a:r>
            <a:r>
              <a:rPr lang="en-US" sz="2400" dirty="0" err="1" smtClean="0"/>
              <a:t>Statistik</a:t>
            </a:r>
            <a:r>
              <a:rPr lang="en-US" sz="2400" dirty="0" smtClean="0"/>
              <a:t> II, </a:t>
            </a:r>
            <a:r>
              <a:rPr lang="en-US" sz="2400" dirty="0" err="1" smtClean="0"/>
              <a:t>diketahui</a:t>
            </a:r>
            <a:r>
              <a:rPr lang="en-US" sz="2400" dirty="0" smtClean="0"/>
              <a:t> </a:t>
            </a:r>
            <a:r>
              <a:rPr lang="en-US" sz="2400" dirty="0" err="1" smtClean="0"/>
              <a:t>bahwa</a:t>
            </a:r>
            <a:r>
              <a:rPr lang="en-US" sz="2400" dirty="0" smtClean="0"/>
              <a:t> </a:t>
            </a:r>
            <a:r>
              <a:rPr lang="en-US" sz="2400" dirty="0" err="1" smtClean="0"/>
              <a:t>dari</a:t>
            </a:r>
            <a:r>
              <a:rPr lang="en-US" sz="2400" dirty="0" smtClean="0"/>
              <a:t> 9 </a:t>
            </a:r>
            <a:r>
              <a:rPr lang="en-US" sz="2400" dirty="0" err="1" smtClean="0"/>
              <a:t>macam</a:t>
            </a:r>
            <a:r>
              <a:rPr lang="en-US" sz="2400" dirty="0" smtClean="0"/>
              <a:t> </a:t>
            </a:r>
            <a:r>
              <a:rPr lang="en-US" sz="2400" dirty="0" err="1" smtClean="0"/>
              <a:t>alasan</a:t>
            </a:r>
            <a:r>
              <a:rPr lang="en-US" sz="2400" dirty="0" smtClean="0"/>
              <a:t> </a:t>
            </a:r>
            <a:r>
              <a:rPr lang="en-US" sz="2400" dirty="0" err="1" smtClean="0"/>
              <a:t>mahasiswa</a:t>
            </a:r>
            <a:r>
              <a:rPr lang="en-US" sz="2400" dirty="0" smtClean="0"/>
              <a:t> </a:t>
            </a:r>
            <a:r>
              <a:rPr lang="en-US" sz="2400" dirty="0" err="1" smtClean="0"/>
              <a:t>tidak</a:t>
            </a:r>
            <a:r>
              <a:rPr lang="en-US" sz="2400" dirty="0" smtClean="0"/>
              <a:t> </a:t>
            </a:r>
            <a:r>
              <a:rPr lang="en-US" sz="2400" dirty="0" err="1" smtClean="0"/>
              <a:t>masuk</a:t>
            </a:r>
            <a:r>
              <a:rPr lang="en-US" sz="2400" dirty="0" smtClean="0"/>
              <a:t> </a:t>
            </a:r>
            <a:r>
              <a:rPr lang="en-US" sz="2400" dirty="0" err="1" smtClean="0"/>
              <a:t>kuliah</a:t>
            </a:r>
            <a:r>
              <a:rPr lang="en-US" sz="2400" dirty="0" smtClean="0"/>
              <a:t>, </a:t>
            </a:r>
            <a:r>
              <a:rPr lang="en-US" sz="2400" dirty="0" err="1" smtClean="0"/>
              <a:t>satu</a:t>
            </a:r>
            <a:r>
              <a:rPr lang="en-US" sz="2400" dirty="0" smtClean="0"/>
              <a:t> </a:t>
            </a:r>
            <a:r>
              <a:rPr lang="en-US" sz="2400" dirty="0" err="1" smtClean="0"/>
              <a:t>macam</a:t>
            </a:r>
            <a:r>
              <a:rPr lang="en-US" sz="2400" dirty="0" smtClean="0"/>
              <a:t> </a:t>
            </a:r>
            <a:r>
              <a:rPr lang="en-US" sz="2400" dirty="0" err="1" smtClean="0"/>
              <a:t>adalah</a:t>
            </a:r>
            <a:r>
              <a:rPr lang="en-US" sz="2400" dirty="0" smtClean="0"/>
              <a:t> </a:t>
            </a:r>
            <a:r>
              <a:rPr lang="en-US" sz="2400" dirty="0" err="1" smtClean="0"/>
              <a:t>karena</a:t>
            </a:r>
            <a:r>
              <a:rPr lang="en-US" sz="2400" dirty="0" smtClean="0"/>
              <a:t> </a:t>
            </a:r>
            <a:r>
              <a:rPr lang="en-US" sz="2400" dirty="0" err="1" smtClean="0"/>
              <a:t>alasan</a:t>
            </a:r>
            <a:r>
              <a:rPr lang="en-US" sz="2400" dirty="0" smtClean="0"/>
              <a:t> </a:t>
            </a:r>
            <a:r>
              <a:rPr lang="en-US" sz="2400" dirty="0" err="1" smtClean="0"/>
              <a:t>pulang</a:t>
            </a:r>
            <a:r>
              <a:rPr lang="en-US" sz="2400" dirty="0" smtClean="0"/>
              <a:t> </a:t>
            </a:r>
            <a:r>
              <a:rPr lang="en-US" sz="2400" dirty="0" err="1" smtClean="0"/>
              <a:t>kampung</a:t>
            </a:r>
            <a:r>
              <a:rPr lang="en-US" sz="2400" dirty="0" smtClean="0"/>
              <a:t>. </a:t>
            </a:r>
            <a:r>
              <a:rPr lang="en-US" sz="2400" dirty="0" err="1" smtClean="0"/>
              <a:t>Diambil</a:t>
            </a:r>
            <a:r>
              <a:rPr lang="en-US" sz="2400" dirty="0" smtClean="0"/>
              <a:t> </a:t>
            </a:r>
            <a:r>
              <a:rPr lang="en-US" sz="2400" dirty="0" err="1" smtClean="0"/>
              <a:t>secara</a:t>
            </a:r>
            <a:r>
              <a:rPr lang="en-US" sz="2400" dirty="0" smtClean="0"/>
              <a:t> random 4 </a:t>
            </a:r>
            <a:r>
              <a:rPr lang="en-US" sz="2400" dirty="0" err="1" smtClean="0"/>
              <a:t>ijin</a:t>
            </a:r>
            <a:r>
              <a:rPr lang="en-US" sz="2400" dirty="0" smtClean="0"/>
              <a:t> </a:t>
            </a:r>
            <a:r>
              <a:rPr lang="en-US" sz="2400" dirty="0" err="1" smtClean="0"/>
              <a:t>tidak</a:t>
            </a:r>
            <a:r>
              <a:rPr lang="en-US" sz="2400" dirty="0" smtClean="0"/>
              <a:t> </a:t>
            </a:r>
            <a:r>
              <a:rPr lang="en-US" sz="2400" dirty="0" err="1" smtClean="0"/>
              <a:t>masuk</a:t>
            </a:r>
            <a:r>
              <a:rPr lang="en-US" sz="2400" dirty="0" smtClean="0"/>
              <a:t> </a:t>
            </a:r>
            <a:r>
              <a:rPr lang="en-US" sz="2400" dirty="0" err="1" smtClean="0"/>
              <a:t>kuliah</a:t>
            </a:r>
            <a:r>
              <a:rPr lang="en-US" sz="2400" dirty="0" smtClean="0"/>
              <a:t>, </a:t>
            </a:r>
            <a:r>
              <a:rPr lang="en-US" sz="2400" dirty="0" err="1" smtClean="0"/>
              <a:t>berapa</a:t>
            </a:r>
            <a:r>
              <a:rPr lang="en-US" sz="2400" dirty="0" smtClean="0"/>
              <a:t> </a:t>
            </a:r>
            <a:r>
              <a:rPr lang="en-US" sz="2400" dirty="0" err="1" smtClean="0"/>
              <a:t>probabilitasnya</a:t>
            </a:r>
            <a:r>
              <a:rPr lang="en-US" sz="2400" dirty="0" smtClean="0"/>
              <a:t> </a:t>
            </a:r>
            <a:r>
              <a:rPr lang="en-US" sz="2400" dirty="0" err="1" smtClean="0"/>
              <a:t>bahwa</a:t>
            </a:r>
            <a:r>
              <a:rPr lang="en-US" sz="2400" dirty="0" smtClean="0"/>
              <a:t> 3 </a:t>
            </a:r>
            <a:r>
              <a:rPr lang="en-US" sz="2400" dirty="0" err="1" smtClean="0"/>
              <a:t>diantaranya</a:t>
            </a:r>
            <a:r>
              <a:rPr lang="en-US" sz="2400" dirty="0" smtClean="0"/>
              <a:t> </a:t>
            </a:r>
            <a:r>
              <a:rPr lang="en-US" sz="2400" dirty="0" err="1" smtClean="0"/>
              <a:t>karena</a:t>
            </a:r>
            <a:r>
              <a:rPr lang="en-US" sz="2400" dirty="0" smtClean="0"/>
              <a:t> </a:t>
            </a:r>
            <a:r>
              <a:rPr lang="en-US" sz="2400" dirty="0" err="1" smtClean="0"/>
              <a:t>pulang</a:t>
            </a:r>
            <a:r>
              <a:rPr lang="en-US" sz="2400" dirty="0" smtClean="0"/>
              <a:t> </a:t>
            </a:r>
            <a:r>
              <a:rPr lang="en-US" sz="2400" dirty="0" err="1" smtClean="0"/>
              <a:t>kampung</a:t>
            </a:r>
            <a:r>
              <a:rPr lang="en-US" sz="2400" dirty="0" smtClean="0"/>
              <a:t> ?</a:t>
            </a:r>
            <a:endParaRPr lang="id-ID" sz="2400" dirty="0" smtClean="0"/>
          </a:p>
          <a:p>
            <a:pPr algn="just">
              <a:defRPr/>
            </a:pPr>
            <a:r>
              <a:rPr lang="en-US" sz="2400" dirty="0" err="1" smtClean="0"/>
              <a:t>Dosen</a:t>
            </a:r>
            <a:r>
              <a:rPr lang="en-US" sz="2400" dirty="0" smtClean="0"/>
              <a:t> </a:t>
            </a:r>
            <a:r>
              <a:rPr lang="en-US" sz="2400" dirty="0" err="1" smtClean="0"/>
              <a:t>suatu</a:t>
            </a:r>
            <a:r>
              <a:rPr lang="en-US" sz="2400" dirty="0" smtClean="0"/>
              <a:t> </a:t>
            </a:r>
            <a:r>
              <a:rPr lang="en-US" sz="2400" dirty="0" err="1" smtClean="0"/>
              <a:t>mata</a:t>
            </a:r>
            <a:r>
              <a:rPr lang="en-US" sz="2400" dirty="0" smtClean="0"/>
              <a:t> </a:t>
            </a:r>
            <a:r>
              <a:rPr lang="en-US" sz="2400" dirty="0" err="1" smtClean="0"/>
              <a:t>kuliah</a:t>
            </a:r>
            <a:r>
              <a:rPr lang="en-US" sz="2400" dirty="0" smtClean="0"/>
              <a:t> </a:t>
            </a:r>
            <a:r>
              <a:rPr lang="en-US" sz="2400" dirty="0" err="1" smtClean="0"/>
              <a:t>Statistik</a:t>
            </a:r>
            <a:r>
              <a:rPr lang="en-US" sz="2400" dirty="0" smtClean="0"/>
              <a:t> II </a:t>
            </a:r>
            <a:r>
              <a:rPr lang="en-US" sz="2400" dirty="0" err="1" smtClean="0"/>
              <a:t>mengatakan</a:t>
            </a:r>
            <a:r>
              <a:rPr lang="en-US" sz="2400" dirty="0" smtClean="0"/>
              <a:t> </a:t>
            </a:r>
            <a:r>
              <a:rPr lang="en-US" sz="2400" dirty="0" err="1" smtClean="0"/>
              <a:t>bahwa</a:t>
            </a:r>
            <a:r>
              <a:rPr lang="en-US" sz="2400" dirty="0" smtClean="0"/>
              <a:t> </a:t>
            </a:r>
            <a:r>
              <a:rPr lang="en-US" sz="2400" dirty="0" err="1" smtClean="0"/>
              <a:t>hanya</a:t>
            </a:r>
            <a:r>
              <a:rPr lang="en-US" sz="2400" dirty="0" smtClean="0"/>
              <a:t> 40 % </a:t>
            </a:r>
            <a:r>
              <a:rPr lang="en-US" sz="2400" dirty="0" err="1" smtClean="0"/>
              <a:t>dari</a:t>
            </a:r>
            <a:r>
              <a:rPr lang="en-US" sz="2400" dirty="0" smtClean="0"/>
              <a:t> </a:t>
            </a:r>
            <a:r>
              <a:rPr lang="en-US" sz="2400" dirty="0" err="1" smtClean="0"/>
              <a:t>para</a:t>
            </a:r>
            <a:r>
              <a:rPr lang="en-US" sz="2400" dirty="0" smtClean="0"/>
              <a:t> </a:t>
            </a:r>
            <a:r>
              <a:rPr lang="en-US" sz="2400" dirty="0" err="1" smtClean="0"/>
              <a:t>mahasiswa</a:t>
            </a:r>
            <a:r>
              <a:rPr lang="en-US" sz="2400" dirty="0" smtClean="0"/>
              <a:t> yang </a:t>
            </a:r>
            <a:r>
              <a:rPr lang="en-US" sz="2400" dirty="0" err="1" smtClean="0"/>
              <a:t>mengikuti</a:t>
            </a:r>
            <a:r>
              <a:rPr lang="en-US" sz="2400" dirty="0" smtClean="0"/>
              <a:t> </a:t>
            </a:r>
            <a:r>
              <a:rPr lang="en-US" sz="2400" dirty="0" err="1" smtClean="0"/>
              <a:t>mata</a:t>
            </a:r>
            <a:r>
              <a:rPr lang="en-US" sz="2400" dirty="0" smtClean="0"/>
              <a:t> </a:t>
            </a:r>
            <a:r>
              <a:rPr lang="en-US" sz="2400" dirty="0" err="1" smtClean="0"/>
              <a:t>kuliah</a:t>
            </a:r>
            <a:r>
              <a:rPr lang="en-US" sz="2400" dirty="0" smtClean="0"/>
              <a:t> </a:t>
            </a:r>
            <a:r>
              <a:rPr lang="en-US" sz="2400" dirty="0" err="1" smtClean="0"/>
              <a:t>tersebut</a:t>
            </a:r>
            <a:r>
              <a:rPr lang="en-US" sz="2400" dirty="0" smtClean="0"/>
              <a:t> </a:t>
            </a:r>
            <a:r>
              <a:rPr lang="en-US" sz="2400" dirty="0" err="1" smtClean="0"/>
              <a:t>akan</a:t>
            </a:r>
            <a:r>
              <a:rPr lang="en-US" sz="2400" dirty="0" smtClean="0"/>
              <a:t> lulus </a:t>
            </a:r>
            <a:r>
              <a:rPr lang="en-US" sz="2400" dirty="0" err="1" smtClean="0"/>
              <a:t>dalam</a:t>
            </a:r>
            <a:r>
              <a:rPr lang="en-US" sz="2400" dirty="0" smtClean="0"/>
              <a:t> </a:t>
            </a:r>
            <a:r>
              <a:rPr lang="en-US" sz="2400" dirty="0" err="1" smtClean="0"/>
              <a:t>ujian</a:t>
            </a:r>
            <a:r>
              <a:rPr lang="en-US" sz="2400" dirty="0" smtClean="0"/>
              <a:t> </a:t>
            </a:r>
            <a:r>
              <a:rPr lang="en-US" sz="2400" dirty="0" err="1" smtClean="0"/>
              <a:t>akhir</a:t>
            </a:r>
            <a:r>
              <a:rPr lang="en-US" sz="2400" dirty="0" smtClean="0"/>
              <a:t> </a:t>
            </a:r>
            <a:r>
              <a:rPr lang="en-US" sz="2400" dirty="0" err="1" smtClean="0"/>
              <a:t>akhir</a:t>
            </a:r>
            <a:r>
              <a:rPr lang="en-US" sz="2400" dirty="0" smtClean="0"/>
              <a:t> semester. Dari 14 </a:t>
            </a:r>
            <a:r>
              <a:rPr lang="en-US" sz="2400" dirty="0" err="1" smtClean="0"/>
              <a:t>orang</a:t>
            </a:r>
            <a:r>
              <a:rPr lang="en-US" sz="2400" dirty="0" smtClean="0"/>
              <a:t> </a:t>
            </a:r>
            <a:r>
              <a:rPr lang="en-US" sz="2400" dirty="0" err="1" smtClean="0"/>
              <a:t>mahasiswa</a:t>
            </a:r>
            <a:r>
              <a:rPr lang="en-US" sz="2400" dirty="0" smtClean="0"/>
              <a:t> yang </a:t>
            </a:r>
            <a:r>
              <a:rPr lang="en-US" sz="2400" dirty="0" err="1" smtClean="0"/>
              <a:t>mengambil</a:t>
            </a:r>
            <a:r>
              <a:rPr lang="en-US" sz="2400" dirty="0" smtClean="0"/>
              <a:t> </a:t>
            </a:r>
            <a:r>
              <a:rPr lang="en-US" sz="2400" dirty="0" err="1" smtClean="0"/>
              <a:t>mata</a:t>
            </a:r>
            <a:r>
              <a:rPr lang="en-US" sz="2400" dirty="0" smtClean="0"/>
              <a:t> </a:t>
            </a:r>
            <a:r>
              <a:rPr lang="en-US" sz="2400" dirty="0" err="1" smtClean="0"/>
              <a:t>kuliah</a:t>
            </a:r>
            <a:r>
              <a:rPr lang="en-US" sz="2400" dirty="0" smtClean="0"/>
              <a:t> </a:t>
            </a:r>
            <a:r>
              <a:rPr lang="en-US" sz="2400" dirty="0" err="1" smtClean="0"/>
              <a:t>tersebut</a:t>
            </a:r>
            <a:r>
              <a:rPr lang="en-US" sz="2400" dirty="0" smtClean="0"/>
              <a:t> </a:t>
            </a:r>
            <a:r>
              <a:rPr lang="en-US" sz="2400" dirty="0" err="1" smtClean="0"/>
              <a:t>diambil</a:t>
            </a:r>
            <a:r>
              <a:rPr lang="en-US" sz="2400" dirty="0" smtClean="0"/>
              <a:t> </a:t>
            </a:r>
            <a:r>
              <a:rPr lang="en-US" sz="2400" dirty="0" err="1" smtClean="0"/>
              <a:t>secara</a:t>
            </a:r>
            <a:r>
              <a:rPr lang="en-US" sz="2400" dirty="0" smtClean="0"/>
              <a:t> random, </a:t>
            </a:r>
            <a:r>
              <a:rPr lang="en-US" sz="2400" dirty="0" err="1" smtClean="0"/>
              <a:t>berapa</a:t>
            </a:r>
            <a:r>
              <a:rPr lang="en-US" sz="2400" dirty="0" smtClean="0"/>
              <a:t> </a:t>
            </a:r>
            <a:r>
              <a:rPr lang="en-US" sz="2400" dirty="0" err="1" smtClean="0"/>
              <a:t>probabilitasnya</a:t>
            </a:r>
            <a:r>
              <a:rPr lang="en-US" sz="2400" dirty="0" smtClean="0"/>
              <a:t> :</a:t>
            </a:r>
            <a:endParaRPr lang="id-ID" sz="2400" dirty="0" smtClean="0"/>
          </a:p>
          <a:p>
            <a:pPr lvl="1">
              <a:defRPr/>
            </a:pPr>
            <a:r>
              <a:rPr lang="en-US" sz="2400" dirty="0" smtClean="0"/>
              <a:t>4 </a:t>
            </a:r>
            <a:r>
              <a:rPr lang="en-US" sz="2400" dirty="0" err="1" smtClean="0"/>
              <a:t>orang</a:t>
            </a:r>
            <a:r>
              <a:rPr lang="en-US" sz="2400" dirty="0" smtClean="0"/>
              <a:t> </a:t>
            </a:r>
            <a:r>
              <a:rPr lang="en-US" sz="2400" dirty="0" err="1" smtClean="0"/>
              <a:t>akan</a:t>
            </a:r>
            <a:r>
              <a:rPr lang="en-US" sz="2400" dirty="0" smtClean="0"/>
              <a:t> lulu</a:t>
            </a:r>
            <a:r>
              <a:rPr lang="id-ID" sz="2400" dirty="0" smtClean="0"/>
              <a:t>s</a:t>
            </a:r>
          </a:p>
          <a:p>
            <a:pPr lvl="1">
              <a:defRPr/>
            </a:pPr>
            <a:r>
              <a:rPr lang="en-US" sz="2400" dirty="0" smtClean="0">
                <a:ea typeface="+mn-ea"/>
                <a:cs typeface="+mn-cs"/>
              </a:rPr>
              <a:t>Paling </a:t>
            </a:r>
            <a:r>
              <a:rPr lang="en-US" sz="2400" dirty="0" err="1" smtClean="0">
                <a:ea typeface="+mn-ea"/>
                <a:cs typeface="+mn-cs"/>
              </a:rPr>
              <a:t>banyak</a:t>
            </a:r>
            <a:r>
              <a:rPr lang="en-US" sz="2400" dirty="0" smtClean="0">
                <a:ea typeface="+mn-ea"/>
                <a:cs typeface="+mn-cs"/>
              </a:rPr>
              <a:t> 4 </a:t>
            </a:r>
            <a:r>
              <a:rPr lang="en-US" sz="2400" dirty="0" err="1" smtClean="0">
                <a:ea typeface="+mn-ea"/>
                <a:cs typeface="+mn-cs"/>
              </a:rPr>
              <a:t>orang</a:t>
            </a:r>
            <a:r>
              <a:rPr lang="en-US" sz="2400" dirty="0" smtClean="0">
                <a:ea typeface="+mn-ea"/>
                <a:cs typeface="+mn-cs"/>
              </a:rPr>
              <a:t> </a:t>
            </a:r>
            <a:r>
              <a:rPr lang="en-US" sz="2400" dirty="0" err="1" smtClean="0">
                <a:ea typeface="+mn-ea"/>
                <a:cs typeface="+mn-cs"/>
              </a:rPr>
              <a:t>akan</a:t>
            </a:r>
            <a:r>
              <a:rPr lang="en-US" sz="2400" dirty="0" smtClean="0">
                <a:ea typeface="+mn-ea"/>
                <a:cs typeface="+mn-cs"/>
              </a:rPr>
              <a:t> lulus</a:t>
            </a:r>
            <a:endParaRPr lang="id-ID"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152400" y="228600"/>
            <a:ext cx="8839200" cy="6400800"/>
          </a:xfrm>
        </p:spPr>
        <p:txBody>
          <a:bodyPr/>
          <a:lstStyle/>
          <a:p>
            <a:pPr eaLnBrk="1" hangingPunct="1">
              <a:lnSpc>
                <a:spcPct val="90000"/>
              </a:lnSpc>
            </a:pPr>
            <a:r>
              <a:rPr lang="en-US" b="1" u="sng" smtClean="0"/>
              <a:t>Distribusi Binomial Komulatif</a:t>
            </a:r>
            <a:endParaRPr lang="en-US" b="1" smtClean="0"/>
          </a:p>
          <a:p>
            <a:pPr algn="just" eaLnBrk="1" hangingPunct="1">
              <a:lnSpc>
                <a:spcPct val="90000"/>
              </a:lnSpc>
              <a:buFontTx/>
              <a:buNone/>
            </a:pPr>
            <a:r>
              <a:rPr lang="en-US" sz="2600" smtClean="0"/>
              <a:t>	</a:t>
            </a:r>
            <a:r>
              <a:rPr lang="en-US" sz="2600" smtClean="0">
                <a:solidFill>
                  <a:srgbClr val="000099"/>
                </a:solidFill>
              </a:rPr>
              <a:t>Distribusi binomial komulatif adalah berguna bagi perhitungan probabilitas “paling sedikit (x </a:t>
            </a:r>
            <a:r>
              <a:rPr lang="en-US" sz="2600" smtClean="0">
                <a:solidFill>
                  <a:srgbClr val="000099"/>
                </a:solidFill>
                <a:sym typeface="Symbol" pitchFamily="18" charset="2"/>
              </a:rPr>
              <a:t></a:t>
            </a:r>
            <a:r>
              <a:rPr lang="en-US" sz="2600" smtClean="0">
                <a:solidFill>
                  <a:srgbClr val="000099"/>
                </a:solidFill>
              </a:rPr>
              <a:t> r) atau paling banyak (x </a:t>
            </a:r>
            <a:r>
              <a:rPr lang="en-US" sz="2600" smtClean="0">
                <a:solidFill>
                  <a:srgbClr val="000099"/>
                </a:solidFill>
                <a:sym typeface="Symbol" pitchFamily="18" charset="2"/>
              </a:rPr>
              <a:t></a:t>
            </a:r>
            <a:r>
              <a:rPr lang="en-US" sz="2600" smtClean="0">
                <a:solidFill>
                  <a:srgbClr val="000099"/>
                </a:solidFill>
              </a:rPr>
              <a:t> r) sejumlah x sukses. Probabilitas binomial komulatif diatas dapat dihitung dengan jalan mencari nilai probabilitas individu secara tersendiri berdasarkan formula binomial diatas, serta kemudian menjumlahkan semua hasil probabilitas individu yang bersangkutan, prosedur sedemikian itu tidak mudah ! </a:t>
            </a:r>
          </a:p>
          <a:p>
            <a:pPr algn="just" eaLnBrk="1" hangingPunct="1">
              <a:lnSpc>
                <a:spcPct val="90000"/>
              </a:lnSpc>
              <a:buFontTx/>
              <a:buNone/>
            </a:pPr>
            <a:r>
              <a:rPr lang="en-US" sz="2600" smtClean="0">
                <a:solidFill>
                  <a:srgbClr val="000099"/>
                </a:solidFill>
              </a:rPr>
              <a:t>	Suatu cara yang efektif untuk menghitung hasil distribusi binomial komulatif dapat dilakukan dengan bantuan sebuah table distribusi probabilitas binomial komulatif. Secara simbolis, table binomial komulatif memberikan nilai-nilai :</a:t>
            </a:r>
          </a:p>
          <a:p>
            <a:pPr algn="just" eaLnBrk="1" hangingPunct="1">
              <a:lnSpc>
                <a:spcPct val="90000"/>
              </a:lnSpc>
              <a:buFontTx/>
              <a:buNone/>
            </a:pPr>
            <a:r>
              <a:rPr lang="en-US" sz="2600" smtClean="0">
                <a:solidFill>
                  <a:srgbClr val="000099"/>
                </a:solidFill>
              </a:rPr>
              <a:t>	P = (x </a:t>
            </a:r>
            <a:r>
              <a:rPr lang="en-US" sz="2600" smtClean="0">
                <a:solidFill>
                  <a:srgbClr val="000099"/>
                </a:solidFill>
                <a:sym typeface="Symbol" pitchFamily="18" charset="2"/>
              </a:rPr>
              <a:t></a:t>
            </a:r>
            <a:r>
              <a:rPr lang="en-US" sz="2600" smtClean="0">
                <a:solidFill>
                  <a:srgbClr val="000099"/>
                </a:solidFill>
              </a:rPr>
              <a:t> r) = b (r/n, p) + b ((r + 1/n, p) + ………….+           b (n/n, 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a:xfrm>
            <a:off x="152400" y="152400"/>
            <a:ext cx="8839200" cy="6477000"/>
          </a:xfrm>
        </p:spPr>
        <p:txBody>
          <a:bodyPr/>
          <a:lstStyle/>
          <a:p>
            <a:pPr eaLnBrk="1" hangingPunct="1">
              <a:lnSpc>
                <a:spcPct val="90000"/>
              </a:lnSpc>
            </a:pPr>
            <a:r>
              <a:rPr lang="en-US" dirty="0" err="1" smtClean="0"/>
              <a:t>Contoh</a:t>
            </a:r>
            <a:r>
              <a:rPr lang="en-US" dirty="0" smtClean="0"/>
              <a:t> :</a:t>
            </a:r>
          </a:p>
          <a:p>
            <a:pPr eaLnBrk="1" hangingPunct="1">
              <a:lnSpc>
                <a:spcPct val="90000"/>
              </a:lnSpc>
              <a:buFontTx/>
              <a:buNone/>
            </a:pPr>
            <a:r>
              <a:rPr lang="en-US" dirty="0" smtClean="0"/>
              <a:t>	</a:t>
            </a:r>
            <a:r>
              <a:rPr lang="en-US" sz="2000" dirty="0" err="1" smtClean="0"/>
              <a:t>Bila</a:t>
            </a:r>
            <a:r>
              <a:rPr lang="en-US" sz="2000" dirty="0" smtClean="0"/>
              <a:t> </a:t>
            </a:r>
            <a:r>
              <a:rPr lang="en-US" sz="2000" dirty="0" err="1" smtClean="0"/>
              <a:t>sekeping</a:t>
            </a:r>
            <a:r>
              <a:rPr lang="en-US" sz="2000" dirty="0" smtClean="0"/>
              <a:t> </a:t>
            </a:r>
            <a:r>
              <a:rPr lang="en-US" sz="2000" dirty="0" err="1" smtClean="0"/>
              <a:t>uang</a:t>
            </a:r>
            <a:r>
              <a:rPr lang="en-US" sz="2000" dirty="0" smtClean="0"/>
              <a:t> </a:t>
            </a:r>
            <a:r>
              <a:rPr lang="en-US" sz="2000" dirty="0" err="1" smtClean="0"/>
              <a:t>logam</a:t>
            </a:r>
            <a:r>
              <a:rPr lang="en-US" sz="2000" dirty="0" smtClean="0"/>
              <a:t> yang </a:t>
            </a:r>
            <a:r>
              <a:rPr lang="en-US" sz="2000" dirty="0" err="1" smtClean="0"/>
              <a:t>setimbang</a:t>
            </a:r>
            <a:r>
              <a:rPr lang="en-US" sz="2000" dirty="0" smtClean="0"/>
              <a:t> </a:t>
            </a:r>
            <a:r>
              <a:rPr lang="en-US" sz="2000" dirty="0" err="1" smtClean="0"/>
              <a:t>dilempar</a:t>
            </a:r>
            <a:r>
              <a:rPr lang="en-US" sz="2000" dirty="0" smtClean="0"/>
              <a:t> </a:t>
            </a:r>
            <a:r>
              <a:rPr lang="en-US" sz="2000" dirty="0" err="1" smtClean="0"/>
              <a:t>sebanyak</a:t>
            </a:r>
            <a:r>
              <a:rPr lang="en-US" sz="2000" dirty="0" smtClean="0"/>
              <a:t> 3 kali, </a:t>
            </a:r>
            <a:r>
              <a:rPr lang="en-US" sz="2000" dirty="0" err="1" smtClean="0"/>
              <a:t>barapa</a:t>
            </a:r>
            <a:r>
              <a:rPr lang="en-US" sz="2000" dirty="0" smtClean="0"/>
              <a:t> </a:t>
            </a:r>
            <a:r>
              <a:rPr lang="en-US" sz="2000" dirty="0" err="1" smtClean="0"/>
              <a:t>probabilitas</a:t>
            </a:r>
            <a:r>
              <a:rPr lang="en-US" sz="2000" dirty="0" smtClean="0"/>
              <a:t> </a:t>
            </a:r>
            <a:r>
              <a:rPr lang="en-US" sz="2000" dirty="0" err="1" smtClean="0"/>
              <a:t>memperoleh</a:t>
            </a:r>
            <a:r>
              <a:rPr lang="en-US" sz="2000" dirty="0" smtClean="0"/>
              <a:t> paling </a:t>
            </a:r>
            <a:r>
              <a:rPr lang="en-US" sz="2000" dirty="0" err="1" smtClean="0"/>
              <a:t>sedikit</a:t>
            </a:r>
            <a:r>
              <a:rPr lang="en-US" sz="2000" dirty="0" smtClean="0"/>
              <a:t> 2 </a:t>
            </a:r>
            <a:r>
              <a:rPr lang="en-US" sz="2000" dirty="0" err="1" smtClean="0"/>
              <a:t>sisi</a:t>
            </a:r>
            <a:r>
              <a:rPr lang="en-US" sz="2000" dirty="0" smtClean="0"/>
              <a:t> </a:t>
            </a:r>
            <a:r>
              <a:rPr lang="en-US" sz="2000" dirty="0" err="1" smtClean="0"/>
              <a:t>angka</a:t>
            </a:r>
            <a:r>
              <a:rPr lang="en-US" sz="2000" dirty="0" smtClean="0"/>
              <a:t>.</a:t>
            </a:r>
            <a:endParaRPr lang="fr-FR" sz="2000" dirty="0" smtClean="0"/>
          </a:p>
          <a:p>
            <a:pPr eaLnBrk="1" hangingPunct="1">
              <a:lnSpc>
                <a:spcPct val="90000"/>
              </a:lnSpc>
              <a:buFontTx/>
              <a:buNone/>
            </a:pPr>
            <a:r>
              <a:rPr lang="fr-FR" sz="2000" dirty="0" smtClean="0"/>
              <a:t>	P (x </a:t>
            </a:r>
            <a:r>
              <a:rPr lang="en-US" sz="2000" dirty="0" smtClean="0">
                <a:sym typeface="Symbol" pitchFamily="18" charset="2"/>
              </a:rPr>
              <a:t></a:t>
            </a:r>
            <a:r>
              <a:rPr lang="fr-FR" sz="2000" dirty="0" smtClean="0"/>
              <a:t> 2) = 0,5</a:t>
            </a:r>
            <a:r>
              <a:rPr lang="en-US" sz="2000" dirty="0" smtClean="0"/>
              <a:t> </a:t>
            </a:r>
          </a:p>
          <a:p>
            <a:pPr eaLnBrk="1" hangingPunct="1">
              <a:lnSpc>
                <a:spcPct val="90000"/>
              </a:lnSpc>
            </a:pPr>
            <a:r>
              <a:rPr lang="fr-FR" sz="2000" b="1" u="sng" dirty="0" smtClean="0"/>
              <a:t>Rata-Rata </a:t>
            </a:r>
            <a:r>
              <a:rPr lang="fr-FR" sz="2000" b="1" u="sng" dirty="0" err="1" smtClean="0"/>
              <a:t>Distribusi</a:t>
            </a:r>
            <a:r>
              <a:rPr lang="fr-FR" sz="2000" b="1" u="sng" dirty="0" smtClean="0"/>
              <a:t> Binomial dan </a:t>
            </a:r>
            <a:r>
              <a:rPr lang="fr-FR" sz="2000" b="1" u="sng" dirty="0" err="1" smtClean="0"/>
              <a:t>Standar</a:t>
            </a:r>
            <a:r>
              <a:rPr lang="fr-FR" sz="2000" b="1" u="sng" dirty="0" smtClean="0"/>
              <a:t> </a:t>
            </a:r>
            <a:r>
              <a:rPr lang="fr-FR" sz="2000" b="1" u="sng" dirty="0" err="1" smtClean="0"/>
              <a:t>Deviasi</a:t>
            </a:r>
            <a:r>
              <a:rPr lang="fr-FR" sz="2000" b="1" u="sng" dirty="0" smtClean="0"/>
              <a:t> </a:t>
            </a:r>
            <a:r>
              <a:rPr lang="fr-FR" sz="2000" b="1" u="sng" dirty="0" err="1" smtClean="0"/>
              <a:t>Distribusi</a:t>
            </a:r>
            <a:r>
              <a:rPr lang="fr-FR" sz="2000" b="1" u="sng" dirty="0" smtClean="0"/>
              <a:t> Binomial</a:t>
            </a:r>
            <a:endParaRPr lang="fr-FR" sz="2000" dirty="0" smtClean="0"/>
          </a:p>
          <a:p>
            <a:pPr algn="just" eaLnBrk="1" hangingPunct="1">
              <a:lnSpc>
                <a:spcPct val="90000"/>
              </a:lnSpc>
              <a:buFontTx/>
              <a:buNone/>
            </a:pPr>
            <a:r>
              <a:rPr lang="fr-FR" sz="2000" dirty="0" smtClean="0"/>
              <a:t>	</a:t>
            </a:r>
            <a:r>
              <a:rPr lang="fr-FR" sz="2000" dirty="0" err="1" smtClean="0"/>
              <a:t>Jika</a:t>
            </a:r>
            <a:r>
              <a:rPr lang="fr-FR" sz="2000" dirty="0" smtClean="0"/>
              <a:t> </a:t>
            </a:r>
            <a:r>
              <a:rPr lang="fr-FR" sz="2000" dirty="0" err="1" smtClean="0"/>
              <a:t>nilai</a:t>
            </a:r>
            <a:r>
              <a:rPr lang="fr-FR" sz="2000" dirty="0" smtClean="0"/>
              <a:t> </a:t>
            </a:r>
            <a:r>
              <a:rPr lang="fr-FR" sz="2000" dirty="0" err="1" smtClean="0"/>
              <a:t>parameter</a:t>
            </a:r>
            <a:r>
              <a:rPr lang="fr-FR" sz="2000" dirty="0" smtClean="0"/>
              <a:t> n dan p </a:t>
            </a:r>
            <a:r>
              <a:rPr lang="fr-FR" sz="2000" dirty="0" err="1" smtClean="0"/>
              <a:t>telah</a:t>
            </a:r>
            <a:r>
              <a:rPr lang="fr-FR" sz="2000" dirty="0" smtClean="0"/>
              <a:t> </a:t>
            </a:r>
            <a:r>
              <a:rPr lang="fr-FR" sz="2000" dirty="0" err="1" smtClean="0"/>
              <a:t>diketahui</a:t>
            </a:r>
            <a:r>
              <a:rPr lang="fr-FR" sz="2000" dirty="0" smtClean="0"/>
              <a:t>, </a:t>
            </a:r>
            <a:r>
              <a:rPr lang="fr-FR" sz="2000" dirty="0" err="1" smtClean="0"/>
              <a:t>maka</a:t>
            </a:r>
            <a:r>
              <a:rPr lang="fr-FR" sz="2000" dirty="0" smtClean="0"/>
              <a:t> </a:t>
            </a:r>
            <a:r>
              <a:rPr lang="fr-FR" sz="2000" dirty="0" err="1" smtClean="0"/>
              <a:t>menghitung</a:t>
            </a:r>
            <a:r>
              <a:rPr lang="fr-FR" sz="2000" dirty="0" smtClean="0"/>
              <a:t> rata-rata </a:t>
            </a:r>
            <a:r>
              <a:rPr lang="fr-FR" sz="2000" dirty="0" err="1" smtClean="0"/>
              <a:t>distribusi</a:t>
            </a:r>
            <a:r>
              <a:rPr lang="fr-FR" sz="2000" dirty="0" smtClean="0"/>
              <a:t> binomial </a:t>
            </a:r>
            <a:r>
              <a:rPr lang="fr-FR" sz="2000" dirty="0" err="1" smtClean="0"/>
              <a:t>dapat</a:t>
            </a:r>
            <a:r>
              <a:rPr lang="fr-FR" sz="2000" dirty="0" smtClean="0"/>
              <a:t> </a:t>
            </a:r>
            <a:r>
              <a:rPr lang="fr-FR" sz="2000" dirty="0" err="1" smtClean="0"/>
              <a:t>dilakukan</a:t>
            </a:r>
            <a:r>
              <a:rPr lang="fr-FR" sz="2000" dirty="0" smtClean="0"/>
              <a:t> </a:t>
            </a:r>
            <a:r>
              <a:rPr lang="fr-FR" sz="2000" dirty="0" err="1" smtClean="0"/>
              <a:t>dengan</a:t>
            </a:r>
            <a:r>
              <a:rPr lang="fr-FR" sz="2000" dirty="0" smtClean="0"/>
              <a:t> </a:t>
            </a:r>
            <a:r>
              <a:rPr lang="fr-FR" sz="2000" dirty="0" err="1" smtClean="0"/>
              <a:t>mudah</a:t>
            </a:r>
            <a:r>
              <a:rPr lang="fr-FR" sz="2000" dirty="0" smtClean="0"/>
              <a:t> </a:t>
            </a:r>
            <a:r>
              <a:rPr lang="fr-FR" sz="2000" dirty="0" err="1" smtClean="0"/>
              <a:t>karena</a:t>
            </a:r>
            <a:r>
              <a:rPr lang="fr-FR" sz="2000" dirty="0" smtClean="0"/>
              <a:t> formula dari rata-rata </a:t>
            </a:r>
            <a:r>
              <a:rPr lang="fr-FR" sz="2000" dirty="0" err="1" smtClean="0"/>
              <a:t>distribusi</a:t>
            </a:r>
            <a:r>
              <a:rPr lang="fr-FR" sz="2000" dirty="0" smtClean="0"/>
              <a:t> binomial : 	</a:t>
            </a:r>
            <a:r>
              <a:rPr lang="en-US" sz="2000" dirty="0" smtClean="0">
                <a:sym typeface="Symbol" pitchFamily="18" charset="2"/>
              </a:rPr>
              <a:t></a:t>
            </a:r>
            <a:r>
              <a:rPr lang="fr-FR" sz="2000" dirty="0" smtClean="0"/>
              <a:t> = n . p</a:t>
            </a:r>
          </a:p>
          <a:p>
            <a:pPr algn="just" eaLnBrk="1" hangingPunct="1">
              <a:lnSpc>
                <a:spcPct val="90000"/>
              </a:lnSpc>
              <a:buFontTx/>
              <a:buNone/>
            </a:pPr>
            <a:r>
              <a:rPr lang="fr-FR" sz="2000" dirty="0" smtClean="0"/>
              <a:t>	</a:t>
            </a:r>
            <a:r>
              <a:rPr lang="fr-FR" sz="2000" dirty="0" err="1" smtClean="0"/>
              <a:t>Sedang</a:t>
            </a:r>
            <a:r>
              <a:rPr lang="fr-FR" sz="2000" dirty="0" smtClean="0"/>
              <a:t> </a:t>
            </a:r>
            <a:r>
              <a:rPr lang="fr-FR" sz="2000" dirty="0" err="1" smtClean="0"/>
              <a:t>untuk</a:t>
            </a:r>
            <a:r>
              <a:rPr lang="fr-FR" sz="2000" dirty="0" smtClean="0"/>
              <a:t> </a:t>
            </a:r>
            <a:r>
              <a:rPr lang="fr-FR" sz="2000" dirty="0" err="1" smtClean="0"/>
              <a:t>varian</a:t>
            </a:r>
            <a:r>
              <a:rPr lang="fr-FR" sz="2000" dirty="0" smtClean="0"/>
              <a:t> dan </a:t>
            </a:r>
            <a:r>
              <a:rPr lang="fr-FR" sz="2000" dirty="0" err="1" smtClean="0"/>
              <a:t>standar</a:t>
            </a:r>
            <a:r>
              <a:rPr lang="fr-FR" sz="2000" dirty="0" smtClean="0"/>
              <a:t> </a:t>
            </a:r>
            <a:r>
              <a:rPr lang="fr-FR" sz="2000" dirty="0" err="1" smtClean="0"/>
              <a:t>deviasinya</a:t>
            </a:r>
            <a:r>
              <a:rPr lang="fr-FR" sz="2000" dirty="0" smtClean="0"/>
              <a:t> </a:t>
            </a:r>
            <a:r>
              <a:rPr lang="fr-FR" sz="2000" dirty="0" err="1" smtClean="0"/>
              <a:t>distribusi</a:t>
            </a:r>
            <a:r>
              <a:rPr lang="fr-FR" sz="2000" dirty="0" smtClean="0"/>
              <a:t> binomial </a:t>
            </a:r>
            <a:r>
              <a:rPr lang="fr-FR" sz="2000" dirty="0" err="1" smtClean="0"/>
              <a:t>adlah</a:t>
            </a:r>
            <a:r>
              <a:rPr lang="fr-FR" sz="2000" dirty="0" smtClean="0"/>
              <a:t> :</a:t>
            </a:r>
            <a:endParaRPr lang="en-US" sz="2000" dirty="0" smtClean="0">
              <a:sym typeface="Symbol" pitchFamily="18" charset="2"/>
            </a:endParaRPr>
          </a:p>
          <a:p>
            <a:pPr algn="just" eaLnBrk="1" hangingPunct="1">
              <a:lnSpc>
                <a:spcPct val="90000"/>
              </a:lnSpc>
              <a:buFontTx/>
              <a:buNone/>
            </a:pPr>
            <a:r>
              <a:rPr lang="en-US" sz="2000" dirty="0" smtClean="0">
                <a:sym typeface="Symbol" pitchFamily="18" charset="2"/>
              </a:rPr>
              <a:t>	</a:t>
            </a:r>
            <a:r>
              <a:rPr lang="fr-FR" sz="2000" dirty="0" smtClean="0"/>
              <a:t>2	= n . p . q,      </a:t>
            </a:r>
            <a:r>
              <a:rPr lang="en-US" sz="2000" dirty="0" smtClean="0">
                <a:sym typeface="Symbol" pitchFamily="18" charset="2"/>
              </a:rPr>
              <a:t></a:t>
            </a:r>
            <a:r>
              <a:rPr lang="fr-FR" sz="2000" dirty="0" smtClean="0"/>
              <a:t>	= </a:t>
            </a:r>
          </a:p>
        </p:txBody>
      </p:sp>
      <p:sp>
        <p:nvSpPr>
          <p:cNvPr id="307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3074" name="Object 4"/>
          <p:cNvGraphicFramePr>
            <a:graphicFrameLocks noChangeAspect="1"/>
          </p:cNvGraphicFramePr>
          <p:nvPr>
            <p:extLst>
              <p:ext uri="{D42A27DB-BD31-4B8C-83A1-F6EECF244321}">
                <p14:modId xmlns:p14="http://schemas.microsoft.com/office/powerpoint/2010/main" val="1985197119"/>
              </p:ext>
            </p:extLst>
          </p:nvPr>
        </p:nvGraphicFramePr>
        <p:xfrm>
          <a:off x="3237271" y="3505200"/>
          <a:ext cx="1371600" cy="381000"/>
        </p:xfrm>
        <a:graphic>
          <a:graphicData uri="http://schemas.openxmlformats.org/presentationml/2006/ole">
            <mc:AlternateContent xmlns:mc="http://schemas.openxmlformats.org/markup-compatibility/2006">
              <mc:Choice xmlns:v="urn:schemas-microsoft-com:vml" Requires="v">
                <p:oleObj spid="_x0000_s3143" name="Equation" r:id="rId3" imgW="469696" imgH="253890" progId="Equation.3">
                  <p:embed/>
                </p:oleObj>
              </mc:Choice>
              <mc:Fallback>
                <p:oleObj name="Equation" r:id="rId3" imgW="469696"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271" y="3505200"/>
                        <a:ext cx="1371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sp>
        <p:nvSpPr>
          <p:cNvPr id="308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52400" y="228600"/>
            <a:ext cx="8839200" cy="6324600"/>
          </a:xfrm>
        </p:spPr>
        <p:txBody>
          <a:bodyPr/>
          <a:lstStyle/>
          <a:p>
            <a:pPr algn="just" eaLnBrk="1" hangingPunct="1">
              <a:lnSpc>
                <a:spcPct val="90000"/>
              </a:lnSpc>
            </a:pPr>
            <a:r>
              <a:rPr lang="en-US" sz="2400" b="1" u="sng" smtClean="0">
                <a:solidFill>
                  <a:srgbClr val="000099"/>
                </a:solidFill>
              </a:rPr>
              <a:t>Distribusi Hipergeometris</a:t>
            </a:r>
            <a:endParaRPr lang="en-US" sz="2400" b="1" smtClean="0">
              <a:solidFill>
                <a:srgbClr val="000099"/>
              </a:solidFill>
            </a:endParaRPr>
          </a:p>
          <a:p>
            <a:pPr algn="just" eaLnBrk="1" hangingPunct="1">
              <a:lnSpc>
                <a:spcPct val="90000"/>
              </a:lnSpc>
            </a:pPr>
            <a:r>
              <a:rPr lang="en-US" sz="2400" smtClean="0">
                <a:solidFill>
                  <a:srgbClr val="000099"/>
                </a:solidFill>
              </a:rPr>
              <a:t>Distribusi binomial sangat sering digunakan dalam persoalan pengambilan sample (sampling). Misalnya, suatu kotak terdiri dari 100 barang, 90 diataranya baik dan sisanya cacat. Kemudian dilakukan sampling dengan ukuran sample n = 6 terhadap barang yang ada dalam kotak. Pertanyaan, dapatka dihitung probabilitas memperoleh jumlah yang baik sebanyak 4, dengan menggunakan rumus binomial?. Ringkasnya n = 6, p = 90/100 = 0,9 dan berapa   P (4).</a:t>
            </a:r>
          </a:p>
          <a:p>
            <a:pPr algn="just" eaLnBrk="1" hangingPunct="1">
              <a:lnSpc>
                <a:spcPct val="90000"/>
              </a:lnSpc>
            </a:pPr>
            <a:r>
              <a:rPr lang="en-US" sz="2400" smtClean="0">
                <a:solidFill>
                  <a:srgbClr val="000099"/>
                </a:solidFill>
              </a:rPr>
              <a:t>Untuk menjawab persoalan diatas, jika ukuran sample n tidak lebih dari 5% elemen populasi atau n </a:t>
            </a:r>
            <a:r>
              <a:rPr lang="en-US" sz="2400" smtClean="0">
                <a:solidFill>
                  <a:srgbClr val="000099"/>
                </a:solidFill>
                <a:sym typeface="Symbol" pitchFamily="18" charset="2"/>
              </a:rPr>
              <a:t></a:t>
            </a:r>
            <a:r>
              <a:rPr lang="en-US" sz="2400" smtClean="0">
                <a:solidFill>
                  <a:srgbClr val="000099"/>
                </a:solidFill>
              </a:rPr>
              <a:t> 0,05 N, maka rumus binomial masih dapat memberi hasil yang memuaskan.</a:t>
            </a:r>
          </a:p>
          <a:p>
            <a:pPr algn="just" eaLnBrk="1" hangingPunct="1">
              <a:lnSpc>
                <a:spcPct val="90000"/>
              </a:lnSpc>
            </a:pPr>
            <a:r>
              <a:rPr lang="en-US" sz="2400" smtClean="0">
                <a:solidFill>
                  <a:srgbClr val="000099"/>
                </a:solidFill>
              </a:rPr>
              <a:t>Jika n </a:t>
            </a:r>
            <a:r>
              <a:rPr lang="en-US" sz="2400" smtClean="0">
                <a:solidFill>
                  <a:srgbClr val="000099"/>
                </a:solidFill>
                <a:sym typeface="Symbol" pitchFamily="18" charset="2"/>
              </a:rPr>
              <a:t></a:t>
            </a:r>
            <a:r>
              <a:rPr lang="en-US" sz="2400" smtClean="0">
                <a:solidFill>
                  <a:srgbClr val="000099"/>
                </a:solidFill>
              </a:rPr>
              <a:t> 0,05 N, maka yang harus digunakan untuk menghitung probabilitas jumlah sukses adalah rumus hipergeometri yaitu :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Diskusi</a:t>
            </a:r>
            <a:endParaRPr lang="en-US" dirty="0"/>
          </a:p>
        </p:txBody>
      </p:sp>
      <p:sp>
        <p:nvSpPr>
          <p:cNvPr id="3" name="Content Placeholder 2"/>
          <p:cNvSpPr>
            <a:spLocks noGrp="1"/>
          </p:cNvSpPr>
          <p:nvPr>
            <p:ph idx="1"/>
          </p:nvPr>
        </p:nvSpPr>
        <p:spPr/>
        <p:txBody>
          <a:bodyPr/>
          <a:lstStyle/>
          <a:p>
            <a:r>
              <a:rPr lang="en-US" dirty="0" err="1" smtClean="0"/>
              <a:t>Diskusikan</a:t>
            </a:r>
            <a:r>
              <a:rPr lang="en-US" dirty="0" smtClean="0"/>
              <a:t> </a:t>
            </a:r>
            <a:r>
              <a:rPr lang="en-US" dirty="0" err="1" smtClean="0"/>
              <a:t>dengan</a:t>
            </a:r>
            <a:r>
              <a:rPr lang="en-US" dirty="0" smtClean="0"/>
              <a:t> </a:t>
            </a:r>
            <a:r>
              <a:rPr lang="en-US" dirty="0" err="1" smtClean="0"/>
              <a:t>kelompok</a:t>
            </a:r>
            <a:r>
              <a:rPr lang="en-US" dirty="0" smtClean="0"/>
              <a:t> </a:t>
            </a:r>
            <a:r>
              <a:rPr lang="en-US" dirty="0" err="1" smtClean="0"/>
              <a:t>anda</a:t>
            </a:r>
            <a:r>
              <a:rPr lang="en-US" dirty="0" smtClean="0"/>
              <a:t>, </a:t>
            </a:r>
            <a:r>
              <a:rPr lang="en-US" dirty="0" err="1" smtClean="0"/>
              <a:t>tentang</a:t>
            </a:r>
            <a:r>
              <a:rPr lang="en-US" dirty="0" smtClean="0"/>
              <a:t> </a:t>
            </a:r>
            <a:r>
              <a:rPr lang="en-US" dirty="0" err="1" smtClean="0"/>
              <a:t>distribusi</a:t>
            </a:r>
            <a:r>
              <a:rPr lang="en-US" dirty="0" smtClean="0"/>
              <a:t> </a:t>
            </a:r>
            <a:r>
              <a:rPr lang="en-US" dirty="0" err="1" smtClean="0"/>
              <a:t>probabilitas</a:t>
            </a:r>
            <a:r>
              <a:rPr lang="en-US" dirty="0" smtClean="0"/>
              <a:t>?</a:t>
            </a:r>
          </a:p>
          <a:p>
            <a:r>
              <a:rPr lang="en-US" dirty="0" err="1" smtClean="0"/>
              <a:t>Sebutkan</a:t>
            </a:r>
            <a:r>
              <a:rPr lang="en-US" dirty="0" smtClean="0"/>
              <a:t> </a:t>
            </a:r>
            <a:r>
              <a:rPr lang="en-US" dirty="0" err="1" smtClean="0"/>
              <a:t>perbedaan</a:t>
            </a:r>
            <a:r>
              <a:rPr lang="en-US" dirty="0" smtClean="0"/>
              <a:t> </a:t>
            </a:r>
            <a:r>
              <a:rPr lang="en-US" dirty="0" err="1" smtClean="0"/>
              <a:t>distribusi</a:t>
            </a:r>
            <a:r>
              <a:rPr lang="en-US" dirty="0" smtClean="0"/>
              <a:t> Binomial, </a:t>
            </a:r>
            <a:r>
              <a:rPr lang="en-US" dirty="0" err="1" smtClean="0"/>
              <a:t>distribusi</a:t>
            </a:r>
            <a:r>
              <a:rPr lang="en-US" dirty="0" smtClean="0"/>
              <a:t> Poisson, </a:t>
            </a:r>
            <a:r>
              <a:rPr lang="en-US" dirty="0" err="1" smtClean="0"/>
              <a:t>dan</a:t>
            </a:r>
            <a:r>
              <a:rPr lang="en-US" dirty="0" smtClean="0"/>
              <a:t> normal?</a:t>
            </a:r>
          </a:p>
          <a:p>
            <a:r>
              <a:rPr lang="en-US" dirty="0" err="1" smtClean="0"/>
              <a:t>Berikan</a:t>
            </a:r>
            <a:r>
              <a:rPr lang="en-US" dirty="0" smtClean="0"/>
              <a:t> </a:t>
            </a:r>
            <a:r>
              <a:rPr lang="en-US" dirty="0" err="1" smtClean="0"/>
              <a:t>contoh</a:t>
            </a:r>
            <a:r>
              <a:rPr lang="en-US" dirty="0" smtClean="0"/>
              <a:t> </a:t>
            </a:r>
            <a:r>
              <a:rPr lang="en-US" dirty="0" err="1" smtClean="0"/>
              <a:t>distribusi</a:t>
            </a:r>
            <a:r>
              <a:rPr lang="en-US" dirty="0" smtClean="0"/>
              <a:t> binominal?</a:t>
            </a:r>
          </a:p>
          <a:p>
            <a:r>
              <a:rPr lang="en-US" dirty="0" err="1"/>
              <a:t>Berikan</a:t>
            </a:r>
            <a:r>
              <a:rPr lang="en-US" dirty="0"/>
              <a:t> </a:t>
            </a:r>
            <a:r>
              <a:rPr lang="en-US" dirty="0" err="1"/>
              <a:t>contoh</a:t>
            </a:r>
            <a:r>
              <a:rPr lang="en-US" dirty="0"/>
              <a:t> </a:t>
            </a:r>
            <a:r>
              <a:rPr lang="en-US" dirty="0" err="1"/>
              <a:t>distribusi</a:t>
            </a:r>
            <a:r>
              <a:rPr lang="en-US" dirty="0"/>
              <a:t> </a:t>
            </a:r>
            <a:r>
              <a:rPr lang="en-US" dirty="0" err="1" smtClean="0"/>
              <a:t>poisson</a:t>
            </a:r>
            <a:r>
              <a:rPr lang="en-US" dirty="0" smtClean="0"/>
              <a:t>?</a:t>
            </a:r>
          </a:p>
          <a:p>
            <a:r>
              <a:rPr lang="en-US" dirty="0" err="1"/>
              <a:t>Berikan</a:t>
            </a:r>
            <a:r>
              <a:rPr lang="en-US" dirty="0"/>
              <a:t> </a:t>
            </a:r>
            <a:r>
              <a:rPr lang="en-US" dirty="0" err="1"/>
              <a:t>contoh</a:t>
            </a:r>
            <a:r>
              <a:rPr lang="en-US" dirty="0"/>
              <a:t> </a:t>
            </a:r>
            <a:r>
              <a:rPr lang="en-US" dirty="0" err="1"/>
              <a:t>distribusi</a:t>
            </a:r>
            <a:r>
              <a:rPr lang="en-US" dirty="0"/>
              <a:t> </a:t>
            </a:r>
            <a:r>
              <a:rPr lang="en-US" dirty="0" smtClean="0"/>
              <a:t>normal?</a:t>
            </a:r>
          </a:p>
          <a:p>
            <a:pPr marL="0" indent="0">
              <a:buNone/>
            </a:pP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519948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228600" y="228600"/>
            <a:ext cx="8686800" cy="6400800"/>
          </a:xfrm>
        </p:spPr>
        <p:txBody>
          <a:bodyPr/>
          <a:lstStyle/>
          <a:p>
            <a:pPr eaLnBrk="1" hangingPunct="1">
              <a:buFontTx/>
              <a:buNone/>
            </a:pPr>
            <a:r>
              <a:rPr lang="en-US" smtClean="0"/>
              <a:t>	P (r) =  </a:t>
            </a:r>
          </a:p>
          <a:p>
            <a:pPr eaLnBrk="1" hangingPunct="1">
              <a:buFontTx/>
              <a:buNone/>
            </a:pPr>
            <a:endParaRPr lang="en-US" smtClean="0"/>
          </a:p>
          <a:p>
            <a:pPr eaLnBrk="1" hangingPunct="1">
              <a:buFontTx/>
              <a:buNone/>
            </a:pPr>
            <a:r>
              <a:rPr lang="en-US" smtClean="0"/>
              <a:t>	</a:t>
            </a:r>
            <a:r>
              <a:rPr lang="en-US" sz="2400" smtClean="0"/>
              <a:t>keterangan :</a:t>
            </a:r>
          </a:p>
          <a:p>
            <a:pPr eaLnBrk="1" hangingPunct="1">
              <a:buFontTx/>
              <a:buNone/>
            </a:pPr>
            <a:r>
              <a:rPr lang="en-US" sz="2400" smtClean="0"/>
              <a:t>	N = ukuran populasi, 	n = ukuran sample</a:t>
            </a:r>
          </a:p>
          <a:p>
            <a:pPr eaLnBrk="1" hangingPunct="1">
              <a:buFontTx/>
              <a:buNone/>
            </a:pPr>
            <a:r>
              <a:rPr lang="en-US" sz="2400" smtClean="0"/>
              <a:t>	R = jumlah sukses dalam populasi,</a:t>
            </a:r>
          </a:p>
          <a:p>
            <a:pPr eaLnBrk="1" hangingPunct="1">
              <a:buFontTx/>
              <a:buNone/>
            </a:pPr>
            <a:r>
              <a:rPr lang="en-US" sz="2400" smtClean="0"/>
              <a:t>	r = jumlah sukses dalam sample</a:t>
            </a:r>
          </a:p>
          <a:p>
            <a:pPr eaLnBrk="1" hangingPunct="1">
              <a:buFontTx/>
              <a:buNone/>
            </a:pPr>
            <a:r>
              <a:rPr lang="en-US" sz="2400" smtClean="0"/>
              <a:t>	Untuk menjawab soal diatas maka,  P (4) = </a:t>
            </a:r>
          </a:p>
          <a:p>
            <a:pPr eaLnBrk="1" hangingPunct="1">
              <a:buFontTx/>
              <a:buNone/>
            </a:pPr>
            <a:r>
              <a:rPr lang="en-US" sz="2400" smtClean="0"/>
              <a:t>	</a:t>
            </a:r>
          </a:p>
          <a:p>
            <a:pPr eaLnBrk="1" hangingPunct="1">
              <a:buFontTx/>
              <a:buNone/>
            </a:pPr>
            <a:r>
              <a:rPr lang="en-US" sz="2400" smtClean="0"/>
              <a:t>	</a:t>
            </a:r>
          </a:p>
          <a:p>
            <a:pPr eaLnBrk="1" hangingPunct="1">
              <a:buFontTx/>
              <a:buNone/>
            </a:pPr>
            <a:r>
              <a:rPr lang="en-US" sz="2400" smtClean="0"/>
              <a:t>			</a:t>
            </a:r>
          </a:p>
          <a:p>
            <a:pPr eaLnBrk="1" hangingPunct="1">
              <a:buFontTx/>
              <a:buNone/>
            </a:pPr>
            <a:r>
              <a:rPr lang="en-US" sz="2400" smtClean="0"/>
              <a:t>			</a:t>
            </a:r>
          </a:p>
          <a:p>
            <a:pPr eaLnBrk="1" hangingPunct="1">
              <a:buFontTx/>
              <a:buNone/>
            </a:pPr>
            <a:r>
              <a:rPr lang="en-US" sz="2400" smtClean="0"/>
              <a:t>			P (4) = …</a:t>
            </a:r>
          </a:p>
        </p:txBody>
      </p:sp>
      <p:sp>
        <p:nvSpPr>
          <p:cNvPr id="41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4098" name="Object 4"/>
          <p:cNvGraphicFramePr>
            <a:graphicFrameLocks noChangeAspect="1"/>
          </p:cNvGraphicFramePr>
          <p:nvPr/>
        </p:nvGraphicFramePr>
        <p:xfrm>
          <a:off x="1905000" y="228600"/>
          <a:ext cx="2514600" cy="1143000"/>
        </p:xfrm>
        <a:graphic>
          <a:graphicData uri="http://schemas.openxmlformats.org/presentationml/2006/ole">
            <mc:AlternateContent xmlns:mc="http://schemas.openxmlformats.org/markup-compatibility/2006">
              <mc:Choice xmlns:v="urn:schemas-microsoft-com:vml" Requires="v">
                <p:oleObj spid="_x0000_s4147" name="Equation" r:id="rId3" imgW="634725" imgH="457002" progId="Equation.3">
                  <p:embed/>
                </p:oleObj>
              </mc:Choice>
              <mc:Fallback>
                <p:oleObj name="Equation" r:id="rId3" imgW="634725" imgH="4570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8600"/>
                        <a:ext cx="2514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4099" name="Object 6"/>
          <p:cNvGraphicFramePr>
            <a:graphicFrameLocks noChangeAspect="1"/>
          </p:cNvGraphicFramePr>
          <p:nvPr/>
        </p:nvGraphicFramePr>
        <p:xfrm>
          <a:off x="914400" y="3733800"/>
          <a:ext cx="4572000" cy="1676400"/>
        </p:xfrm>
        <a:graphic>
          <a:graphicData uri="http://schemas.openxmlformats.org/presentationml/2006/ole">
            <mc:AlternateContent xmlns:mc="http://schemas.openxmlformats.org/markup-compatibility/2006">
              <mc:Choice xmlns:v="urn:schemas-microsoft-com:vml" Requires="v">
                <p:oleObj spid="_x0000_s4148" name="Equation" r:id="rId5" imgW="1803400" imgH="838200" progId="Equation.3">
                  <p:embed/>
                </p:oleObj>
              </mc:Choice>
              <mc:Fallback>
                <p:oleObj name="Equation" r:id="rId5" imgW="1803400" imgH="838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733800"/>
                        <a:ext cx="45720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152400" y="228600"/>
            <a:ext cx="8839200" cy="6400800"/>
          </a:xfrm>
        </p:spPr>
        <p:txBody>
          <a:bodyPr/>
          <a:lstStyle/>
          <a:p>
            <a:pPr algn="ctr" eaLnBrk="1" hangingPunct="1">
              <a:lnSpc>
                <a:spcPct val="80000"/>
              </a:lnSpc>
            </a:pPr>
            <a:r>
              <a:rPr lang="en-US" sz="2800" b="1" u="sng" smtClean="0"/>
              <a:t>Distribusi Poisson</a:t>
            </a:r>
            <a:endParaRPr lang="en-US" sz="2800" b="1" smtClean="0"/>
          </a:p>
          <a:p>
            <a:pPr algn="just" eaLnBrk="1" hangingPunct="1">
              <a:lnSpc>
                <a:spcPct val="80000"/>
              </a:lnSpc>
              <a:buFontTx/>
              <a:buNone/>
            </a:pPr>
            <a:r>
              <a:rPr lang="en-US" sz="2800" smtClean="0">
                <a:solidFill>
                  <a:srgbClr val="6600FF"/>
                </a:solidFill>
              </a:rPr>
              <a:t>	Distribusi poisson adalah distribusi teoritis yang berhubungan dengan variable random diskrit, seperti halnya dengan distribusi binomial, ada 2 kategori yang mungkin timbul pada populasi. Timbulnya tiap kejadian yang mengikuti distribusi poisson adalah independensi, setiap kejadian mempunyai probabilitas yang tetap. Jumlah individu yang dihadapi besar sekali, sedangkan peluang timbulnya suatu individu ternasuk kategori tertentu kecil sekali.</a:t>
            </a:r>
          </a:p>
          <a:p>
            <a:pPr algn="just" eaLnBrk="1" hangingPunct="1">
              <a:lnSpc>
                <a:spcPct val="80000"/>
              </a:lnSpc>
              <a:buFontTx/>
              <a:buNone/>
            </a:pPr>
            <a:r>
              <a:rPr lang="en-US" sz="2800" smtClean="0">
                <a:solidFill>
                  <a:srgbClr val="6600FF"/>
                </a:solidFill>
              </a:rPr>
              <a:t>	Distribusi poisson ditemukan oleh poisson, penerapannya hampir sama dengan distribusi binomial hanya membutuhkan syarat P &lt; 0,05 dan  n &gt; 20 (n besar dan probabilitas untuk terjadi sangat kecil). Formula distribusi poisson adalah sebagai berikut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228600"/>
            <a:ext cx="8686800" cy="6477000"/>
          </a:xfrm>
        </p:spPr>
        <p:txBody>
          <a:bodyPr>
            <a:normAutofit lnSpcReduction="10000"/>
          </a:bodyPr>
          <a:lstStyle/>
          <a:p>
            <a:pPr marL="990600" lvl="1" indent="-533400" eaLnBrk="1" hangingPunct="1">
              <a:lnSpc>
                <a:spcPct val="90000"/>
              </a:lnSpc>
              <a:buFontTx/>
              <a:buNone/>
            </a:pPr>
            <a:r>
              <a:rPr lang="en-US" sz="2400" smtClean="0"/>
              <a:t>					</a:t>
            </a:r>
          </a:p>
          <a:p>
            <a:pPr marL="990600" lvl="1" indent="-533400" eaLnBrk="1" hangingPunct="1">
              <a:lnSpc>
                <a:spcPct val="90000"/>
              </a:lnSpc>
              <a:buFontTx/>
              <a:buNone/>
            </a:pPr>
            <a:r>
              <a:rPr lang="en-US" sz="2400" smtClean="0"/>
              <a:t>				dimana,</a:t>
            </a:r>
          </a:p>
          <a:p>
            <a:pPr marL="990600" lvl="1" indent="-533400" eaLnBrk="1" hangingPunct="1">
              <a:lnSpc>
                <a:spcPct val="90000"/>
              </a:lnSpc>
              <a:buFontTx/>
              <a:buNone/>
            </a:pPr>
            <a:r>
              <a:rPr lang="en-US" sz="2400" smtClean="0"/>
              <a:t>				</a:t>
            </a:r>
          </a:p>
          <a:p>
            <a:pPr marL="609600" indent="-609600" eaLnBrk="1" hangingPunct="1">
              <a:lnSpc>
                <a:spcPct val="90000"/>
              </a:lnSpc>
              <a:buFontTx/>
              <a:buNone/>
            </a:pPr>
            <a:r>
              <a:rPr lang="en-US" sz="2800" smtClean="0"/>
              <a:t>P (x ; </a:t>
            </a:r>
            <a:r>
              <a:rPr lang="en-US" sz="2800" smtClean="0">
                <a:sym typeface="Symbol" pitchFamily="18" charset="2"/>
              </a:rPr>
              <a:t></a:t>
            </a:r>
            <a:r>
              <a:rPr lang="en-US" sz="2800" smtClean="0"/>
              <a:t>) 	= Peluang munculnya peristiwa x</a:t>
            </a:r>
            <a:endParaRPr lang="en-US" sz="2800" smtClean="0">
              <a:sym typeface="Symbol" pitchFamily="18" charset="2"/>
            </a:endParaRPr>
          </a:p>
          <a:p>
            <a:pPr marL="609600" indent="-609600" eaLnBrk="1" hangingPunct="1">
              <a:lnSpc>
                <a:spcPct val="90000"/>
              </a:lnSpc>
              <a:buFontTx/>
              <a:buNone/>
            </a:pPr>
            <a:r>
              <a:rPr lang="en-US" sz="2800" smtClean="0">
                <a:sym typeface="Symbol" pitchFamily="18" charset="2"/>
              </a:rPr>
              <a:t>	</a:t>
            </a:r>
            <a:r>
              <a:rPr lang="en-US" sz="2800" smtClean="0"/>
              <a:t>		= Rata-rata terjadinya suatu peristiwa</a:t>
            </a:r>
          </a:p>
          <a:p>
            <a:pPr marL="609600" indent="-609600" eaLnBrk="1" hangingPunct="1">
              <a:lnSpc>
                <a:spcPct val="90000"/>
              </a:lnSpc>
              <a:buFontTx/>
              <a:buNone/>
            </a:pPr>
            <a:r>
              <a:rPr lang="en-US" sz="2800" smtClean="0"/>
              <a:t>e			= 2,71828</a:t>
            </a:r>
            <a:endParaRPr lang="en-US" sz="2800" smtClean="0">
              <a:sym typeface="Symbol" pitchFamily="18" charset="2"/>
            </a:endParaRPr>
          </a:p>
          <a:p>
            <a:pPr marL="609600" indent="-609600" eaLnBrk="1" hangingPunct="1">
              <a:lnSpc>
                <a:spcPct val="90000"/>
              </a:lnSpc>
              <a:buFontTx/>
              <a:buNone/>
            </a:pPr>
            <a:r>
              <a:rPr lang="en-US" sz="2800" smtClean="0">
                <a:sym typeface="Symbol" pitchFamily="18" charset="2"/>
              </a:rPr>
              <a:t></a:t>
            </a:r>
            <a:r>
              <a:rPr lang="en-US" sz="2800" smtClean="0"/>
              <a:t> 			= n . p</a:t>
            </a:r>
          </a:p>
          <a:p>
            <a:pPr marL="609600" indent="-609600" eaLnBrk="1" hangingPunct="1">
              <a:lnSpc>
                <a:spcPct val="90000"/>
              </a:lnSpc>
              <a:buFontTx/>
              <a:buNone/>
            </a:pPr>
            <a:r>
              <a:rPr lang="en-US" sz="2800" smtClean="0"/>
              <a:t>Contoh  :</a:t>
            </a:r>
          </a:p>
          <a:p>
            <a:pPr marL="609600" indent="-609600" eaLnBrk="1" hangingPunct="1">
              <a:lnSpc>
                <a:spcPct val="90000"/>
              </a:lnSpc>
              <a:buFontTx/>
              <a:buNone/>
            </a:pPr>
            <a:r>
              <a:rPr lang="en-US" sz="2800" smtClean="0"/>
              <a:t>	Probabilitas bahwa seseorang akan menderita reaksi buruk dari injeksi suatu serum adalah 0,001. Hitunglah bahwa dari 2000 orang yang diinjeksi serum dengan serum tersebut :</a:t>
            </a:r>
          </a:p>
          <a:p>
            <a:pPr marL="609600" indent="-609600" eaLnBrk="1" hangingPunct="1">
              <a:lnSpc>
                <a:spcPct val="90000"/>
              </a:lnSpc>
              <a:buFontTx/>
              <a:buNone/>
            </a:pPr>
            <a:r>
              <a:rPr lang="en-US" sz="2800" smtClean="0"/>
              <a:t>	a. Tiga orang menderita reaksi buruk</a:t>
            </a:r>
          </a:p>
          <a:p>
            <a:pPr marL="609600" indent="-609600" eaLnBrk="1" hangingPunct="1">
              <a:lnSpc>
                <a:spcPct val="90000"/>
              </a:lnSpc>
              <a:buFontTx/>
              <a:buNone/>
            </a:pPr>
            <a:r>
              <a:rPr lang="en-US" sz="2800" smtClean="0"/>
              <a:t>	b. Lebih dari 2 orang menderita reaksi buruk.</a:t>
            </a:r>
          </a:p>
          <a:p>
            <a:pPr marL="609600" indent="-609600" eaLnBrk="1" hangingPunct="1">
              <a:lnSpc>
                <a:spcPct val="90000"/>
              </a:lnSpc>
              <a:buFontTx/>
              <a:buNone/>
            </a:pPr>
            <a:r>
              <a:rPr lang="en-US" sz="2800" smtClean="0"/>
              <a:t>	Jawab </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5122" name="Object 4"/>
          <p:cNvGraphicFramePr>
            <a:graphicFrameLocks noChangeAspect="1"/>
          </p:cNvGraphicFramePr>
          <p:nvPr/>
        </p:nvGraphicFramePr>
        <p:xfrm>
          <a:off x="1066800" y="381000"/>
          <a:ext cx="2667000" cy="762000"/>
        </p:xfrm>
        <a:graphic>
          <a:graphicData uri="http://schemas.openxmlformats.org/presentationml/2006/ole">
            <mc:AlternateContent xmlns:mc="http://schemas.openxmlformats.org/markup-compatibility/2006">
              <mc:Choice xmlns:v="urn:schemas-microsoft-com:vml" Requires="v">
                <p:oleObj spid="_x0000_s5147" name="Equation" r:id="rId3" imgW="1130300" imgH="419100" progId="Equation.3">
                  <p:embed/>
                </p:oleObj>
              </mc:Choice>
              <mc:Fallback>
                <p:oleObj name="Equation" r:id="rId3" imgW="11303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
                        <a:ext cx="2667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228600" y="228600"/>
            <a:ext cx="8686800" cy="6400800"/>
          </a:xfrm>
        </p:spPr>
        <p:txBody>
          <a:bodyPr/>
          <a:lstStyle/>
          <a:p>
            <a:pPr eaLnBrk="1" hangingPunct="1"/>
            <a:r>
              <a:rPr lang="en-US" sz="2800" b="1" u="sng" smtClean="0"/>
              <a:t>Pendekatan Poisson Untuk Distribusi Binomial</a:t>
            </a:r>
            <a:endParaRPr lang="en-US" sz="2800" b="1" smtClean="0"/>
          </a:p>
          <a:p>
            <a:pPr algn="just" eaLnBrk="1" hangingPunct="1">
              <a:buFontTx/>
              <a:buNone/>
            </a:pPr>
            <a:r>
              <a:rPr lang="en-US" sz="2800" smtClean="0"/>
              <a:t>	Distribusi poisson dapat digunakan untuk pendekatan distribusi binomial, namun dengan memperhatikan persyaratan bahwa n besar dan p kecil, aturan yang sering digunakan dalam statistika bahwa distribusi poisson merupakan pendekatan yang paling baik bagi distribusi binomial adalah bila n &gt; 20 dan P &lt; 0,05. </a:t>
            </a:r>
            <a:r>
              <a:rPr lang="fr-FR" sz="2800" smtClean="0"/>
              <a:t>Dalam kondisi ini dapat disubstitusikan rata-rata distribusi binomial ke dalam rata-rata distribusi poisson</a:t>
            </a:r>
            <a:r>
              <a:rPr lang="en-US" sz="2800" smtClean="0">
                <a:sym typeface="Symbol" pitchFamily="18" charset="2"/>
              </a:rPr>
              <a:t>	</a:t>
            </a:r>
            <a:r>
              <a:rPr lang="en-US" sz="2800" smtClean="0"/>
              <a:t> = n . p</a:t>
            </a:r>
          </a:p>
          <a:p>
            <a:pPr algn="just" eaLnBrk="1" hangingPunct="1">
              <a:buFontTx/>
              <a:buNone/>
            </a:pPr>
            <a:r>
              <a:rPr lang="en-US" sz="2800" smtClean="0"/>
              <a:t>	sehingga formulasinya menjadi :</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6146" name="Object 4"/>
          <p:cNvGraphicFramePr>
            <a:graphicFrameLocks noChangeAspect="1"/>
          </p:cNvGraphicFramePr>
          <p:nvPr/>
        </p:nvGraphicFramePr>
        <p:xfrm>
          <a:off x="4267200" y="5486400"/>
          <a:ext cx="3048000" cy="990600"/>
        </p:xfrm>
        <a:graphic>
          <a:graphicData uri="http://schemas.openxmlformats.org/presentationml/2006/ole">
            <mc:AlternateContent xmlns:mc="http://schemas.openxmlformats.org/markup-compatibility/2006">
              <mc:Choice xmlns:v="urn:schemas-microsoft-com:vml" Requires="v">
                <p:oleObj spid="_x0000_s6171" name="Equation" r:id="rId3" imgW="1270000" imgH="419100" progId="Equation.3">
                  <p:embed/>
                </p:oleObj>
              </mc:Choice>
              <mc:Fallback>
                <p:oleObj name="Equation" r:id="rId3" imgW="1270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486400"/>
                        <a:ext cx="3048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228600"/>
            <a:ext cx="8763000" cy="6400800"/>
          </a:xfrm>
        </p:spPr>
        <p:txBody>
          <a:bodyPr/>
          <a:lstStyle/>
          <a:p>
            <a:pPr eaLnBrk="1" hangingPunct="1"/>
            <a:r>
              <a:rPr lang="en-US" dirty="0" err="1" smtClean="0"/>
              <a:t>Contoh</a:t>
            </a:r>
            <a:r>
              <a:rPr lang="en-US" dirty="0" smtClean="0"/>
              <a:t>  :</a:t>
            </a:r>
          </a:p>
          <a:p>
            <a:pPr algn="just" eaLnBrk="1" hangingPunct="1">
              <a:buFontTx/>
              <a:buNone/>
            </a:pPr>
            <a:r>
              <a:rPr lang="en-US" dirty="0" smtClean="0"/>
              <a:t>	</a:t>
            </a:r>
            <a:r>
              <a:rPr lang="en-US" sz="2200" dirty="0" err="1" smtClean="0">
                <a:solidFill>
                  <a:schemeClr val="tx2"/>
                </a:solidFill>
              </a:rPr>
              <a:t>Sebuah</a:t>
            </a:r>
            <a:r>
              <a:rPr lang="en-US" sz="2200" dirty="0" smtClean="0">
                <a:solidFill>
                  <a:schemeClr val="tx2"/>
                </a:solidFill>
              </a:rPr>
              <a:t> </a:t>
            </a:r>
            <a:r>
              <a:rPr lang="en-US" sz="2200" dirty="0" err="1" smtClean="0">
                <a:solidFill>
                  <a:schemeClr val="tx2"/>
                </a:solidFill>
              </a:rPr>
              <a:t>perusahaan</a:t>
            </a:r>
            <a:r>
              <a:rPr lang="en-US" sz="2200" dirty="0" smtClean="0">
                <a:solidFill>
                  <a:schemeClr val="tx2"/>
                </a:solidFill>
              </a:rPr>
              <a:t> </a:t>
            </a:r>
            <a:r>
              <a:rPr lang="en-US" sz="2200" dirty="0" err="1" smtClean="0">
                <a:solidFill>
                  <a:schemeClr val="tx2"/>
                </a:solidFill>
              </a:rPr>
              <a:t>pakaian</a:t>
            </a:r>
            <a:r>
              <a:rPr lang="en-US" sz="2200" dirty="0" smtClean="0">
                <a:solidFill>
                  <a:schemeClr val="tx2"/>
                </a:solidFill>
              </a:rPr>
              <a:t> </a:t>
            </a:r>
            <a:r>
              <a:rPr lang="en-US" sz="2200" dirty="0" err="1" smtClean="0">
                <a:solidFill>
                  <a:schemeClr val="tx2"/>
                </a:solidFill>
              </a:rPr>
              <a:t>jadi</a:t>
            </a:r>
            <a:r>
              <a:rPr lang="en-US" sz="2200" dirty="0" smtClean="0">
                <a:solidFill>
                  <a:schemeClr val="tx2"/>
                </a:solidFill>
              </a:rPr>
              <a:t> </a:t>
            </a:r>
            <a:r>
              <a:rPr lang="en-US" sz="2200" dirty="0" err="1" smtClean="0">
                <a:solidFill>
                  <a:schemeClr val="tx2"/>
                </a:solidFill>
              </a:rPr>
              <a:t>menggunakan</a:t>
            </a:r>
            <a:r>
              <a:rPr lang="en-US" sz="2200" dirty="0" smtClean="0">
                <a:solidFill>
                  <a:schemeClr val="tx2"/>
                </a:solidFill>
              </a:rPr>
              <a:t> 20 </a:t>
            </a:r>
            <a:r>
              <a:rPr lang="en-US" sz="2200" dirty="0" err="1" smtClean="0">
                <a:solidFill>
                  <a:schemeClr val="tx2"/>
                </a:solidFill>
              </a:rPr>
              <a:t>mesin</a:t>
            </a:r>
            <a:r>
              <a:rPr lang="en-US" sz="2200" dirty="0" smtClean="0">
                <a:solidFill>
                  <a:schemeClr val="tx2"/>
                </a:solidFill>
              </a:rPr>
              <a:t> </a:t>
            </a:r>
            <a:r>
              <a:rPr lang="en-US" sz="2200" dirty="0" err="1" smtClean="0">
                <a:solidFill>
                  <a:schemeClr val="tx2"/>
                </a:solidFill>
              </a:rPr>
              <a:t>jahit</a:t>
            </a:r>
            <a:r>
              <a:rPr lang="en-US" sz="2200" dirty="0" smtClean="0">
                <a:solidFill>
                  <a:schemeClr val="tx2"/>
                </a:solidFill>
              </a:rPr>
              <a:t>. </a:t>
            </a:r>
            <a:r>
              <a:rPr lang="en-US" sz="2200" dirty="0" err="1" smtClean="0">
                <a:solidFill>
                  <a:schemeClr val="tx2"/>
                </a:solidFill>
              </a:rPr>
              <a:t>Probabilitas</a:t>
            </a:r>
            <a:r>
              <a:rPr lang="en-US" sz="2200" dirty="0" smtClean="0">
                <a:solidFill>
                  <a:schemeClr val="tx2"/>
                </a:solidFill>
              </a:rPr>
              <a:t> </a:t>
            </a:r>
            <a:r>
              <a:rPr lang="en-US" sz="2200" dirty="0" err="1" smtClean="0">
                <a:solidFill>
                  <a:schemeClr val="tx2"/>
                </a:solidFill>
              </a:rPr>
              <a:t>sebuha</a:t>
            </a:r>
            <a:r>
              <a:rPr lang="en-US" sz="2200" dirty="0" smtClean="0">
                <a:solidFill>
                  <a:schemeClr val="tx2"/>
                </a:solidFill>
              </a:rPr>
              <a:t> </a:t>
            </a:r>
            <a:r>
              <a:rPr lang="en-US" sz="2200" dirty="0" err="1" smtClean="0">
                <a:solidFill>
                  <a:schemeClr val="tx2"/>
                </a:solidFill>
              </a:rPr>
              <a:t>mesin</a:t>
            </a:r>
            <a:r>
              <a:rPr lang="en-US" sz="2200" dirty="0" smtClean="0">
                <a:solidFill>
                  <a:schemeClr val="tx2"/>
                </a:solidFill>
              </a:rPr>
              <a:t> </a:t>
            </a:r>
            <a:r>
              <a:rPr lang="en-US" sz="2200" dirty="0" err="1" smtClean="0">
                <a:solidFill>
                  <a:schemeClr val="tx2"/>
                </a:solidFill>
              </a:rPr>
              <a:t>jahit</a:t>
            </a:r>
            <a:r>
              <a:rPr lang="en-US" sz="2200" dirty="0" smtClean="0">
                <a:solidFill>
                  <a:schemeClr val="tx2"/>
                </a:solidFill>
              </a:rPr>
              <a:t> </a:t>
            </a:r>
            <a:r>
              <a:rPr lang="en-US" sz="2200" dirty="0" err="1" smtClean="0">
                <a:solidFill>
                  <a:schemeClr val="tx2"/>
                </a:solidFill>
              </a:rPr>
              <a:t>mengalami</a:t>
            </a:r>
            <a:r>
              <a:rPr lang="en-US" sz="2200" dirty="0" smtClean="0">
                <a:solidFill>
                  <a:schemeClr val="tx2"/>
                </a:solidFill>
              </a:rPr>
              <a:t> </a:t>
            </a:r>
            <a:r>
              <a:rPr lang="en-US" sz="2200" dirty="0" err="1" smtClean="0">
                <a:solidFill>
                  <a:schemeClr val="tx2"/>
                </a:solidFill>
              </a:rPr>
              <a:t>gangguan</a:t>
            </a:r>
            <a:r>
              <a:rPr lang="en-US" sz="2200" dirty="0" smtClean="0">
                <a:solidFill>
                  <a:schemeClr val="tx2"/>
                </a:solidFill>
              </a:rPr>
              <a:t> </a:t>
            </a:r>
            <a:r>
              <a:rPr lang="en-US" sz="2200" dirty="0" err="1" smtClean="0">
                <a:solidFill>
                  <a:schemeClr val="tx2"/>
                </a:solidFill>
              </a:rPr>
              <a:t>dan</a:t>
            </a:r>
            <a:r>
              <a:rPr lang="en-US" sz="2200" dirty="0" smtClean="0">
                <a:solidFill>
                  <a:schemeClr val="tx2"/>
                </a:solidFill>
              </a:rPr>
              <a:t> </a:t>
            </a:r>
            <a:r>
              <a:rPr lang="en-US" sz="2200" dirty="0" err="1" smtClean="0">
                <a:solidFill>
                  <a:schemeClr val="tx2"/>
                </a:solidFill>
              </a:rPr>
              <a:t>memerlukan</a:t>
            </a:r>
            <a:r>
              <a:rPr lang="en-US" sz="2200" dirty="0" smtClean="0">
                <a:solidFill>
                  <a:schemeClr val="tx2"/>
                </a:solidFill>
              </a:rPr>
              <a:t> </a:t>
            </a:r>
            <a:r>
              <a:rPr lang="en-US" sz="2200" dirty="0" err="1" smtClean="0">
                <a:solidFill>
                  <a:schemeClr val="tx2"/>
                </a:solidFill>
              </a:rPr>
              <a:t>perbaikan</a:t>
            </a:r>
            <a:r>
              <a:rPr lang="en-US" sz="2200" dirty="0" smtClean="0">
                <a:solidFill>
                  <a:schemeClr val="tx2"/>
                </a:solidFill>
              </a:rPr>
              <a:t> </a:t>
            </a:r>
            <a:r>
              <a:rPr lang="en-US" sz="2200" dirty="0" err="1" smtClean="0">
                <a:solidFill>
                  <a:schemeClr val="tx2"/>
                </a:solidFill>
              </a:rPr>
              <a:t>adalah</a:t>
            </a:r>
            <a:r>
              <a:rPr lang="en-US" sz="2200" dirty="0" smtClean="0">
                <a:solidFill>
                  <a:schemeClr val="tx2"/>
                </a:solidFill>
              </a:rPr>
              <a:t> 0,02. </a:t>
            </a:r>
            <a:r>
              <a:rPr lang="en-US" sz="2200" dirty="0" err="1" smtClean="0">
                <a:solidFill>
                  <a:schemeClr val="tx2"/>
                </a:solidFill>
              </a:rPr>
              <a:t>Berapakah</a:t>
            </a:r>
            <a:r>
              <a:rPr lang="en-US" sz="2200" dirty="0" smtClean="0">
                <a:solidFill>
                  <a:schemeClr val="tx2"/>
                </a:solidFill>
              </a:rPr>
              <a:t> </a:t>
            </a:r>
            <a:r>
              <a:rPr lang="en-US" sz="2200" dirty="0" err="1" smtClean="0">
                <a:solidFill>
                  <a:schemeClr val="tx2"/>
                </a:solidFill>
              </a:rPr>
              <a:t>probabilitas</a:t>
            </a:r>
            <a:r>
              <a:rPr lang="en-US" sz="2200" dirty="0" smtClean="0">
                <a:solidFill>
                  <a:schemeClr val="tx2"/>
                </a:solidFill>
              </a:rPr>
              <a:t> 3 </a:t>
            </a:r>
            <a:r>
              <a:rPr lang="en-US" sz="2200" dirty="0" err="1" smtClean="0">
                <a:solidFill>
                  <a:schemeClr val="tx2"/>
                </a:solidFill>
              </a:rPr>
              <a:t>buah</a:t>
            </a:r>
            <a:r>
              <a:rPr lang="en-US" sz="2200" dirty="0" smtClean="0">
                <a:solidFill>
                  <a:schemeClr val="tx2"/>
                </a:solidFill>
              </a:rPr>
              <a:t> </a:t>
            </a:r>
            <a:r>
              <a:rPr lang="en-US" sz="2200" dirty="0" err="1" smtClean="0">
                <a:solidFill>
                  <a:schemeClr val="tx2"/>
                </a:solidFill>
              </a:rPr>
              <a:t>mesin</a:t>
            </a:r>
            <a:r>
              <a:rPr lang="en-US" sz="2200" dirty="0" smtClean="0">
                <a:solidFill>
                  <a:schemeClr val="tx2"/>
                </a:solidFill>
              </a:rPr>
              <a:t> </a:t>
            </a:r>
            <a:r>
              <a:rPr lang="en-US" sz="2200" dirty="0" err="1" smtClean="0">
                <a:solidFill>
                  <a:schemeClr val="tx2"/>
                </a:solidFill>
              </a:rPr>
              <a:t>jahit</a:t>
            </a:r>
            <a:r>
              <a:rPr lang="en-US" sz="2200" dirty="0" smtClean="0">
                <a:solidFill>
                  <a:schemeClr val="tx2"/>
                </a:solidFill>
              </a:rPr>
              <a:t> </a:t>
            </a:r>
            <a:r>
              <a:rPr lang="en-US" sz="2200" dirty="0" err="1" smtClean="0">
                <a:solidFill>
                  <a:schemeClr val="tx2"/>
                </a:solidFill>
              </a:rPr>
              <a:t>mengalami</a:t>
            </a:r>
            <a:r>
              <a:rPr lang="en-US" sz="2200" dirty="0" smtClean="0">
                <a:solidFill>
                  <a:schemeClr val="tx2"/>
                </a:solidFill>
              </a:rPr>
              <a:t> </a:t>
            </a:r>
            <a:r>
              <a:rPr lang="en-US" sz="2200" dirty="0" err="1" smtClean="0">
                <a:solidFill>
                  <a:schemeClr val="tx2"/>
                </a:solidFill>
              </a:rPr>
              <a:t>gangguan</a:t>
            </a:r>
            <a:r>
              <a:rPr lang="en-US" sz="2200" dirty="0" smtClean="0">
                <a:solidFill>
                  <a:schemeClr val="tx2"/>
                </a:solidFill>
              </a:rPr>
              <a:t> </a:t>
            </a:r>
            <a:r>
              <a:rPr lang="en-US" sz="2200" dirty="0" err="1" smtClean="0">
                <a:solidFill>
                  <a:schemeClr val="tx2"/>
                </a:solidFill>
              </a:rPr>
              <a:t>dan</a:t>
            </a:r>
            <a:r>
              <a:rPr lang="en-US" sz="2200" dirty="0" smtClean="0">
                <a:solidFill>
                  <a:schemeClr val="tx2"/>
                </a:solidFill>
              </a:rPr>
              <a:t> </a:t>
            </a:r>
            <a:r>
              <a:rPr lang="en-US" sz="2200" dirty="0" err="1" smtClean="0">
                <a:solidFill>
                  <a:schemeClr val="tx2"/>
                </a:solidFill>
              </a:rPr>
              <a:t>memerlukan</a:t>
            </a:r>
            <a:r>
              <a:rPr lang="en-US" sz="2200" dirty="0" smtClean="0">
                <a:solidFill>
                  <a:schemeClr val="tx2"/>
                </a:solidFill>
              </a:rPr>
              <a:t> </a:t>
            </a:r>
            <a:r>
              <a:rPr lang="en-US" sz="2200" dirty="0" err="1" smtClean="0">
                <a:solidFill>
                  <a:schemeClr val="tx2"/>
                </a:solidFill>
              </a:rPr>
              <a:t>perbaikan</a:t>
            </a:r>
            <a:r>
              <a:rPr lang="en-US" sz="2200" dirty="0" smtClean="0">
                <a:solidFill>
                  <a:schemeClr val="tx2"/>
                </a:solidFill>
              </a:rPr>
              <a:t> ? </a:t>
            </a:r>
          </a:p>
          <a:p>
            <a:pPr eaLnBrk="1" hangingPunct="1"/>
            <a:r>
              <a:rPr lang="en-US" sz="2200" b="1" u="sng" dirty="0" smtClean="0">
                <a:solidFill>
                  <a:srgbClr val="6600FF"/>
                </a:solidFill>
              </a:rPr>
              <a:t>Rata-Rata, </a:t>
            </a:r>
            <a:r>
              <a:rPr lang="en-US" sz="2200" b="1" u="sng" dirty="0" err="1" smtClean="0">
                <a:solidFill>
                  <a:srgbClr val="6600FF"/>
                </a:solidFill>
              </a:rPr>
              <a:t>Varians</a:t>
            </a:r>
            <a:r>
              <a:rPr lang="en-US" sz="2200" b="1" u="sng" dirty="0" smtClean="0">
                <a:solidFill>
                  <a:srgbClr val="6600FF"/>
                </a:solidFill>
              </a:rPr>
              <a:t> </a:t>
            </a:r>
            <a:r>
              <a:rPr lang="en-US" sz="2200" b="1" u="sng" dirty="0" err="1" smtClean="0">
                <a:solidFill>
                  <a:srgbClr val="6600FF"/>
                </a:solidFill>
              </a:rPr>
              <a:t>dan</a:t>
            </a:r>
            <a:r>
              <a:rPr lang="en-US" sz="2200" b="1" u="sng" dirty="0" smtClean="0">
                <a:solidFill>
                  <a:srgbClr val="6600FF"/>
                </a:solidFill>
              </a:rPr>
              <a:t> </a:t>
            </a:r>
            <a:r>
              <a:rPr lang="en-US" sz="2200" b="1" u="sng" dirty="0" err="1" smtClean="0">
                <a:solidFill>
                  <a:srgbClr val="6600FF"/>
                </a:solidFill>
              </a:rPr>
              <a:t>Deviasi</a:t>
            </a:r>
            <a:r>
              <a:rPr lang="en-US" sz="2200" b="1" u="sng" dirty="0" smtClean="0">
                <a:solidFill>
                  <a:srgbClr val="6600FF"/>
                </a:solidFill>
              </a:rPr>
              <a:t> </a:t>
            </a:r>
            <a:r>
              <a:rPr lang="en-US" sz="2200" b="1" u="sng" dirty="0" err="1" smtClean="0">
                <a:solidFill>
                  <a:srgbClr val="6600FF"/>
                </a:solidFill>
              </a:rPr>
              <a:t>Standar</a:t>
            </a:r>
            <a:r>
              <a:rPr lang="en-US" sz="2200" b="1" u="sng" dirty="0" smtClean="0">
                <a:solidFill>
                  <a:srgbClr val="6600FF"/>
                </a:solidFill>
              </a:rPr>
              <a:t> </a:t>
            </a:r>
            <a:r>
              <a:rPr lang="en-US" sz="2200" b="1" u="sng" dirty="0" err="1" smtClean="0">
                <a:solidFill>
                  <a:srgbClr val="6600FF"/>
                </a:solidFill>
              </a:rPr>
              <a:t>Distribusi</a:t>
            </a:r>
            <a:r>
              <a:rPr lang="en-US" sz="2200" b="1" u="sng" dirty="0" smtClean="0">
                <a:solidFill>
                  <a:srgbClr val="6600FF"/>
                </a:solidFill>
              </a:rPr>
              <a:t> Poisson</a:t>
            </a:r>
          </a:p>
          <a:p>
            <a:pPr eaLnBrk="1" hangingPunct="1">
              <a:buFontTx/>
              <a:buNone/>
            </a:pPr>
            <a:r>
              <a:rPr lang="en-US" sz="2200" dirty="0" smtClean="0"/>
              <a:t>	</a:t>
            </a:r>
            <a:r>
              <a:rPr lang="en-US" sz="2200" dirty="0" err="1" smtClean="0">
                <a:solidFill>
                  <a:srgbClr val="006600"/>
                </a:solidFill>
              </a:rPr>
              <a:t>Bagi</a:t>
            </a:r>
            <a:r>
              <a:rPr lang="en-US" sz="2200" dirty="0" smtClean="0">
                <a:solidFill>
                  <a:srgbClr val="006600"/>
                </a:solidFill>
              </a:rPr>
              <a:t> </a:t>
            </a:r>
            <a:r>
              <a:rPr lang="en-US" sz="2200" dirty="0" err="1" smtClean="0">
                <a:solidFill>
                  <a:srgbClr val="006600"/>
                </a:solidFill>
              </a:rPr>
              <a:t>distribusi</a:t>
            </a:r>
            <a:r>
              <a:rPr lang="en-US" sz="2200" dirty="0" smtClean="0">
                <a:solidFill>
                  <a:srgbClr val="006600"/>
                </a:solidFill>
              </a:rPr>
              <a:t> </a:t>
            </a:r>
            <a:r>
              <a:rPr lang="en-US" sz="2200" dirty="0" err="1" smtClean="0">
                <a:solidFill>
                  <a:srgbClr val="006600"/>
                </a:solidFill>
              </a:rPr>
              <a:t>poisson</a:t>
            </a:r>
            <a:r>
              <a:rPr lang="en-US" sz="2200" dirty="0" smtClean="0">
                <a:solidFill>
                  <a:srgbClr val="006600"/>
                </a:solidFill>
              </a:rPr>
              <a:t> yang </a:t>
            </a:r>
            <a:r>
              <a:rPr lang="en-US" sz="2200" dirty="0" err="1" smtClean="0">
                <a:solidFill>
                  <a:srgbClr val="006600"/>
                </a:solidFill>
              </a:rPr>
              <a:t>dinyatakan</a:t>
            </a:r>
            <a:r>
              <a:rPr lang="en-US" sz="2200" dirty="0" smtClean="0">
                <a:solidFill>
                  <a:srgbClr val="006600"/>
                </a:solidFill>
              </a:rPr>
              <a:t> </a:t>
            </a:r>
            <a:r>
              <a:rPr lang="en-US" sz="2200" dirty="0" err="1" smtClean="0">
                <a:solidFill>
                  <a:srgbClr val="006600"/>
                </a:solidFill>
              </a:rPr>
              <a:t>dengan</a:t>
            </a:r>
            <a:r>
              <a:rPr lang="en-US" sz="2200" dirty="0" smtClean="0">
                <a:solidFill>
                  <a:srgbClr val="006600"/>
                </a:solidFill>
              </a:rPr>
              <a:t> </a:t>
            </a:r>
            <a:r>
              <a:rPr lang="en-US" sz="2200" dirty="0" err="1" smtClean="0">
                <a:solidFill>
                  <a:srgbClr val="006600"/>
                </a:solidFill>
              </a:rPr>
              <a:t>rumus</a:t>
            </a:r>
            <a:r>
              <a:rPr lang="en-US" sz="2200" dirty="0" smtClean="0">
                <a:solidFill>
                  <a:srgbClr val="006600"/>
                </a:solidFill>
              </a:rPr>
              <a:t> </a:t>
            </a:r>
            <a:r>
              <a:rPr lang="en-US" sz="2200" dirty="0" err="1" smtClean="0">
                <a:solidFill>
                  <a:srgbClr val="006600"/>
                </a:solidFill>
              </a:rPr>
              <a:t>diatas</a:t>
            </a:r>
            <a:r>
              <a:rPr lang="en-US" sz="2200" dirty="0" smtClean="0">
                <a:solidFill>
                  <a:srgbClr val="006600"/>
                </a:solidFill>
              </a:rPr>
              <a:t>, Rata-Rata (means), </a:t>
            </a:r>
            <a:r>
              <a:rPr lang="en-US" sz="2200" dirty="0" err="1" smtClean="0">
                <a:solidFill>
                  <a:srgbClr val="006600"/>
                </a:solidFill>
              </a:rPr>
              <a:t>dan</a:t>
            </a:r>
            <a:r>
              <a:rPr lang="en-US" sz="2200" dirty="0" smtClean="0">
                <a:solidFill>
                  <a:srgbClr val="006600"/>
                </a:solidFill>
              </a:rPr>
              <a:t> </a:t>
            </a:r>
            <a:r>
              <a:rPr lang="en-US" sz="2200" dirty="0" err="1" smtClean="0">
                <a:solidFill>
                  <a:srgbClr val="006600"/>
                </a:solidFill>
              </a:rPr>
              <a:t>variansnya</a:t>
            </a:r>
            <a:r>
              <a:rPr lang="en-US" sz="2200" dirty="0" smtClean="0">
                <a:solidFill>
                  <a:srgbClr val="006600"/>
                </a:solidFill>
              </a:rPr>
              <a:t> </a:t>
            </a:r>
            <a:r>
              <a:rPr lang="en-US" sz="2200" dirty="0" err="1" smtClean="0">
                <a:solidFill>
                  <a:srgbClr val="006600"/>
                </a:solidFill>
              </a:rPr>
              <a:t>dapat</a:t>
            </a:r>
            <a:r>
              <a:rPr lang="en-US" sz="2200" dirty="0" smtClean="0">
                <a:solidFill>
                  <a:srgbClr val="006600"/>
                </a:solidFill>
              </a:rPr>
              <a:t> </a:t>
            </a:r>
            <a:r>
              <a:rPr lang="en-US" sz="2200" dirty="0" err="1" smtClean="0">
                <a:solidFill>
                  <a:srgbClr val="006600"/>
                </a:solidFill>
              </a:rPr>
              <a:t>dinyatakan</a:t>
            </a:r>
            <a:r>
              <a:rPr lang="en-US" sz="2200" dirty="0" smtClean="0">
                <a:solidFill>
                  <a:srgbClr val="006600"/>
                </a:solidFill>
              </a:rPr>
              <a:t> </a:t>
            </a:r>
            <a:r>
              <a:rPr lang="en-US" sz="2200" dirty="0" err="1" smtClean="0">
                <a:solidFill>
                  <a:srgbClr val="006600"/>
                </a:solidFill>
              </a:rPr>
              <a:t>sebagai</a:t>
            </a:r>
            <a:r>
              <a:rPr lang="en-US" sz="2200" dirty="0" smtClean="0">
                <a:solidFill>
                  <a:srgbClr val="006600"/>
                </a:solidFill>
              </a:rPr>
              <a:t> </a:t>
            </a:r>
            <a:r>
              <a:rPr lang="en-US" sz="2200" dirty="0" err="1" smtClean="0">
                <a:solidFill>
                  <a:srgbClr val="006600"/>
                </a:solidFill>
              </a:rPr>
              <a:t>berikut</a:t>
            </a:r>
            <a:r>
              <a:rPr lang="en-US" sz="2200" dirty="0" smtClean="0">
                <a:solidFill>
                  <a:srgbClr val="006600"/>
                </a:solidFill>
              </a:rPr>
              <a:t> : </a:t>
            </a:r>
            <a:endParaRPr lang="en-US" sz="2200" dirty="0" smtClean="0">
              <a:solidFill>
                <a:srgbClr val="006600"/>
              </a:solidFill>
              <a:sym typeface="Symbol" pitchFamily="18" charset="2"/>
            </a:endParaRPr>
          </a:p>
          <a:p>
            <a:pPr eaLnBrk="1" hangingPunct="1">
              <a:buFontTx/>
              <a:buNone/>
            </a:pPr>
            <a:r>
              <a:rPr lang="en-US" sz="2200" dirty="0" smtClean="0">
                <a:solidFill>
                  <a:srgbClr val="006600"/>
                </a:solidFill>
                <a:sym typeface="Symbol" pitchFamily="18" charset="2"/>
              </a:rPr>
              <a:t>	</a:t>
            </a:r>
            <a:r>
              <a:rPr lang="en-US" sz="2200" dirty="0" smtClean="0">
                <a:solidFill>
                  <a:srgbClr val="006600"/>
                </a:solidFill>
              </a:rPr>
              <a:t>x = n . p = </a:t>
            </a:r>
            <a:r>
              <a:rPr lang="en-US" sz="2200" dirty="0" smtClean="0">
                <a:solidFill>
                  <a:srgbClr val="006600"/>
                </a:solidFill>
                <a:sym typeface="Symbol" pitchFamily="18" charset="2"/>
              </a:rPr>
              <a:t></a:t>
            </a:r>
            <a:r>
              <a:rPr lang="en-US" sz="2200" dirty="0" smtClean="0">
                <a:solidFill>
                  <a:srgbClr val="006600"/>
                </a:solidFill>
              </a:rPr>
              <a:t>x2</a:t>
            </a:r>
          </a:p>
          <a:p>
            <a:pPr eaLnBrk="1" hangingPunct="1">
              <a:buFontTx/>
              <a:buNone/>
            </a:pPr>
            <a:r>
              <a:rPr lang="en-US" sz="2200" dirty="0" smtClean="0">
                <a:solidFill>
                  <a:srgbClr val="006600"/>
                </a:solidFill>
              </a:rPr>
              <a:t>	</a:t>
            </a:r>
            <a:r>
              <a:rPr lang="en-US" sz="2200" dirty="0" err="1" smtClean="0">
                <a:solidFill>
                  <a:srgbClr val="006600"/>
                </a:solidFill>
              </a:rPr>
              <a:t>Sedangkan</a:t>
            </a:r>
            <a:r>
              <a:rPr lang="en-US" sz="2200" dirty="0" smtClean="0">
                <a:solidFill>
                  <a:srgbClr val="006600"/>
                </a:solidFill>
              </a:rPr>
              <a:t> </a:t>
            </a:r>
            <a:r>
              <a:rPr lang="en-US" sz="2200" dirty="0" err="1" smtClean="0">
                <a:solidFill>
                  <a:srgbClr val="006600"/>
                </a:solidFill>
              </a:rPr>
              <a:t>standar</a:t>
            </a:r>
            <a:r>
              <a:rPr lang="en-US" sz="2200" dirty="0" smtClean="0">
                <a:solidFill>
                  <a:srgbClr val="006600"/>
                </a:solidFill>
              </a:rPr>
              <a:t> </a:t>
            </a:r>
            <a:r>
              <a:rPr lang="en-US" sz="2200" dirty="0" err="1" smtClean="0">
                <a:solidFill>
                  <a:srgbClr val="006600"/>
                </a:solidFill>
              </a:rPr>
              <a:t>deviasinya</a:t>
            </a:r>
            <a:r>
              <a:rPr lang="en-US" sz="2200" dirty="0" smtClean="0">
                <a:solidFill>
                  <a:srgbClr val="006600"/>
                </a:solidFill>
              </a:rPr>
              <a:t> </a:t>
            </a:r>
            <a:r>
              <a:rPr lang="en-US" sz="2200" dirty="0" err="1" smtClean="0">
                <a:solidFill>
                  <a:srgbClr val="006600"/>
                </a:solidFill>
              </a:rPr>
              <a:t>adalah</a:t>
            </a:r>
            <a:r>
              <a:rPr lang="en-US" sz="2200" dirty="0" smtClean="0">
                <a:solidFill>
                  <a:srgbClr val="006600"/>
                </a:solidFill>
              </a:rPr>
              <a:t> :</a:t>
            </a:r>
            <a:endParaRPr lang="en-US" sz="2200" dirty="0" smtClean="0">
              <a:solidFill>
                <a:srgbClr val="006600"/>
              </a:solidFill>
              <a:sym typeface="Symbol" pitchFamily="18" charset="2"/>
            </a:endParaRPr>
          </a:p>
          <a:p>
            <a:pPr eaLnBrk="1" hangingPunct="1">
              <a:buFontTx/>
              <a:buNone/>
            </a:pPr>
            <a:r>
              <a:rPr lang="en-US" sz="2200" dirty="0" smtClean="0">
                <a:solidFill>
                  <a:srgbClr val="006600"/>
                </a:solidFill>
                <a:sym typeface="Symbol" pitchFamily="18" charset="2"/>
              </a:rPr>
              <a:t>	</a:t>
            </a:r>
            <a:r>
              <a:rPr lang="en-US" sz="2200" dirty="0" smtClean="0">
                <a:solidFill>
                  <a:srgbClr val="006600"/>
                </a:solidFill>
              </a:rPr>
              <a:t>x = </a:t>
            </a: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7170" name="Object 4"/>
          <p:cNvGraphicFramePr>
            <a:graphicFrameLocks noChangeAspect="1"/>
          </p:cNvGraphicFramePr>
          <p:nvPr>
            <p:extLst>
              <p:ext uri="{D42A27DB-BD31-4B8C-83A1-F6EECF244321}">
                <p14:modId xmlns:p14="http://schemas.microsoft.com/office/powerpoint/2010/main" val="4106984708"/>
              </p:ext>
            </p:extLst>
          </p:nvPr>
        </p:nvGraphicFramePr>
        <p:xfrm>
          <a:off x="1524000" y="4191000"/>
          <a:ext cx="1905000" cy="533400"/>
        </p:xfrm>
        <a:graphic>
          <a:graphicData uri="http://schemas.openxmlformats.org/presentationml/2006/ole">
            <mc:AlternateContent xmlns:mc="http://schemas.openxmlformats.org/markup-compatibility/2006">
              <mc:Choice xmlns:v="urn:schemas-microsoft-com:vml" Requires="v">
                <p:oleObj spid="_x0000_s7195" name="Equation" r:id="rId3" imgW="774364" imgH="266584" progId="Equation.3">
                  <p:embed/>
                </p:oleObj>
              </mc:Choice>
              <mc:Fallback>
                <p:oleObj name="Equation" r:id="rId3" imgW="774364" imgH="26658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191000"/>
                        <a:ext cx="1905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28600"/>
            <a:ext cx="7772400" cy="533400"/>
          </a:xfrm>
        </p:spPr>
        <p:txBody>
          <a:bodyPr/>
          <a:lstStyle/>
          <a:p>
            <a:pPr eaLnBrk="1" hangingPunct="1">
              <a:defRPr/>
            </a:pPr>
            <a:r>
              <a:rPr lang="en-US" sz="2400" b="1" smtClean="0">
                <a:solidFill>
                  <a:srgbClr val="FF0000"/>
                </a:solidFill>
              </a:rPr>
              <a:t>DISTRIBUSI PROBABILITAS</a:t>
            </a:r>
          </a:p>
        </p:txBody>
      </p:sp>
      <p:sp>
        <p:nvSpPr>
          <p:cNvPr id="2051" name="Rectangle 3"/>
          <p:cNvSpPr>
            <a:spLocks noGrp="1" noChangeArrowheads="1"/>
          </p:cNvSpPr>
          <p:nvPr>
            <p:ph type="subTitle" idx="1"/>
          </p:nvPr>
        </p:nvSpPr>
        <p:spPr>
          <a:xfrm>
            <a:off x="228600" y="762000"/>
            <a:ext cx="8686800" cy="5867400"/>
          </a:xfrm>
        </p:spPr>
        <p:txBody>
          <a:bodyPr/>
          <a:lstStyle/>
          <a:p>
            <a:pPr algn="l" eaLnBrk="1" hangingPunct="1">
              <a:defRPr/>
            </a:pPr>
            <a:r>
              <a:rPr lang="en-US" sz="3200" dirty="0" err="1" smtClean="0"/>
              <a:t>Distribusi</a:t>
            </a:r>
            <a:r>
              <a:rPr lang="en-US" sz="3200" dirty="0" smtClean="0"/>
              <a:t> </a:t>
            </a:r>
            <a:r>
              <a:rPr lang="en-US" sz="3200" dirty="0" err="1" smtClean="0"/>
              <a:t>peluang</a:t>
            </a:r>
            <a:r>
              <a:rPr lang="en-US" sz="3200" dirty="0" smtClean="0"/>
              <a:t> </a:t>
            </a:r>
            <a:r>
              <a:rPr lang="en-US" sz="3200" dirty="0" err="1" smtClean="0"/>
              <a:t>mempunyai</a:t>
            </a:r>
            <a:r>
              <a:rPr lang="en-US" sz="3200" dirty="0" smtClean="0"/>
              <a:t> </a:t>
            </a:r>
            <a:r>
              <a:rPr lang="en-US" sz="3200" dirty="0" err="1" smtClean="0"/>
              <a:t>hubungan</a:t>
            </a:r>
            <a:r>
              <a:rPr lang="en-US" sz="3200" dirty="0" smtClean="0"/>
              <a:t> yang </a:t>
            </a:r>
            <a:r>
              <a:rPr lang="en-US" sz="3200" dirty="0" err="1" smtClean="0"/>
              <a:t>erat</a:t>
            </a:r>
            <a:r>
              <a:rPr lang="en-US" sz="3200" dirty="0" smtClean="0"/>
              <a:t> </a:t>
            </a:r>
            <a:r>
              <a:rPr lang="en-US" sz="3200" dirty="0" err="1" smtClean="0"/>
              <a:t>dengan</a:t>
            </a:r>
            <a:r>
              <a:rPr lang="en-US" sz="3200" dirty="0" smtClean="0"/>
              <a:t> </a:t>
            </a:r>
            <a:r>
              <a:rPr lang="en-US" sz="3200" dirty="0" err="1" smtClean="0"/>
              <a:t>distribusi</a:t>
            </a:r>
            <a:r>
              <a:rPr lang="en-US" sz="3200" dirty="0" smtClean="0"/>
              <a:t> </a:t>
            </a:r>
            <a:r>
              <a:rPr lang="en-US" sz="3200" dirty="0" err="1" smtClean="0"/>
              <a:t>frekuensi</a:t>
            </a:r>
            <a:r>
              <a:rPr lang="en-US" sz="3200" dirty="0" smtClean="0"/>
              <a:t>. </a:t>
            </a:r>
            <a:r>
              <a:rPr lang="en-US" sz="3200" dirty="0" err="1" smtClean="0"/>
              <a:t>Frekuensi</a:t>
            </a:r>
            <a:r>
              <a:rPr lang="en-US" sz="3200" dirty="0" smtClean="0"/>
              <a:t> </a:t>
            </a:r>
            <a:r>
              <a:rPr lang="en-US" sz="3200" dirty="0" err="1" smtClean="0"/>
              <a:t>dalam</a:t>
            </a:r>
            <a:r>
              <a:rPr lang="en-US" sz="3200" dirty="0" smtClean="0"/>
              <a:t> </a:t>
            </a:r>
            <a:r>
              <a:rPr lang="en-US" sz="3200" dirty="0" err="1" smtClean="0"/>
              <a:t>distribusi</a:t>
            </a:r>
            <a:r>
              <a:rPr lang="en-US" sz="3200" dirty="0" smtClean="0"/>
              <a:t> </a:t>
            </a:r>
            <a:r>
              <a:rPr lang="en-US" sz="3200" dirty="0" err="1" smtClean="0"/>
              <a:t>frekuensi</a:t>
            </a:r>
            <a:r>
              <a:rPr lang="en-US" sz="3200" dirty="0" smtClean="0"/>
              <a:t> </a:t>
            </a:r>
            <a:r>
              <a:rPr lang="en-US" sz="3200" dirty="0" err="1" smtClean="0"/>
              <a:t>diperoleh</a:t>
            </a:r>
            <a:r>
              <a:rPr lang="en-US" sz="3200" dirty="0" smtClean="0"/>
              <a:t> </a:t>
            </a:r>
            <a:r>
              <a:rPr lang="en-US" sz="3200" dirty="0" err="1" smtClean="0"/>
              <a:t>berdasarkan</a:t>
            </a:r>
            <a:r>
              <a:rPr lang="en-US" sz="3200" dirty="0" smtClean="0"/>
              <a:t> </a:t>
            </a:r>
            <a:r>
              <a:rPr lang="en-US" sz="3200" dirty="0" err="1" smtClean="0"/>
              <a:t>hasil</a:t>
            </a:r>
            <a:r>
              <a:rPr lang="en-US" sz="3200" dirty="0" smtClean="0"/>
              <a:t> </a:t>
            </a:r>
            <a:r>
              <a:rPr lang="en-US" sz="3200" dirty="0" err="1" smtClean="0"/>
              <a:t>percobaan</a:t>
            </a:r>
            <a:r>
              <a:rPr lang="en-US" sz="3200" dirty="0" smtClean="0"/>
              <a:t> </a:t>
            </a:r>
            <a:r>
              <a:rPr lang="en-US" sz="3200" dirty="0" err="1" smtClean="0"/>
              <a:t>atau</a:t>
            </a:r>
            <a:r>
              <a:rPr lang="en-US" sz="3200" dirty="0" smtClean="0"/>
              <a:t> </a:t>
            </a:r>
            <a:r>
              <a:rPr lang="en-US" sz="3200" dirty="0" err="1" smtClean="0"/>
              <a:t>hasil</a:t>
            </a:r>
            <a:r>
              <a:rPr lang="en-US" sz="3200" dirty="0" smtClean="0"/>
              <a:t> </a:t>
            </a:r>
            <a:r>
              <a:rPr lang="en-US" sz="3200" dirty="0" err="1" smtClean="0"/>
              <a:t>observasi</a:t>
            </a:r>
            <a:r>
              <a:rPr lang="en-US" sz="3200" dirty="0" smtClean="0"/>
              <a:t>. </a:t>
            </a:r>
            <a:r>
              <a:rPr lang="en-US" sz="3200" dirty="0" err="1" smtClean="0"/>
              <a:t>Sedangkan</a:t>
            </a:r>
            <a:r>
              <a:rPr lang="en-US" sz="3200" dirty="0" smtClean="0"/>
              <a:t> </a:t>
            </a:r>
            <a:r>
              <a:rPr lang="en-US" sz="3200" dirty="0" err="1" smtClean="0"/>
              <a:t>frekuensi</a:t>
            </a:r>
            <a:r>
              <a:rPr lang="en-US" sz="3200" dirty="0" smtClean="0"/>
              <a:t> </a:t>
            </a:r>
            <a:r>
              <a:rPr lang="en-US" sz="3200" dirty="0" err="1" smtClean="0"/>
              <a:t>dalam</a:t>
            </a:r>
            <a:r>
              <a:rPr lang="en-US" sz="3200" dirty="0" smtClean="0"/>
              <a:t> </a:t>
            </a:r>
            <a:r>
              <a:rPr lang="en-US" sz="3200" dirty="0" err="1" smtClean="0"/>
              <a:t>distribusi</a:t>
            </a:r>
            <a:r>
              <a:rPr lang="en-US" sz="3200" dirty="0" smtClean="0"/>
              <a:t> </a:t>
            </a:r>
            <a:r>
              <a:rPr lang="en-US" sz="3200" dirty="0" err="1" smtClean="0"/>
              <a:t>peluang</a:t>
            </a:r>
            <a:r>
              <a:rPr lang="en-US" sz="3200" dirty="0" smtClean="0"/>
              <a:t> </a:t>
            </a:r>
            <a:r>
              <a:rPr lang="en-US" sz="3200" dirty="0" err="1" smtClean="0"/>
              <a:t>merupakan</a:t>
            </a:r>
            <a:r>
              <a:rPr lang="en-US" sz="3200" dirty="0" smtClean="0"/>
              <a:t> </a:t>
            </a:r>
            <a:r>
              <a:rPr lang="en-US" sz="3200" dirty="0" err="1" smtClean="0"/>
              <a:t>hasil</a:t>
            </a:r>
            <a:r>
              <a:rPr lang="en-US" sz="3200" dirty="0" smtClean="0"/>
              <a:t> yang </a:t>
            </a:r>
            <a:r>
              <a:rPr lang="en-US" sz="3200" dirty="0" err="1" smtClean="0"/>
              <a:t>diharapkan</a:t>
            </a:r>
            <a:r>
              <a:rPr lang="en-US" sz="3200" dirty="0" smtClean="0"/>
              <a:t> </a:t>
            </a:r>
            <a:r>
              <a:rPr lang="en-US" sz="3200" dirty="0" err="1" smtClean="0"/>
              <a:t>jika</a:t>
            </a:r>
            <a:r>
              <a:rPr lang="en-US" sz="3200" dirty="0" smtClean="0"/>
              <a:t> </a:t>
            </a:r>
            <a:r>
              <a:rPr lang="en-US" sz="3200" dirty="0" err="1" smtClean="0"/>
              <a:t>percobaan</a:t>
            </a:r>
            <a:r>
              <a:rPr lang="en-US" sz="3200" dirty="0" smtClean="0"/>
              <a:t> </a:t>
            </a:r>
            <a:r>
              <a:rPr lang="en-US" sz="3200" dirty="0" err="1" smtClean="0"/>
              <a:t>atau</a:t>
            </a:r>
            <a:r>
              <a:rPr lang="en-US" sz="3200" dirty="0" smtClean="0"/>
              <a:t> </a:t>
            </a:r>
            <a:r>
              <a:rPr lang="en-US" sz="3200" dirty="0" err="1" smtClean="0"/>
              <a:t>pengamatan</a:t>
            </a:r>
            <a:r>
              <a:rPr lang="en-US" sz="3200" dirty="0" smtClean="0"/>
              <a:t> </a:t>
            </a:r>
            <a:r>
              <a:rPr lang="en-US" sz="3200" dirty="0" err="1" smtClean="0"/>
              <a:t>dilakukan</a:t>
            </a:r>
            <a:r>
              <a:rPr lang="en-US" sz="3200" dirty="0" smtClean="0"/>
              <a:t>, </a:t>
            </a:r>
            <a:r>
              <a:rPr lang="en-US" sz="3200" dirty="0" err="1" smtClean="0"/>
              <a:t>sehingga</a:t>
            </a:r>
            <a:r>
              <a:rPr lang="en-US" sz="3200" dirty="0" smtClean="0"/>
              <a:t> </a:t>
            </a:r>
            <a:r>
              <a:rPr lang="en-US" sz="3200" dirty="0" err="1" smtClean="0"/>
              <a:t>distribusi</a:t>
            </a:r>
            <a:r>
              <a:rPr lang="en-US" sz="3200" dirty="0" smtClean="0"/>
              <a:t> </a:t>
            </a:r>
            <a:r>
              <a:rPr lang="en-US" sz="3200" dirty="0" err="1" smtClean="0"/>
              <a:t>peluang</a:t>
            </a:r>
            <a:r>
              <a:rPr lang="en-US" sz="3200" dirty="0" smtClean="0"/>
              <a:t> </a:t>
            </a:r>
            <a:r>
              <a:rPr lang="en-US" sz="3200" dirty="0" err="1" smtClean="0"/>
              <a:t>ini</a:t>
            </a:r>
            <a:r>
              <a:rPr lang="en-US" sz="3200" dirty="0" smtClean="0"/>
              <a:t> </a:t>
            </a:r>
            <a:r>
              <a:rPr lang="en-US" sz="3200" dirty="0" err="1" smtClean="0"/>
              <a:t>seringkali</a:t>
            </a:r>
            <a:r>
              <a:rPr lang="en-US" sz="3200" dirty="0" smtClean="0"/>
              <a:t> </a:t>
            </a:r>
            <a:r>
              <a:rPr lang="en-US" sz="3200" dirty="0" err="1" smtClean="0"/>
              <a:t>disebut</a:t>
            </a:r>
            <a:r>
              <a:rPr lang="en-US" sz="3200" dirty="0" smtClean="0"/>
              <a:t> </a:t>
            </a:r>
            <a:r>
              <a:rPr lang="en-US" sz="3200" dirty="0" err="1" smtClean="0"/>
              <a:t>distribusi</a:t>
            </a:r>
            <a:r>
              <a:rPr lang="en-US" sz="3200" dirty="0" smtClean="0"/>
              <a:t> </a:t>
            </a:r>
            <a:r>
              <a:rPr lang="en-US" sz="3200" dirty="0" err="1" smtClean="0"/>
              <a:t>teoritis</a:t>
            </a:r>
            <a:r>
              <a:rPr lang="en-US" sz="3200" dirty="0" smtClean="0"/>
              <a:t>.</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8600" y="457200"/>
            <a:ext cx="8686800" cy="6172200"/>
          </a:xfrm>
        </p:spPr>
        <p:txBody>
          <a:bodyPr/>
          <a:lstStyle/>
          <a:p>
            <a:pPr algn="l" eaLnBrk="1" hangingPunct="1">
              <a:defRPr/>
            </a:pPr>
            <a:r>
              <a:rPr lang="en-US" sz="3600" dirty="0" err="1" smtClean="0"/>
              <a:t>Berikut</a:t>
            </a:r>
            <a:r>
              <a:rPr lang="en-US" sz="3600" dirty="0" smtClean="0"/>
              <a:t> </a:t>
            </a:r>
            <a:r>
              <a:rPr lang="en-US" sz="3600" dirty="0" err="1" smtClean="0"/>
              <a:t>akan</a:t>
            </a:r>
            <a:r>
              <a:rPr lang="en-US" sz="3600" dirty="0" smtClean="0"/>
              <a:t> </a:t>
            </a:r>
            <a:r>
              <a:rPr lang="en-US" sz="3600" dirty="0" err="1" smtClean="0"/>
              <a:t>diberikan</a:t>
            </a:r>
            <a:r>
              <a:rPr lang="en-US" sz="3600" dirty="0" smtClean="0"/>
              <a:t> </a:t>
            </a:r>
            <a:r>
              <a:rPr lang="en-US" sz="3600" dirty="0" err="1" smtClean="0"/>
              <a:t>contoh</a:t>
            </a:r>
            <a:r>
              <a:rPr lang="en-US" sz="3600" dirty="0" smtClean="0"/>
              <a:t> yang </a:t>
            </a:r>
            <a:r>
              <a:rPr lang="en-US" sz="3600" dirty="0" err="1" smtClean="0"/>
              <a:t>dapat</a:t>
            </a:r>
            <a:r>
              <a:rPr lang="en-US" sz="3600" dirty="0" smtClean="0"/>
              <a:t> </a:t>
            </a:r>
            <a:r>
              <a:rPr lang="en-US" sz="3600" dirty="0" err="1" smtClean="0"/>
              <a:t>memperjelas</a:t>
            </a:r>
            <a:r>
              <a:rPr lang="en-US" sz="3600" dirty="0" smtClean="0"/>
              <a:t> </a:t>
            </a:r>
            <a:r>
              <a:rPr lang="en-US" sz="3600" dirty="0" err="1" smtClean="0"/>
              <a:t>pemahaman</a:t>
            </a:r>
            <a:r>
              <a:rPr lang="en-US" sz="3600" dirty="0" smtClean="0"/>
              <a:t> </a:t>
            </a:r>
            <a:r>
              <a:rPr lang="en-US" sz="3600" dirty="0" err="1" smtClean="0"/>
              <a:t>tentang</a:t>
            </a:r>
            <a:r>
              <a:rPr lang="en-US" sz="3600" dirty="0" smtClean="0"/>
              <a:t> </a:t>
            </a:r>
            <a:r>
              <a:rPr lang="en-US" sz="3600" dirty="0" err="1" smtClean="0"/>
              <a:t>konsep</a:t>
            </a:r>
            <a:r>
              <a:rPr lang="en-US" sz="3600" dirty="0" smtClean="0"/>
              <a:t> </a:t>
            </a:r>
            <a:r>
              <a:rPr lang="en-US" sz="3600" dirty="0" err="1" smtClean="0"/>
              <a:t>distribusi</a:t>
            </a:r>
            <a:r>
              <a:rPr lang="en-US" sz="3600" dirty="0" smtClean="0"/>
              <a:t> </a:t>
            </a:r>
            <a:r>
              <a:rPr lang="en-US" sz="3600" dirty="0" err="1" smtClean="0"/>
              <a:t>peluang</a:t>
            </a:r>
            <a:r>
              <a:rPr lang="en-US" sz="3600" dirty="0" smtClean="0"/>
              <a:t>. </a:t>
            </a:r>
            <a:r>
              <a:rPr lang="en-US" sz="3600" dirty="0" err="1" smtClean="0"/>
              <a:t>Suatu</a:t>
            </a:r>
            <a:r>
              <a:rPr lang="en-US" sz="3600" dirty="0" smtClean="0"/>
              <a:t> </a:t>
            </a:r>
            <a:r>
              <a:rPr lang="en-US" sz="3600" dirty="0" err="1" smtClean="0"/>
              <a:t>tindakan</a:t>
            </a:r>
            <a:r>
              <a:rPr lang="en-US" sz="3600" dirty="0" smtClean="0"/>
              <a:t> </a:t>
            </a:r>
            <a:r>
              <a:rPr lang="en-US" sz="3600" dirty="0" err="1" smtClean="0"/>
              <a:t>melemparkan</a:t>
            </a:r>
            <a:r>
              <a:rPr lang="en-US" sz="3600" dirty="0" smtClean="0"/>
              <a:t> </a:t>
            </a:r>
            <a:r>
              <a:rPr lang="en-US" sz="3600" dirty="0" err="1" smtClean="0"/>
              <a:t>satu</a:t>
            </a:r>
            <a:r>
              <a:rPr lang="en-US" sz="3600" dirty="0" smtClean="0"/>
              <a:t> </a:t>
            </a:r>
            <a:r>
              <a:rPr lang="en-US" sz="3600" dirty="0" err="1" smtClean="0"/>
              <a:t>keping</a:t>
            </a:r>
            <a:r>
              <a:rPr lang="en-US" sz="3600" dirty="0" smtClean="0"/>
              <a:t> </a:t>
            </a:r>
            <a:r>
              <a:rPr lang="en-US" sz="3600" dirty="0" err="1" smtClean="0"/>
              <a:t>mata</a:t>
            </a:r>
            <a:r>
              <a:rPr lang="en-US" sz="3600" dirty="0" smtClean="0"/>
              <a:t> </a:t>
            </a:r>
            <a:r>
              <a:rPr lang="en-US" sz="3600" dirty="0" err="1" smtClean="0"/>
              <a:t>uang</a:t>
            </a:r>
            <a:r>
              <a:rPr lang="en-US" sz="3600" dirty="0" smtClean="0"/>
              <a:t> </a:t>
            </a:r>
            <a:r>
              <a:rPr lang="en-US" sz="3600" dirty="0" err="1" smtClean="0"/>
              <a:t>logam</a:t>
            </a:r>
            <a:r>
              <a:rPr lang="en-US" sz="3600" dirty="0" smtClean="0"/>
              <a:t> </a:t>
            </a:r>
            <a:r>
              <a:rPr lang="en-US" sz="3600" dirty="0" err="1" smtClean="0"/>
              <a:t>berisi</a:t>
            </a:r>
            <a:r>
              <a:rPr lang="en-US" sz="3600" dirty="0" smtClean="0"/>
              <a:t> </a:t>
            </a:r>
            <a:r>
              <a:rPr lang="en-US" sz="3600" dirty="0" err="1" smtClean="0"/>
              <a:t>dua</a:t>
            </a:r>
            <a:r>
              <a:rPr lang="en-US" sz="3600" dirty="0" smtClean="0"/>
              <a:t> (</a:t>
            </a:r>
            <a:r>
              <a:rPr lang="en-US" sz="3600" dirty="0" err="1" smtClean="0"/>
              <a:t>angka</a:t>
            </a:r>
            <a:r>
              <a:rPr lang="en-US" sz="3600" dirty="0" smtClean="0"/>
              <a:t> </a:t>
            </a:r>
            <a:r>
              <a:rPr lang="en-US" sz="3600" dirty="0" err="1" smtClean="0"/>
              <a:t>dan</a:t>
            </a:r>
            <a:r>
              <a:rPr lang="en-US" sz="3600" dirty="0" smtClean="0"/>
              <a:t> </a:t>
            </a:r>
            <a:r>
              <a:rPr lang="en-US" sz="3600" dirty="0" err="1" smtClean="0"/>
              <a:t>gambar</a:t>
            </a:r>
            <a:r>
              <a:rPr lang="en-US" sz="3600" dirty="0" smtClean="0"/>
              <a:t>) </a:t>
            </a:r>
            <a:r>
              <a:rPr lang="en-US" sz="3600" dirty="0" err="1" smtClean="0"/>
              <a:t>akan</a:t>
            </a:r>
            <a:r>
              <a:rPr lang="en-US" sz="3600" dirty="0" smtClean="0"/>
              <a:t> </a:t>
            </a:r>
            <a:r>
              <a:rPr lang="en-US" sz="3600" dirty="0" err="1" smtClean="0"/>
              <a:t>menghasilkan</a:t>
            </a:r>
            <a:r>
              <a:rPr lang="en-US" sz="3600" dirty="0" smtClean="0"/>
              <a:t> </a:t>
            </a:r>
            <a:r>
              <a:rPr lang="en-US" sz="3600" dirty="0" err="1" smtClean="0"/>
              <a:t>salah</a:t>
            </a:r>
            <a:r>
              <a:rPr lang="en-US" sz="3600" dirty="0" smtClean="0"/>
              <a:t> </a:t>
            </a:r>
            <a:r>
              <a:rPr lang="en-US" sz="3600" dirty="0" err="1" smtClean="0"/>
              <a:t>satu</a:t>
            </a:r>
            <a:r>
              <a:rPr lang="en-US" sz="3600" dirty="0" smtClean="0"/>
              <a:t> </a:t>
            </a:r>
            <a:r>
              <a:rPr lang="en-US" sz="3600" dirty="0" err="1" smtClean="0"/>
              <a:t>dari</a:t>
            </a:r>
            <a:r>
              <a:rPr lang="en-US" sz="3600" dirty="0" smtClean="0"/>
              <a:t> </a:t>
            </a:r>
            <a:r>
              <a:rPr lang="en-US" sz="3600" dirty="0" err="1" smtClean="0"/>
              <a:t>kejadian</a:t>
            </a:r>
            <a:r>
              <a:rPr lang="en-US" sz="3600" dirty="0" smtClean="0"/>
              <a:t> yang </a:t>
            </a:r>
            <a:r>
              <a:rPr lang="en-US" sz="3600" dirty="0" err="1" smtClean="0"/>
              <a:t>mungkin</a:t>
            </a:r>
            <a:r>
              <a:rPr lang="en-US" sz="3600" dirty="0" smtClean="0"/>
              <a:t> </a:t>
            </a:r>
            <a:r>
              <a:rPr lang="en-US" sz="3600" dirty="0" err="1" smtClean="0"/>
              <a:t>yaitu</a:t>
            </a:r>
            <a:r>
              <a:rPr lang="en-US" sz="3600" dirty="0" smtClean="0"/>
              <a:t> </a:t>
            </a:r>
            <a:r>
              <a:rPr lang="en-US" sz="3600" dirty="0" err="1" smtClean="0"/>
              <a:t>munculnya</a:t>
            </a:r>
            <a:r>
              <a:rPr lang="en-US" sz="3600" dirty="0" smtClean="0"/>
              <a:t> </a:t>
            </a:r>
            <a:r>
              <a:rPr lang="en-US" sz="3600" dirty="0" err="1" smtClean="0"/>
              <a:t>sisi</a:t>
            </a:r>
            <a:r>
              <a:rPr lang="en-US" sz="3600" dirty="0" smtClean="0"/>
              <a:t> </a:t>
            </a:r>
            <a:r>
              <a:rPr lang="en-US" sz="3600" dirty="0" err="1" smtClean="0"/>
              <a:t>angka</a:t>
            </a:r>
            <a:r>
              <a:rPr lang="en-US" sz="3600" dirty="0" smtClean="0"/>
              <a:t> </a:t>
            </a:r>
            <a:r>
              <a:rPr lang="en-US" sz="3600" dirty="0" err="1" smtClean="0"/>
              <a:t>atau</a:t>
            </a:r>
            <a:r>
              <a:rPr lang="en-US" sz="3600" dirty="0" smtClean="0"/>
              <a:t> </a:t>
            </a:r>
            <a:r>
              <a:rPr lang="en-US" sz="3600" dirty="0" err="1" smtClean="0"/>
              <a:t>gambar</a:t>
            </a:r>
            <a:r>
              <a:rPr lang="en-US" sz="3600" dirty="0" smtClean="0"/>
              <a:t>.</a:t>
            </a:r>
            <a:r>
              <a:rPr lang="en-US" sz="3200" dirty="0" smtClean="0"/>
              <a:t>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8600" y="762000"/>
            <a:ext cx="8686800" cy="5867400"/>
          </a:xfrm>
        </p:spPr>
        <p:txBody>
          <a:bodyPr/>
          <a:lstStyle/>
          <a:p>
            <a:pPr algn="l" eaLnBrk="1" hangingPunct="1">
              <a:defRPr/>
            </a:pPr>
            <a:r>
              <a:rPr lang="en-US" sz="3600" dirty="0" err="1" smtClean="0"/>
              <a:t>Bila</a:t>
            </a:r>
            <a:r>
              <a:rPr lang="en-US" sz="3600" dirty="0" smtClean="0"/>
              <a:t> </a:t>
            </a:r>
            <a:r>
              <a:rPr lang="en-US" sz="3600" dirty="0" err="1" smtClean="0"/>
              <a:t>bobot</a:t>
            </a:r>
            <a:r>
              <a:rPr lang="en-US" sz="3600" dirty="0" smtClean="0"/>
              <a:t> </a:t>
            </a:r>
            <a:r>
              <a:rPr lang="en-US" sz="3600" dirty="0" err="1" smtClean="0"/>
              <a:t>kedua</a:t>
            </a:r>
            <a:r>
              <a:rPr lang="en-US" sz="3600" dirty="0" smtClean="0"/>
              <a:t> </a:t>
            </a:r>
            <a:r>
              <a:rPr lang="en-US" sz="3600" dirty="0" err="1" smtClean="0"/>
              <a:t>sisi</a:t>
            </a:r>
            <a:r>
              <a:rPr lang="en-US" sz="3600" dirty="0" smtClean="0"/>
              <a:t> </a:t>
            </a:r>
            <a:r>
              <a:rPr lang="en-US" sz="3600" dirty="0" err="1" smtClean="0"/>
              <a:t>mata</a:t>
            </a:r>
            <a:r>
              <a:rPr lang="en-US" sz="3600" dirty="0" smtClean="0"/>
              <a:t> </a:t>
            </a:r>
            <a:r>
              <a:rPr lang="en-US" sz="3600" dirty="0" err="1" smtClean="0"/>
              <a:t>uang</a:t>
            </a:r>
            <a:r>
              <a:rPr lang="en-US" sz="3600" dirty="0" smtClean="0"/>
              <a:t> </a:t>
            </a:r>
            <a:r>
              <a:rPr lang="en-US" sz="3600" dirty="0" err="1" smtClean="0"/>
              <a:t>tersebut</a:t>
            </a:r>
            <a:r>
              <a:rPr lang="en-US" sz="3600" dirty="0" smtClean="0"/>
              <a:t> </a:t>
            </a:r>
            <a:r>
              <a:rPr lang="en-US" sz="3600" dirty="0" err="1" smtClean="0"/>
              <a:t>sama</a:t>
            </a:r>
            <a:r>
              <a:rPr lang="en-US" sz="3600" dirty="0" smtClean="0"/>
              <a:t>, </a:t>
            </a:r>
            <a:r>
              <a:rPr lang="en-US" sz="3600" dirty="0" err="1" smtClean="0"/>
              <a:t>maka</a:t>
            </a:r>
            <a:r>
              <a:rPr lang="en-US" sz="3600" dirty="0" smtClean="0"/>
              <a:t> </a:t>
            </a:r>
            <a:r>
              <a:rPr lang="en-US" sz="3600" dirty="0" err="1" smtClean="0"/>
              <a:t>diharapkan</a:t>
            </a:r>
            <a:r>
              <a:rPr lang="en-US" sz="3600" dirty="0" smtClean="0"/>
              <a:t> </a:t>
            </a:r>
            <a:r>
              <a:rPr lang="en-US" sz="3600" dirty="0" err="1" smtClean="0"/>
              <a:t>baik</a:t>
            </a:r>
            <a:r>
              <a:rPr lang="en-US" sz="3600" dirty="0" smtClean="0"/>
              <a:t> </a:t>
            </a:r>
            <a:r>
              <a:rPr lang="en-US" sz="3600" dirty="0" err="1" smtClean="0"/>
              <a:t>sisi</a:t>
            </a:r>
            <a:r>
              <a:rPr lang="en-US" sz="3600" dirty="0" smtClean="0"/>
              <a:t> </a:t>
            </a:r>
            <a:r>
              <a:rPr lang="en-US" sz="3600" dirty="0" err="1" smtClean="0"/>
              <a:t>gambar</a:t>
            </a:r>
            <a:r>
              <a:rPr lang="en-US" sz="3600" dirty="0" smtClean="0"/>
              <a:t> </a:t>
            </a:r>
            <a:r>
              <a:rPr lang="en-US" sz="3600" dirty="0" err="1" smtClean="0"/>
              <a:t>maupun</a:t>
            </a:r>
            <a:r>
              <a:rPr lang="en-US" sz="3600" dirty="0" smtClean="0"/>
              <a:t> </a:t>
            </a:r>
            <a:r>
              <a:rPr lang="en-US" sz="3600" dirty="0" err="1" smtClean="0"/>
              <a:t>sisi</a:t>
            </a:r>
            <a:r>
              <a:rPr lang="en-US" sz="3600" dirty="0" smtClean="0"/>
              <a:t> </a:t>
            </a:r>
            <a:r>
              <a:rPr lang="en-US" sz="3600" dirty="0" err="1" smtClean="0"/>
              <a:t>angka</a:t>
            </a:r>
            <a:r>
              <a:rPr lang="en-US" sz="3600" dirty="0" smtClean="0"/>
              <a:t> </a:t>
            </a:r>
            <a:r>
              <a:rPr lang="en-US" sz="3600" dirty="0" err="1" smtClean="0"/>
              <a:t>mempunyai</a:t>
            </a:r>
            <a:r>
              <a:rPr lang="en-US" sz="3600" dirty="0" smtClean="0"/>
              <a:t> </a:t>
            </a:r>
            <a:r>
              <a:rPr lang="en-US" sz="3600" dirty="0" err="1" smtClean="0"/>
              <a:t>kesempatan</a:t>
            </a:r>
            <a:r>
              <a:rPr lang="en-US" sz="3600" dirty="0" smtClean="0"/>
              <a:t> yang </a:t>
            </a:r>
            <a:r>
              <a:rPr lang="en-US" sz="3600" dirty="0" err="1" smtClean="0"/>
              <a:t>sama</a:t>
            </a:r>
            <a:r>
              <a:rPr lang="en-US" sz="3600" dirty="0" smtClean="0"/>
              <a:t>. </a:t>
            </a:r>
            <a:r>
              <a:rPr lang="en-US" sz="3600" dirty="0" err="1" smtClean="0"/>
              <a:t>Bila</a:t>
            </a:r>
            <a:r>
              <a:rPr lang="en-US" sz="3600" dirty="0" smtClean="0"/>
              <a:t> </a:t>
            </a:r>
            <a:r>
              <a:rPr lang="en-US" sz="3600" dirty="0" err="1" smtClean="0"/>
              <a:t>dilakukan</a:t>
            </a:r>
            <a:r>
              <a:rPr lang="en-US" sz="3600" dirty="0" smtClean="0"/>
              <a:t> </a:t>
            </a:r>
            <a:r>
              <a:rPr lang="en-US" sz="3600" dirty="0" err="1" smtClean="0"/>
              <a:t>percobaan</a:t>
            </a:r>
            <a:r>
              <a:rPr lang="en-US" sz="3600" dirty="0" smtClean="0"/>
              <a:t> </a:t>
            </a:r>
            <a:r>
              <a:rPr lang="en-US" sz="3600" dirty="0" err="1" smtClean="0"/>
              <a:t>pelemparan</a:t>
            </a:r>
            <a:r>
              <a:rPr lang="en-US" sz="3600" dirty="0" smtClean="0"/>
              <a:t> </a:t>
            </a:r>
            <a:r>
              <a:rPr lang="en-US" sz="3600" dirty="0" err="1" smtClean="0"/>
              <a:t>uang</a:t>
            </a:r>
            <a:r>
              <a:rPr lang="en-US" sz="3600" dirty="0" smtClean="0"/>
              <a:t> </a:t>
            </a:r>
            <a:r>
              <a:rPr lang="en-US" sz="3600" dirty="0" err="1" smtClean="0"/>
              <a:t>sebanyak</a:t>
            </a:r>
            <a:r>
              <a:rPr lang="en-US" sz="3600" dirty="0" smtClean="0"/>
              <a:t> 2 kali </a:t>
            </a:r>
            <a:r>
              <a:rPr lang="en-US" sz="3600" dirty="0" err="1" smtClean="0"/>
              <a:t>secara</a:t>
            </a:r>
            <a:r>
              <a:rPr lang="en-US" sz="3600" dirty="0" smtClean="0"/>
              <a:t> </a:t>
            </a:r>
            <a:r>
              <a:rPr lang="en-US" sz="3600" dirty="0" err="1" smtClean="0"/>
              <a:t>adil</a:t>
            </a:r>
            <a:r>
              <a:rPr lang="en-US" sz="3600" dirty="0" smtClean="0"/>
              <a:t>, </a:t>
            </a:r>
            <a:r>
              <a:rPr lang="en-US" sz="3600" dirty="0" err="1" smtClean="0"/>
              <a:t>maka</a:t>
            </a:r>
            <a:r>
              <a:rPr lang="en-US" sz="3600" dirty="0" smtClean="0"/>
              <a:t> </a:t>
            </a:r>
            <a:r>
              <a:rPr lang="en-US" sz="3600" dirty="0" err="1" smtClean="0"/>
              <a:t>hasil</a:t>
            </a:r>
            <a:r>
              <a:rPr lang="en-US" sz="3600" dirty="0" smtClean="0"/>
              <a:t> yang </a:t>
            </a:r>
            <a:r>
              <a:rPr lang="en-US" sz="3600" dirty="0" err="1" smtClean="0"/>
              <a:t>mungkin</a:t>
            </a:r>
            <a:r>
              <a:rPr lang="en-US" sz="3600" dirty="0" smtClean="0"/>
              <a:t> </a:t>
            </a:r>
            <a:r>
              <a:rPr lang="en-US" sz="3600" dirty="0" err="1" smtClean="0"/>
              <a:t>dari</a:t>
            </a:r>
            <a:r>
              <a:rPr lang="en-US" sz="3600" dirty="0" smtClean="0"/>
              <a:t> </a:t>
            </a:r>
            <a:r>
              <a:rPr lang="en-US" sz="3600" dirty="0" err="1" smtClean="0"/>
              <a:t>percobaan</a:t>
            </a:r>
            <a:r>
              <a:rPr lang="en-US" sz="3600" dirty="0" smtClean="0"/>
              <a:t> </a:t>
            </a:r>
            <a:r>
              <a:rPr lang="en-US" sz="3600" dirty="0" err="1" smtClean="0"/>
              <a:t>dua</a:t>
            </a:r>
            <a:r>
              <a:rPr lang="en-US" sz="3600" dirty="0" smtClean="0"/>
              <a:t> kali </a:t>
            </a:r>
            <a:r>
              <a:rPr lang="en-US" sz="3600" dirty="0" err="1" smtClean="0"/>
              <a:t>pelemparan</a:t>
            </a:r>
            <a:r>
              <a:rPr lang="en-US" sz="3600" dirty="0" smtClean="0"/>
              <a:t> </a:t>
            </a:r>
            <a:r>
              <a:rPr lang="en-US" sz="3600" dirty="0" err="1" smtClean="0"/>
              <a:t>mata</a:t>
            </a:r>
            <a:r>
              <a:rPr lang="en-US" sz="3600" dirty="0" smtClean="0"/>
              <a:t> </a:t>
            </a:r>
            <a:r>
              <a:rPr lang="en-US" sz="3600" dirty="0" err="1" smtClean="0"/>
              <a:t>uang</a:t>
            </a:r>
            <a:r>
              <a:rPr lang="en-US" sz="3600" dirty="0" smtClean="0"/>
              <a:t> </a:t>
            </a:r>
            <a:r>
              <a:rPr lang="en-US" sz="3600" dirty="0" err="1" smtClean="0"/>
              <a:t>logam</a:t>
            </a:r>
            <a:r>
              <a:rPr lang="en-US" sz="3600" dirty="0" smtClean="0"/>
              <a:t> </a:t>
            </a:r>
            <a:r>
              <a:rPr lang="en-US" sz="3600" dirty="0" err="1" smtClean="0"/>
              <a:t>tersebut</a:t>
            </a:r>
            <a:r>
              <a:rPr lang="en-US" sz="3600" dirty="0" smtClean="0"/>
              <a:t> </a:t>
            </a:r>
            <a:r>
              <a:rPr lang="en-US" sz="3600" dirty="0" err="1" smtClean="0"/>
              <a:t>dapat</a:t>
            </a:r>
            <a:r>
              <a:rPr lang="en-US" sz="3600" dirty="0" smtClean="0"/>
              <a:t> </a:t>
            </a:r>
            <a:r>
              <a:rPr lang="en-US" sz="3600" dirty="0" err="1" smtClean="0"/>
              <a:t>disajikan</a:t>
            </a:r>
            <a:r>
              <a:rPr lang="en-US" sz="3600" dirty="0" smtClean="0"/>
              <a:t> </a:t>
            </a:r>
            <a:r>
              <a:rPr lang="en-US" sz="3600" dirty="0" err="1" smtClean="0"/>
              <a:t>dalam</a:t>
            </a:r>
            <a:r>
              <a:rPr lang="en-US" sz="3600" dirty="0" smtClean="0"/>
              <a:t> </a:t>
            </a:r>
            <a:r>
              <a:rPr lang="en-US" sz="3600" dirty="0" err="1" smtClean="0"/>
              <a:t>tabel</a:t>
            </a:r>
            <a:r>
              <a:rPr lang="en-US" sz="3600" dirty="0" smtClean="0"/>
              <a:t> </a:t>
            </a:r>
            <a:r>
              <a:rPr lang="en-US" sz="3600" dirty="0" err="1" smtClean="0"/>
              <a:t>berikut</a:t>
            </a:r>
            <a:r>
              <a:rPr lang="en-US" sz="3600"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304800"/>
            <a:ext cx="8077200" cy="1447800"/>
          </a:xfrm>
        </p:spPr>
        <p:txBody>
          <a:bodyPr/>
          <a:lstStyle/>
          <a:p>
            <a:pPr eaLnBrk="1" hangingPunct="1"/>
            <a:r>
              <a:rPr lang="en-US" sz="3200" smtClean="0"/>
              <a:t>Tabel : Kemungkinan muncul sisi angka dari 2 kali lemparan mata uang logam dan peluangnya</a:t>
            </a:r>
            <a:endParaRPr lang="id-ID" sz="3200" smtClean="0"/>
          </a:p>
        </p:txBody>
      </p:sp>
      <p:graphicFrame>
        <p:nvGraphicFramePr>
          <p:cNvPr id="4" name="Content Placeholder 3"/>
          <p:cNvGraphicFramePr>
            <a:graphicFrameLocks noGrp="1"/>
          </p:cNvGraphicFramePr>
          <p:nvPr>
            <p:ph idx="1"/>
          </p:nvPr>
        </p:nvGraphicFramePr>
        <p:xfrm>
          <a:off x="304800" y="1828800"/>
          <a:ext cx="8534400" cy="4824422"/>
        </p:xfrm>
        <a:graphic>
          <a:graphicData uri="http://schemas.openxmlformats.org/drawingml/2006/table">
            <a:tbl>
              <a:tblPr firstRow="1" bandRow="1">
                <a:tableStyleId>{5C22544A-7EE6-4342-B048-85BDC9FD1C3A}</a:tableStyleId>
              </a:tblPr>
              <a:tblGrid>
                <a:gridCol w="1371600"/>
                <a:gridCol w="1371600"/>
                <a:gridCol w="3352800"/>
                <a:gridCol w="2438400"/>
              </a:tblGrid>
              <a:tr h="1110152">
                <a:tc>
                  <a:txBody>
                    <a:bodyPr/>
                    <a:lstStyle/>
                    <a:p>
                      <a:pPr algn="ctr">
                        <a:spcBef>
                          <a:spcPts val="600"/>
                        </a:spcBef>
                        <a:spcAft>
                          <a:spcPts val="600"/>
                        </a:spcAft>
                      </a:pPr>
                      <a:r>
                        <a:rPr lang="en-US" sz="2000" b="1" dirty="0" err="1">
                          <a:solidFill>
                            <a:schemeClr val="bg1"/>
                          </a:solidFill>
                          <a:latin typeface="Arial"/>
                          <a:ea typeface="Times New Roman"/>
                          <a:cs typeface="Times New Roman"/>
                        </a:rPr>
                        <a:t>Lemparan</a:t>
                      </a:r>
                      <a:r>
                        <a:rPr lang="en-US" sz="2000" b="1" dirty="0">
                          <a:solidFill>
                            <a:schemeClr val="bg1"/>
                          </a:solidFill>
                          <a:latin typeface="Arial"/>
                          <a:ea typeface="Times New Roman"/>
                          <a:cs typeface="Times New Roman"/>
                        </a:rPr>
                        <a:t> I</a:t>
                      </a:r>
                      <a:endParaRPr lang="id-ID" sz="2000" dirty="0">
                        <a:solidFill>
                          <a:schemeClr val="bg1"/>
                        </a:solidFill>
                        <a:latin typeface="Arial"/>
                        <a:ea typeface="Times New Roman"/>
                        <a:cs typeface="Times New Roman"/>
                      </a:endParaRPr>
                    </a:p>
                  </a:txBody>
                  <a:tcPr marL="68580" marR="68580" marT="0" marB="0">
                    <a:solidFill>
                      <a:schemeClr val="tx1"/>
                    </a:solidFill>
                  </a:tcPr>
                </a:tc>
                <a:tc>
                  <a:txBody>
                    <a:bodyPr/>
                    <a:lstStyle/>
                    <a:p>
                      <a:pPr algn="ctr">
                        <a:spcBef>
                          <a:spcPts val="600"/>
                        </a:spcBef>
                        <a:spcAft>
                          <a:spcPts val="600"/>
                        </a:spcAft>
                      </a:pPr>
                      <a:r>
                        <a:rPr lang="en-US" sz="2000" b="1">
                          <a:solidFill>
                            <a:schemeClr val="bg1"/>
                          </a:solidFill>
                          <a:latin typeface="Arial"/>
                          <a:ea typeface="Times New Roman"/>
                          <a:cs typeface="Times New Roman"/>
                        </a:rPr>
                        <a:t>Lemparan II</a:t>
                      </a:r>
                      <a:endParaRPr lang="id-ID" sz="2000">
                        <a:solidFill>
                          <a:schemeClr val="bg1"/>
                        </a:solidFill>
                        <a:latin typeface="Arial"/>
                        <a:ea typeface="Times New Roman"/>
                        <a:cs typeface="Times New Roman"/>
                      </a:endParaRPr>
                    </a:p>
                  </a:txBody>
                  <a:tcPr marL="68580" marR="68580" marT="0" marB="0">
                    <a:solidFill>
                      <a:schemeClr val="tx1"/>
                    </a:solidFill>
                  </a:tcPr>
                </a:tc>
                <a:tc>
                  <a:txBody>
                    <a:bodyPr/>
                    <a:lstStyle/>
                    <a:p>
                      <a:pPr algn="ctr">
                        <a:spcBef>
                          <a:spcPts val="600"/>
                        </a:spcBef>
                        <a:spcAft>
                          <a:spcPts val="600"/>
                        </a:spcAft>
                      </a:pPr>
                      <a:r>
                        <a:rPr lang="en-US" sz="2000" b="1">
                          <a:solidFill>
                            <a:schemeClr val="bg1"/>
                          </a:solidFill>
                          <a:latin typeface="Arial"/>
                          <a:ea typeface="Times New Roman"/>
                          <a:cs typeface="Times New Roman"/>
                        </a:rPr>
                        <a:t>Jumlah sisi angka yang muncul (dalam 2 lemparan)</a:t>
                      </a:r>
                      <a:endParaRPr lang="id-ID" sz="2000">
                        <a:solidFill>
                          <a:schemeClr val="bg1"/>
                        </a:solidFill>
                        <a:latin typeface="Arial"/>
                        <a:ea typeface="Times New Roman"/>
                        <a:cs typeface="Times New Roman"/>
                      </a:endParaRPr>
                    </a:p>
                  </a:txBody>
                  <a:tcPr marL="68580" marR="68580" marT="0" marB="0">
                    <a:solidFill>
                      <a:schemeClr val="tx1"/>
                    </a:solidFill>
                  </a:tcPr>
                </a:tc>
                <a:tc>
                  <a:txBody>
                    <a:bodyPr/>
                    <a:lstStyle/>
                    <a:p>
                      <a:pPr algn="ctr">
                        <a:spcBef>
                          <a:spcPts val="600"/>
                        </a:spcBef>
                        <a:spcAft>
                          <a:spcPts val="600"/>
                        </a:spcAft>
                      </a:pPr>
                      <a:r>
                        <a:rPr lang="en-US" sz="2000" b="1" dirty="0" err="1">
                          <a:solidFill>
                            <a:schemeClr val="bg1"/>
                          </a:solidFill>
                          <a:latin typeface="Arial"/>
                          <a:ea typeface="Times New Roman"/>
                          <a:cs typeface="Times New Roman"/>
                        </a:rPr>
                        <a:t>Peluang</a:t>
                      </a:r>
                      <a:endParaRPr lang="id-ID" sz="2000" dirty="0">
                        <a:solidFill>
                          <a:schemeClr val="bg1"/>
                        </a:solidFill>
                        <a:latin typeface="Arial"/>
                        <a:ea typeface="Times New Roman"/>
                        <a:cs typeface="Times New Roman"/>
                      </a:endParaRPr>
                    </a:p>
                  </a:txBody>
                  <a:tcPr marL="68580" marR="68580" marT="0" marB="0">
                    <a:solidFill>
                      <a:schemeClr val="tx1"/>
                    </a:solidFill>
                  </a:tcPr>
                </a:tc>
              </a:tr>
              <a:tr h="579108">
                <a:tc>
                  <a:txBody>
                    <a:bodyPr/>
                    <a:lstStyle/>
                    <a:p>
                      <a:pPr algn="ctr"/>
                      <a:r>
                        <a:rPr lang="id-ID" sz="3200" dirty="0" smtClean="0">
                          <a:solidFill>
                            <a:schemeClr val="bg1"/>
                          </a:solidFill>
                        </a:rPr>
                        <a:t>A</a:t>
                      </a:r>
                      <a:endParaRPr lang="id-ID" sz="3200" dirty="0">
                        <a:solidFill>
                          <a:schemeClr val="bg1"/>
                        </a:solidFill>
                      </a:endParaRPr>
                    </a:p>
                  </a:txBody>
                  <a:tcPr marT="45719" marB="45719">
                    <a:solidFill>
                      <a:schemeClr val="tx1"/>
                    </a:solidFill>
                  </a:tcPr>
                </a:tc>
                <a:tc>
                  <a:txBody>
                    <a:bodyPr/>
                    <a:lstStyle/>
                    <a:p>
                      <a:pPr algn="ctr"/>
                      <a:r>
                        <a:rPr lang="id-ID" sz="3200" dirty="0" smtClean="0">
                          <a:solidFill>
                            <a:schemeClr val="bg1"/>
                          </a:solidFill>
                        </a:rPr>
                        <a:t>A</a:t>
                      </a:r>
                      <a:endParaRPr lang="id-ID" sz="3200" dirty="0">
                        <a:solidFill>
                          <a:schemeClr val="bg1"/>
                        </a:solidFill>
                      </a:endParaRPr>
                    </a:p>
                  </a:txBody>
                  <a:tcPr marT="45719" marB="45719">
                    <a:solidFill>
                      <a:schemeClr val="tx1"/>
                    </a:solidFill>
                  </a:tcPr>
                </a:tc>
                <a:tc>
                  <a:txBody>
                    <a:bodyPr/>
                    <a:lstStyle/>
                    <a:p>
                      <a:pPr algn="ctr"/>
                      <a:r>
                        <a:rPr lang="id-ID" sz="2000" dirty="0" smtClean="0">
                          <a:solidFill>
                            <a:schemeClr val="bg1"/>
                          </a:solidFill>
                        </a:rPr>
                        <a:t>2</a:t>
                      </a:r>
                      <a:endParaRPr lang="id-ID" sz="2000" dirty="0">
                        <a:solidFill>
                          <a:schemeClr val="bg1"/>
                        </a:solidFill>
                      </a:endParaRPr>
                    </a:p>
                  </a:txBody>
                  <a:tcPr marT="45719" marB="45719">
                    <a:solidFill>
                      <a:schemeClr val="tx1"/>
                    </a:solidFill>
                  </a:tcPr>
                </a:tc>
                <a:tc>
                  <a:txBody>
                    <a:bodyPr/>
                    <a:lstStyle/>
                    <a:p>
                      <a:pPr algn="r"/>
                      <a:r>
                        <a:rPr lang="id-ID" sz="2000" dirty="0" smtClean="0">
                          <a:solidFill>
                            <a:schemeClr val="bg1"/>
                          </a:solidFill>
                        </a:rPr>
                        <a:t>0,5 X 0,5 = 0,25</a:t>
                      </a:r>
                    </a:p>
                  </a:txBody>
                  <a:tcPr marT="45719" marB="45719">
                    <a:solidFill>
                      <a:schemeClr val="tx1"/>
                    </a:solidFill>
                  </a:tcPr>
                </a:tc>
              </a:tr>
              <a:tr h="783788">
                <a:tc>
                  <a:txBody>
                    <a:bodyPr/>
                    <a:lstStyle/>
                    <a:p>
                      <a:pPr algn="ctr"/>
                      <a:r>
                        <a:rPr lang="id-ID" sz="3200" dirty="0" smtClean="0">
                          <a:solidFill>
                            <a:schemeClr val="bg1"/>
                          </a:solidFill>
                        </a:rPr>
                        <a:t>A</a:t>
                      </a:r>
                      <a:endParaRPr lang="id-ID" sz="3200" dirty="0">
                        <a:solidFill>
                          <a:schemeClr val="bg1"/>
                        </a:solidFill>
                      </a:endParaRPr>
                    </a:p>
                  </a:txBody>
                  <a:tcPr marT="45719" marB="45719">
                    <a:solidFill>
                      <a:schemeClr val="tx1"/>
                    </a:solidFill>
                  </a:tcPr>
                </a:tc>
                <a:tc>
                  <a:txBody>
                    <a:bodyPr/>
                    <a:lstStyle/>
                    <a:p>
                      <a:pPr algn="ctr"/>
                      <a:r>
                        <a:rPr lang="id-ID" sz="3200" dirty="0" smtClean="0">
                          <a:solidFill>
                            <a:schemeClr val="bg1"/>
                          </a:solidFill>
                        </a:rPr>
                        <a:t>G</a:t>
                      </a:r>
                      <a:endParaRPr lang="id-ID" sz="3200" dirty="0">
                        <a:solidFill>
                          <a:schemeClr val="bg1"/>
                        </a:solidFill>
                      </a:endParaRPr>
                    </a:p>
                  </a:txBody>
                  <a:tcPr marT="45719" marB="45719">
                    <a:solidFill>
                      <a:schemeClr val="tx1"/>
                    </a:solidFill>
                  </a:tcPr>
                </a:tc>
                <a:tc>
                  <a:txBody>
                    <a:bodyPr/>
                    <a:lstStyle/>
                    <a:p>
                      <a:pPr algn="ctr"/>
                      <a:r>
                        <a:rPr lang="id-ID" sz="2000" dirty="0" smtClean="0">
                          <a:solidFill>
                            <a:schemeClr val="bg1"/>
                          </a:solidFill>
                        </a:rPr>
                        <a:t>1</a:t>
                      </a:r>
                      <a:endParaRPr lang="id-ID" sz="2000" dirty="0">
                        <a:solidFill>
                          <a:schemeClr val="bg1"/>
                        </a:solidFill>
                      </a:endParaRPr>
                    </a:p>
                  </a:txBody>
                  <a:tcPr marT="45719" marB="45719">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sz="2000" dirty="0" smtClean="0">
                          <a:solidFill>
                            <a:schemeClr val="bg1"/>
                          </a:solidFill>
                        </a:rPr>
                        <a:t>0,5 X 0,5 = 0,25</a:t>
                      </a:r>
                    </a:p>
                    <a:p>
                      <a:pPr algn="r"/>
                      <a:endParaRPr lang="id-ID" sz="2000" dirty="0">
                        <a:solidFill>
                          <a:schemeClr val="bg1"/>
                        </a:solidFill>
                      </a:endParaRPr>
                    </a:p>
                  </a:txBody>
                  <a:tcPr marT="45719" marB="45719">
                    <a:solidFill>
                      <a:schemeClr val="tx1"/>
                    </a:solidFill>
                  </a:tcPr>
                </a:tc>
              </a:tr>
              <a:tr h="783788">
                <a:tc>
                  <a:txBody>
                    <a:bodyPr/>
                    <a:lstStyle/>
                    <a:p>
                      <a:pPr algn="ctr"/>
                      <a:r>
                        <a:rPr lang="id-ID" sz="3200" dirty="0" smtClean="0">
                          <a:solidFill>
                            <a:schemeClr val="bg1"/>
                          </a:solidFill>
                        </a:rPr>
                        <a:t>G</a:t>
                      </a:r>
                      <a:endParaRPr lang="id-ID" sz="3200" dirty="0">
                        <a:solidFill>
                          <a:schemeClr val="bg1"/>
                        </a:solidFill>
                      </a:endParaRPr>
                    </a:p>
                  </a:txBody>
                  <a:tcPr marT="45719" marB="45719">
                    <a:solidFill>
                      <a:schemeClr val="tx1"/>
                    </a:solidFill>
                  </a:tcPr>
                </a:tc>
                <a:tc>
                  <a:txBody>
                    <a:bodyPr/>
                    <a:lstStyle/>
                    <a:p>
                      <a:pPr algn="ctr"/>
                      <a:r>
                        <a:rPr lang="id-ID" sz="3200" dirty="0" smtClean="0">
                          <a:solidFill>
                            <a:schemeClr val="bg1"/>
                          </a:solidFill>
                        </a:rPr>
                        <a:t>G</a:t>
                      </a:r>
                      <a:endParaRPr lang="id-ID" sz="3200" dirty="0">
                        <a:solidFill>
                          <a:schemeClr val="bg1"/>
                        </a:solidFill>
                      </a:endParaRPr>
                    </a:p>
                  </a:txBody>
                  <a:tcPr marT="45719" marB="45719">
                    <a:solidFill>
                      <a:schemeClr val="tx1"/>
                    </a:solidFill>
                  </a:tcPr>
                </a:tc>
                <a:tc>
                  <a:txBody>
                    <a:bodyPr/>
                    <a:lstStyle/>
                    <a:p>
                      <a:pPr algn="ctr"/>
                      <a:r>
                        <a:rPr lang="id-ID" sz="2000" dirty="0" smtClean="0">
                          <a:solidFill>
                            <a:schemeClr val="bg1"/>
                          </a:solidFill>
                        </a:rPr>
                        <a:t>0</a:t>
                      </a:r>
                      <a:endParaRPr lang="id-ID" sz="2000" dirty="0">
                        <a:solidFill>
                          <a:schemeClr val="bg1"/>
                        </a:solidFill>
                      </a:endParaRPr>
                    </a:p>
                  </a:txBody>
                  <a:tcPr marT="45719" marB="45719">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sz="2000" dirty="0" smtClean="0">
                          <a:solidFill>
                            <a:schemeClr val="bg1"/>
                          </a:solidFill>
                        </a:rPr>
                        <a:t>0,5 X 0,5 = 0,25</a:t>
                      </a:r>
                    </a:p>
                    <a:p>
                      <a:pPr algn="r"/>
                      <a:endParaRPr lang="id-ID" sz="2000" dirty="0">
                        <a:solidFill>
                          <a:schemeClr val="bg1"/>
                        </a:solidFill>
                      </a:endParaRPr>
                    </a:p>
                  </a:txBody>
                  <a:tcPr marT="45719" marB="45719">
                    <a:solidFill>
                      <a:schemeClr val="tx1"/>
                    </a:solidFill>
                  </a:tcPr>
                </a:tc>
              </a:tr>
              <a:tr h="783788">
                <a:tc>
                  <a:txBody>
                    <a:bodyPr/>
                    <a:lstStyle/>
                    <a:p>
                      <a:pPr algn="ctr"/>
                      <a:r>
                        <a:rPr lang="id-ID" sz="3200" dirty="0" smtClean="0">
                          <a:solidFill>
                            <a:schemeClr val="bg1"/>
                          </a:solidFill>
                        </a:rPr>
                        <a:t>G</a:t>
                      </a:r>
                      <a:endParaRPr lang="id-ID" sz="3200" dirty="0">
                        <a:solidFill>
                          <a:schemeClr val="bg1"/>
                        </a:solidFill>
                      </a:endParaRPr>
                    </a:p>
                  </a:txBody>
                  <a:tcPr marT="45719" marB="45719">
                    <a:solidFill>
                      <a:schemeClr val="tx1"/>
                    </a:solidFill>
                  </a:tcPr>
                </a:tc>
                <a:tc>
                  <a:txBody>
                    <a:bodyPr/>
                    <a:lstStyle/>
                    <a:p>
                      <a:pPr algn="ctr"/>
                      <a:r>
                        <a:rPr lang="id-ID" sz="3200" dirty="0" smtClean="0">
                          <a:solidFill>
                            <a:schemeClr val="bg1"/>
                          </a:solidFill>
                        </a:rPr>
                        <a:t>A</a:t>
                      </a:r>
                      <a:endParaRPr lang="id-ID" sz="3200" dirty="0">
                        <a:solidFill>
                          <a:schemeClr val="bg1"/>
                        </a:solidFill>
                      </a:endParaRPr>
                    </a:p>
                  </a:txBody>
                  <a:tcPr marT="45719" marB="45719">
                    <a:solidFill>
                      <a:schemeClr val="tx1"/>
                    </a:solidFill>
                  </a:tcPr>
                </a:tc>
                <a:tc>
                  <a:txBody>
                    <a:bodyPr/>
                    <a:lstStyle/>
                    <a:p>
                      <a:pPr algn="ctr"/>
                      <a:r>
                        <a:rPr lang="id-ID" sz="2000" dirty="0" smtClean="0">
                          <a:solidFill>
                            <a:schemeClr val="bg1"/>
                          </a:solidFill>
                        </a:rPr>
                        <a:t>1</a:t>
                      </a:r>
                      <a:endParaRPr lang="id-ID" sz="2000" dirty="0">
                        <a:solidFill>
                          <a:schemeClr val="bg1"/>
                        </a:solidFill>
                      </a:endParaRPr>
                    </a:p>
                  </a:txBody>
                  <a:tcPr marT="45719" marB="45719">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sz="2000" dirty="0" smtClean="0">
                          <a:solidFill>
                            <a:schemeClr val="bg1"/>
                          </a:solidFill>
                        </a:rPr>
                        <a:t>0,5 X 0,5 = 0,25</a:t>
                      </a:r>
                    </a:p>
                    <a:p>
                      <a:pPr algn="r"/>
                      <a:endParaRPr lang="id-ID" sz="2000" dirty="0">
                        <a:solidFill>
                          <a:schemeClr val="bg1"/>
                        </a:solidFill>
                      </a:endParaRPr>
                    </a:p>
                  </a:txBody>
                  <a:tcPr marT="45719" marB="45719">
                    <a:solidFill>
                      <a:schemeClr val="tx1"/>
                    </a:solidFill>
                  </a:tcPr>
                </a:tc>
              </a:tr>
              <a:tr h="783788">
                <a:tc>
                  <a:txBody>
                    <a:bodyPr/>
                    <a:lstStyle/>
                    <a:p>
                      <a:pPr algn="ctr"/>
                      <a:r>
                        <a:rPr lang="id-ID" sz="3200" dirty="0" smtClean="0">
                          <a:solidFill>
                            <a:schemeClr val="bg1"/>
                          </a:solidFill>
                        </a:rPr>
                        <a:t>JML</a:t>
                      </a:r>
                      <a:endParaRPr lang="id-ID" sz="3200" dirty="0">
                        <a:solidFill>
                          <a:schemeClr val="bg1"/>
                        </a:solidFill>
                      </a:endParaRPr>
                    </a:p>
                  </a:txBody>
                  <a:tcPr marT="45719" marB="45719">
                    <a:solidFill>
                      <a:schemeClr val="tx1"/>
                    </a:solidFill>
                  </a:tcPr>
                </a:tc>
                <a:tc>
                  <a:txBody>
                    <a:bodyPr/>
                    <a:lstStyle/>
                    <a:p>
                      <a:pPr algn="ctr"/>
                      <a:endParaRPr lang="id-ID" sz="3200" dirty="0">
                        <a:solidFill>
                          <a:schemeClr val="bg1"/>
                        </a:solidFill>
                      </a:endParaRPr>
                    </a:p>
                  </a:txBody>
                  <a:tcPr marT="45719" marB="45719">
                    <a:solidFill>
                      <a:schemeClr val="tx1"/>
                    </a:solidFill>
                  </a:tcPr>
                </a:tc>
                <a:tc>
                  <a:txBody>
                    <a:bodyPr/>
                    <a:lstStyle/>
                    <a:p>
                      <a:pPr algn="ctr"/>
                      <a:endParaRPr lang="id-ID" sz="2000">
                        <a:solidFill>
                          <a:schemeClr val="bg1"/>
                        </a:solidFill>
                      </a:endParaRPr>
                    </a:p>
                  </a:txBody>
                  <a:tcPr marT="45719" marB="45719">
                    <a:solidFill>
                      <a:schemeClr val="tx1"/>
                    </a:solidFill>
                  </a:tcPr>
                </a:tc>
                <a:tc>
                  <a:txBody>
                    <a:bodyPr/>
                    <a:lstStyle/>
                    <a:p>
                      <a:pPr algn="r"/>
                      <a:r>
                        <a:rPr lang="id-ID" sz="2000" dirty="0" smtClean="0">
                          <a:solidFill>
                            <a:schemeClr val="bg1"/>
                          </a:solidFill>
                        </a:rPr>
                        <a:t>1</a:t>
                      </a:r>
                      <a:endParaRPr lang="id-ID" sz="2000" dirty="0">
                        <a:solidFill>
                          <a:schemeClr val="bg1"/>
                        </a:solidFill>
                      </a:endParaRPr>
                    </a:p>
                  </a:txBody>
                  <a:tcPr marT="45719" marB="45719">
                    <a:solidFill>
                      <a:schemeClr val="tx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52400" y="152400"/>
            <a:ext cx="8763000" cy="6477000"/>
          </a:xfrm>
        </p:spPr>
        <p:txBody>
          <a:bodyPr/>
          <a:lstStyle/>
          <a:p>
            <a:pPr algn="just" eaLnBrk="1" hangingPunct="1"/>
            <a:r>
              <a:rPr lang="en-US" dirty="0" smtClean="0"/>
              <a:t>Dari </a:t>
            </a:r>
            <a:r>
              <a:rPr lang="en-US" dirty="0" err="1" smtClean="0"/>
              <a:t>tabel</a:t>
            </a:r>
            <a:r>
              <a:rPr lang="en-US" dirty="0" smtClean="0"/>
              <a:t> </a:t>
            </a:r>
            <a:r>
              <a:rPr lang="en-US" dirty="0" err="1" smtClean="0"/>
              <a:t>diatas</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mengetahui</a:t>
            </a:r>
            <a:r>
              <a:rPr lang="en-US" dirty="0" smtClean="0"/>
              <a:t> </a:t>
            </a:r>
            <a:r>
              <a:rPr lang="en-US" dirty="0" err="1" smtClean="0"/>
              <a:t>distribusi</a:t>
            </a:r>
            <a:r>
              <a:rPr lang="en-US" dirty="0" smtClean="0"/>
              <a:t> </a:t>
            </a:r>
            <a:r>
              <a:rPr lang="en-US" dirty="0" err="1" smtClean="0"/>
              <a:t>probabilitas</a:t>
            </a:r>
            <a:r>
              <a:rPr lang="en-US" dirty="0" smtClean="0"/>
              <a:t> </a:t>
            </a:r>
            <a:r>
              <a:rPr lang="en-US" dirty="0" err="1" smtClean="0"/>
              <a:t>jumlah</a:t>
            </a:r>
            <a:r>
              <a:rPr lang="en-US" dirty="0" smtClean="0"/>
              <a:t> </a:t>
            </a:r>
            <a:r>
              <a:rPr lang="en-US" dirty="0" err="1" smtClean="0"/>
              <a:t>sisi</a:t>
            </a:r>
            <a:r>
              <a:rPr lang="en-US" dirty="0" smtClean="0"/>
              <a:t> </a:t>
            </a:r>
            <a:r>
              <a:rPr lang="en-US" dirty="0" err="1" smtClean="0"/>
              <a:t>angka</a:t>
            </a:r>
            <a:r>
              <a:rPr lang="en-US" dirty="0" smtClean="0"/>
              <a:t> yang </a:t>
            </a:r>
            <a:r>
              <a:rPr lang="en-US" dirty="0" err="1" smtClean="0"/>
              <a:t>mungkin</a:t>
            </a:r>
            <a:r>
              <a:rPr lang="en-US" dirty="0" smtClean="0"/>
              <a:t> </a:t>
            </a:r>
            <a:r>
              <a:rPr lang="en-US" dirty="0" err="1" smtClean="0"/>
              <a:t>dihasilkan</a:t>
            </a:r>
            <a:r>
              <a:rPr lang="en-US" dirty="0" smtClean="0"/>
              <a:t> </a:t>
            </a:r>
            <a:r>
              <a:rPr lang="en-US" dirty="0" err="1" smtClean="0"/>
              <a:t>dari</a:t>
            </a:r>
            <a:r>
              <a:rPr lang="en-US" dirty="0" smtClean="0"/>
              <a:t> </a:t>
            </a:r>
            <a:r>
              <a:rPr lang="en-US" dirty="0" err="1" smtClean="0"/>
              <a:t>dua</a:t>
            </a:r>
            <a:r>
              <a:rPr lang="en-US" dirty="0" smtClean="0"/>
              <a:t> kali </a:t>
            </a:r>
            <a:r>
              <a:rPr lang="en-US" dirty="0" err="1" smtClean="0"/>
              <a:t>lemparan</a:t>
            </a:r>
            <a:r>
              <a:rPr lang="en-US" dirty="0" smtClean="0"/>
              <a:t> </a:t>
            </a:r>
            <a:r>
              <a:rPr lang="en-US" dirty="0" err="1" smtClean="0"/>
              <a:t>uang</a:t>
            </a:r>
            <a:r>
              <a:rPr lang="en-US" dirty="0" smtClean="0"/>
              <a:t> </a:t>
            </a:r>
            <a:r>
              <a:rPr lang="en-US" dirty="0" err="1" smtClean="0"/>
              <a:t>logam</a:t>
            </a:r>
            <a:r>
              <a:rPr lang="en-US" dirty="0" smtClean="0"/>
              <a:t> </a:t>
            </a:r>
            <a:r>
              <a:rPr lang="en-US" dirty="0" err="1" smtClean="0"/>
              <a:t>seperti</a:t>
            </a:r>
            <a:r>
              <a:rPr lang="en-US" dirty="0" smtClean="0"/>
              <a:t> </a:t>
            </a:r>
            <a:r>
              <a:rPr lang="en-US" dirty="0" err="1" smtClean="0"/>
              <a:t>tertera</a:t>
            </a:r>
            <a:r>
              <a:rPr lang="en-US" dirty="0" smtClean="0"/>
              <a:t> </a:t>
            </a:r>
            <a:r>
              <a:rPr lang="en-US" dirty="0" err="1" smtClean="0"/>
              <a:t>dalam</a:t>
            </a:r>
            <a:r>
              <a:rPr lang="en-US" dirty="0" smtClean="0"/>
              <a:t> </a:t>
            </a:r>
            <a:r>
              <a:rPr lang="en-US" dirty="0" err="1" smtClean="0"/>
              <a:t>tabel</a:t>
            </a:r>
            <a:r>
              <a:rPr lang="en-US" dirty="0" smtClean="0"/>
              <a:t> </a:t>
            </a:r>
            <a:r>
              <a:rPr lang="en-US" dirty="0" err="1" smtClean="0"/>
              <a:t>dibawah</a:t>
            </a:r>
            <a:r>
              <a:rPr lang="en-US" dirty="0" smtClean="0"/>
              <a:t>. </a:t>
            </a:r>
            <a:r>
              <a:rPr lang="en-US" dirty="0" err="1" smtClean="0"/>
              <a:t>Meskipun</a:t>
            </a:r>
            <a:r>
              <a:rPr lang="en-US" dirty="0" smtClean="0"/>
              <a:t> </a:t>
            </a:r>
            <a:r>
              <a:rPr lang="en-US" dirty="0" err="1" smtClean="0"/>
              <a:t>demikian</a:t>
            </a:r>
            <a:r>
              <a:rPr lang="en-US" dirty="0" smtClean="0"/>
              <a:t> </a:t>
            </a:r>
            <a:r>
              <a:rPr lang="en-US" dirty="0" err="1" smtClean="0"/>
              <a:t>perlu</a:t>
            </a:r>
            <a:r>
              <a:rPr lang="en-US" dirty="0" smtClean="0"/>
              <a:t> </a:t>
            </a:r>
            <a:r>
              <a:rPr lang="en-US" dirty="0" err="1" smtClean="0"/>
              <a:t>dicatat</a:t>
            </a:r>
            <a:r>
              <a:rPr lang="en-US" dirty="0" smtClean="0"/>
              <a:t> </a:t>
            </a:r>
            <a:r>
              <a:rPr lang="en-US" dirty="0" err="1" smtClean="0"/>
              <a:t>bahwa</a:t>
            </a:r>
            <a:r>
              <a:rPr lang="en-US" dirty="0" smtClean="0"/>
              <a:t> </a:t>
            </a:r>
            <a:r>
              <a:rPr lang="en-US" dirty="0" err="1" smtClean="0"/>
              <a:t>hasil</a:t>
            </a:r>
            <a:r>
              <a:rPr lang="en-US" dirty="0" smtClean="0"/>
              <a:t> yang </a:t>
            </a:r>
            <a:r>
              <a:rPr lang="en-US" dirty="0" err="1" smtClean="0"/>
              <a:t>diperoleh</a:t>
            </a:r>
            <a:r>
              <a:rPr lang="en-US" dirty="0" smtClean="0"/>
              <a:t> </a:t>
            </a:r>
            <a:r>
              <a:rPr lang="en-US" dirty="0" err="1" smtClean="0"/>
              <a:t>ini</a:t>
            </a:r>
            <a:r>
              <a:rPr lang="en-US" dirty="0" smtClean="0"/>
              <a:t> </a:t>
            </a:r>
            <a:r>
              <a:rPr lang="en-US" dirty="0" err="1" smtClean="0"/>
              <a:t>bukanlah</a:t>
            </a:r>
            <a:r>
              <a:rPr lang="en-US" dirty="0" smtClean="0"/>
              <a:t> </a:t>
            </a:r>
            <a:r>
              <a:rPr lang="en-US" dirty="0" err="1" smtClean="0"/>
              <a:t>hasil</a:t>
            </a:r>
            <a:r>
              <a:rPr lang="en-US" dirty="0" smtClean="0"/>
              <a:t> yang </a:t>
            </a:r>
            <a:r>
              <a:rPr lang="en-US" dirty="0" err="1" smtClean="0"/>
              <a:t>nyata</a:t>
            </a:r>
            <a:r>
              <a:rPr lang="en-US" dirty="0" smtClean="0"/>
              <a:t>, </a:t>
            </a:r>
            <a:r>
              <a:rPr lang="en-US" dirty="0" err="1" smtClean="0"/>
              <a:t>tetapi</a:t>
            </a:r>
            <a:r>
              <a:rPr lang="en-US" dirty="0" smtClean="0"/>
              <a:t> </a:t>
            </a:r>
            <a:r>
              <a:rPr lang="en-US" dirty="0" err="1" smtClean="0"/>
              <a:t>merupakan</a:t>
            </a:r>
            <a:r>
              <a:rPr lang="en-US" dirty="0" smtClean="0"/>
              <a:t> </a:t>
            </a:r>
            <a:r>
              <a:rPr lang="en-US" dirty="0" err="1" smtClean="0"/>
              <a:t>hasil</a:t>
            </a:r>
            <a:r>
              <a:rPr lang="en-US" dirty="0" smtClean="0"/>
              <a:t> yang </a:t>
            </a:r>
            <a:r>
              <a:rPr lang="en-US" dirty="0" err="1" smtClean="0"/>
              <a:t>diharapkan</a:t>
            </a:r>
            <a:r>
              <a:rPr lang="en-US" dirty="0" smtClean="0"/>
              <a:t> </a:t>
            </a:r>
            <a:r>
              <a:rPr lang="en-US" dirty="0" err="1" smtClean="0"/>
              <a:t>dari</a:t>
            </a:r>
            <a:r>
              <a:rPr lang="en-US" dirty="0" smtClean="0"/>
              <a:t> </a:t>
            </a:r>
            <a:r>
              <a:rPr lang="en-US" dirty="0" err="1" smtClean="0"/>
              <a:t>percobaan</a:t>
            </a:r>
            <a:r>
              <a:rPr lang="en-US" dirty="0" smtClean="0"/>
              <a:t> </a:t>
            </a:r>
            <a:r>
              <a:rPr lang="en-US" dirty="0" err="1" smtClean="0"/>
              <a:t>dua</a:t>
            </a:r>
            <a:r>
              <a:rPr lang="en-US" dirty="0" smtClean="0"/>
              <a:t> kali </a:t>
            </a:r>
            <a:r>
              <a:rPr lang="en-US" dirty="0" err="1" smtClean="0"/>
              <a:t>lemparan</a:t>
            </a:r>
            <a:r>
              <a:rPr lang="en-US" dirty="0" smtClean="0"/>
              <a:t> </a:t>
            </a:r>
            <a:r>
              <a:rPr lang="en-US" dirty="0" err="1" smtClean="0"/>
              <a:t>mata</a:t>
            </a:r>
            <a:r>
              <a:rPr lang="en-US" dirty="0" smtClean="0"/>
              <a:t> </a:t>
            </a:r>
            <a:r>
              <a:rPr lang="en-US" dirty="0" err="1" smtClean="0"/>
              <a:t>uang</a:t>
            </a:r>
            <a:r>
              <a:rPr lang="en-US" dirty="0" smtClean="0"/>
              <a:t> </a:t>
            </a:r>
            <a:r>
              <a:rPr lang="en-US" dirty="0" err="1" smtClean="0"/>
              <a:t>logam</a:t>
            </a:r>
            <a:r>
              <a:rPr lang="en-US" dirty="0" smtClean="0"/>
              <a:t>, </a:t>
            </a:r>
            <a:r>
              <a:rPr lang="en-US" dirty="0" err="1" smtClean="0"/>
              <a:t>sehingga</a:t>
            </a:r>
            <a:r>
              <a:rPr lang="en-US" dirty="0" smtClean="0"/>
              <a:t> </a:t>
            </a:r>
            <a:r>
              <a:rPr lang="en-US" dirty="0" err="1" smtClean="0"/>
              <a:t>hasil</a:t>
            </a:r>
            <a:r>
              <a:rPr lang="en-US" dirty="0" smtClean="0"/>
              <a:t> yang </a:t>
            </a:r>
            <a:r>
              <a:rPr lang="en-US" dirty="0" err="1" smtClean="0"/>
              <a:t>diperoleh</a:t>
            </a:r>
            <a:r>
              <a:rPr lang="en-US" dirty="0" smtClean="0"/>
              <a:t> </a:t>
            </a:r>
            <a:r>
              <a:rPr lang="en-US" dirty="0" err="1" smtClean="0"/>
              <a:t>disebut</a:t>
            </a:r>
            <a:r>
              <a:rPr lang="en-US" dirty="0" smtClean="0"/>
              <a:t> </a:t>
            </a:r>
            <a:r>
              <a:rPr lang="en-US" dirty="0" err="1" smtClean="0"/>
              <a:t>hasil</a:t>
            </a:r>
            <a:r>
              <a:rPr lang="en-US" dirty="0" smtClean="0"/>
              <a:t> </a:t>
            </a:r>
            <a:r>
              <a:rPr lang="en-US" dirty="0" err="1" smtClean="0"/>
              <a:t>teroritis</a:t>
            </a:r>
            <a:r>
              <a:rPr lang="en-US" dirty="0" smtClean="0"/>
              <a:t>.</a:t>
            </a:r>
            <a:endParaRPr lang="en-US" dirty="0" smtClean="0">
              <a:solidFill>
                <a:srgbClr val="00009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152400"/>
            <a:ext cx="8153400" cy="1600200"/>
          </a:xfrm>
        </p:spPr>
        <p:txBody>
          <a:bodyPr/>
          <a:lstStyle/>
          <a:p>
            <a:pPr algn="just" eaLnBrk="1" hangingPunct="1"/>
            <a:r>
              <a:rPr lang="en-US" sz="2800" smtClean="0"/>
              <a:t>Tabel :	Distribusi probabilitas dari kemungkinan munculnya sisi angka dalam dua kali lemparan uang logam </a:t>
            </a:r>
            <a:endParaRPr lang="id-ID" sz="2800" smtClean="0"/>
          </a:p>
        </p:txBody>
      </p:sp>
      <p:graphicFrame>
        <p:nvGraphicFramePr>
          <p:cNvPr id="4" name="Content Placeholder 3"/>
          <p:cNvGraphicFramePr>
            <a:graphicFrameLocks noGrp="1"/>
          </p:cNvGraphicFramePr>
          <p:nvPr>
            <p:ph idx="1"/>
          </p:nvPr>
        </p:nvGraphicFramePr>
        <p:xfrm>
          <a:off x="304800" y="1828800"/>
          <a:ext cx="8534400" cy="4816477"/>
        </p:xfrm>
        <a:graphic>
          <a:graphicData uri="http://schemas.openxmlformats.org/drawingml/2006/table">
            <a:tbl>
              <a:tblPr firstRow="1" bandRow="1">
                <a:tableStyleId>{5C22544A-7EE6-4342-B048-85BDC9FD1C3A}</a:tableStyleId>
              </a:tblPr>
              <a:tblGrid>
                <a:gridCol w="2844800"/>
                <a:gridCol w="2844800"/>
                <a:gridCol w="2844800"/>
              </a:tblGrid>
              <a:tr h="1097425">
                <a:tc>
                  <a:txBody>
                    <a:bodyPr/>
                    <a:lstStyle/>
                    <a:p>
                      <a:pPr algn="ctr">
                        <a:spcBef>
                          <a:spcPts val="600"/>
                        </a:spcBef>
                        <a:spcAft>
                          <a:spcPts val="600"/>
                        </a:spcAft>
                      </a:pPr>
                      <a:r>
                        <a:rPr lang="en-US" sz="2400" b="1" dirty="0" err="1">
                          <a:latin typeface="Arial"/>
                          <a:ea typeface="Times New Roman"/>
                          <a:cs typeface="Times New Roman"/>
                        </a:rPr>
                        <a:t>Jumlah</a:t>
                      </a:r>
                      <a:r>
                        <a:rPr lang="en-US" sz="2400" b="1" dirty="0">
                          <a:latin typeface="Arial"/>
                          <a:ea typeface="Times New Roman"/>
                          <a:cs typeface="Times New Roman"/>
                        </a:rPr>
                        <a:t> </a:t>
                      </a:r>
                      <a:r>
                        <a:rPr lang="en-US" sz="2400" b="1" dirty="0" err="1">
                          <a:latin typeface="Arial"/>
                          <a:ea typeface="Times New Roman"/>
                          <a:cs typeface="Times New Roman"/>
                        </a:rPr>
                        <a:t>Munculnya</a:t>
                      </a:r>
                      <a:r>
                        <a:rPr lang="en-US" sz="2400" b="1" dirty="0">
                          <a:latin typeface="Arial"/>
                          <a:ea typeface="Times New Roman"/>
                          <a:cs typeface="Times New Roman"/>
                        </a:rPr>
                        <a:t> </a:t>
                      </a:r>
                      <a:r>
                        <a:rPr lang="en-US" sz="2400" b="1" dirty="0" err="1">
                          <a:latin typeface="Arial"/>
                          <a:ea typeface="Times New Roman"/>
                          <a:cs typeface="Times New Roman"/>
                        </a:rPr>
                        <a:t>Sisi</a:t>
                      </a:r>
                      <a:r>
                        <a:rPr lang="en-US" sz="2400" b="1" dirty="0">
                          <a:latin typeface="Arial"/>
                          <a:ea typeface="Times New Roman"/>
                          <a:cs typeface="Times New Roman"/>
                        </a:rPr>
                        <a:t> </a:t>
                      </a:r>
                      <a:r>
                        <a:rPr lang="en-US" sz="2400" b="1" dirty="0" err="1">
                          <a:latin typeface="Arial"/>
                          <a:ea typeface="Times New Roman"/>
                          <a:cs typeface="Times New Roman"/>
                        </a:rPr>
                        <a:t>angka</a:t>
                      </a:r>
                      <a:endParaRPr lang="id-ID" sz="2400" dirty="0">
                        <a:latin typeface="Arial"/>
                        <a:ea typeface="Times New Roman"/>
                        <a:cs typeface="Times New Roman"/>
                      </a:endParaRPr>
                    </a:p>
                  </a:txBody>
                  <a:tcPr marL="68580" marR="68580" marT="0" marB="0">
                    <a:solidFill>
                      <a:schemeClr val="tx1"/>
                    </a:solidFill>
                  </a:tcPr>
                </a:tc>
                <a:tc>
                  <a:txBody>
                    <a:bodyPr/>
                    <a:lstStyle/>
                    <a:p>
                      <a:pPr algn="ctr">
                        <a:spcBef>
                          <a:spcPts val="600"/>
                        </a:spcBef>
                        <a:spcAft>
                          <a:spcPts val="600"/>
                        </a:spcAft>
                      </a:pPr>
                      <a:r>
                        <a:rPr lang="en-US" sz="2400" b="1" dirty="0" err="1">
                          <a:latin typeface="Arial"/>
                          <a:ea typeface="Times New Roman"/>
                          <a:cs typeface="Times New Roman"/>
                        </a:rPr>
                        <a:t>Lemparan</a:t>
                      </a:r>
                      <a:endParaRPr lang="id-ID" sz="2400" dirty="0">
                        <a:latin typeface="Arial"/>
                        <a:ea typeface="Times New Roman"/>
                        <a:cs typeface="Times New Roman"/>
                      </a:endParaRPr>
                    </a:p>
                  </a:txBody>
                  <a:tcPr marL="68580" marR="68580" marT="0" marB="0">
                    <a:solidFill>
                      <a:schemeClr val="tx1"/>
                    </a:solidFill>
                  </a:tcPr>
                </a:tc>
                <a:tc>
                  <a:txBody>
                    <a:bodyPr/>
                    <a:lstStyle/>
                    <a:p>
                      <a:pPr algn="ctr">
                        <a:spcBef>
                          <a:spcPts val="600"/>
                        </a:spcBef>
                        <a:spcAft>
                          <a:spcPts val="600"/>
                        </a:spcAft>
                      </a:pPr>
                      <a:r>
                        <a:rPr lang="en-US" sz="2400" b="1" dirty="0" err="1">
                          <a:latin typeface="Arial"/>
                          <a:ea typeface="Times New Roman"/>
                          <a:cs typeface="Times New Roman"/>
                        </a:rPr>
                        <a:t>Peluang</a:t>
                      </a:r>
                      <a:endParaRPr lang="id-ID" sz="2400" dirty="0">
                        <a:latin typeface="Arial"/>
                        <a:ea typeface="Times New Roman"/>
                        <a:cs typeface="Times New Roman"/>
                      </a:endParaRPr>
                    </a:p>
                  </a:txBody>
                  <a:tcPr marL="68580" marR="68580" marT="0" marB="0">
                    <a:solidFill>
                      <a:schemeClr val="tx1"/>
                    </a:solidFill>
                  </a:tcPr>
                </a:tc>
              </a:tr>
              <a:tr h="929763">
                <a:tc>
                  <a:txBody>
                    <a:bodyPr/>
                    <a:lstStyle/>
                    <a:p>
                      <a:pPr algn="ctr"/>
                      <a:r>
                        <a:rPr lang="id-ID" sz="3200" dirty="0" smtClean="0">
                          <a:solidFill>
                            <a:schemeClr val="bg1"/>
                          </a:solidFill>
                        </a:rPr>
                        <a:t>0</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(G, G)</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0,25</a:t>
                      </a:r>
                    </a:p>
                  </a:txBody>
                  <a:tcPr marT="45726" marB="45726">
                    <a:solidFill>
                      <a:schemeClr val="tx1"/>
                    </a:solidFill>
                  </a:tcPr>
                </a:tc>
              </a:tr>
              <a:tr h="929763">
                <a:tc>
                  <a:txBody>
                    <a:bodyPr/>
                    <a:lstStyle/>
                    <a:p>
                      <a:pPr algn="ctr"/>
                      <a:r>
                        <a:rPr lang="id-ID" sz="3200" dirty="0" smtClean="0">
                          <a:solidFill>
                            <a:schemeClr val="bg1"/>
                          </a:solidFill>
                        </a:rPr>
                        <a:t>1</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(A,</a:t>
                      </a:r>
                      <a:r>
                        <a:rPr lang="id-ID" sz="3200" baseline="0" dirty="0" smtClean="0">
                          <a:solidFill>
                            <a:schemeClr val="bg1"/>
                          </a:solidFill>
                        </a:rPr>
                        <a:t> G) + (G, A)</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0,50</a:t>
                      </a:r>
                      <a:endParaRPr lang="id-ID" sz="3200" dirty="0">
                        <a:solidFill>
                          <a:schemeClr val="bg1"/>
                        </a:solidFill>
                      </a:endParaRPr>
                    </a:p>
                  </a:txBody>
                  <a:tcPr marT="45726" marB="45726">
                    <a:solidFill>
                      <a:schemeClr val="tx1"/>
                    </a:solidFill>
                  </a:tcPr>
                </a:tc>
              </a:tr>
              <a:tr h="929763">
                <a:tc>
                  <a:txBody>
                    <a:bodyPr/>
                    <a:lstStyle/>
                    <a:p>
                      <a:pPr algn="ctr"/>
                      <a:r>
                        <a:rPr lang="id-ID" sz="3200" dirty="0" smtClean="0">
                          <a:solidFill>
                            <a:schemeClr val="bg1"/>
                          </a:solidFill>
                        </a:rPr>
                        <a:t>2</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(A, A)</a:t>
                      </a: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0,25</a:t>
                      </a:r>
                      <a:endParaRPr lang="id-ID" sz="3200" dirty="0">
                        <a:solidFill>
                          <a:schemeClr val="bg1"/>
                        </a:solidFill>
                      </a:endParaRPr>
                    </a:p>
                  </a:txBody>
                  <a:tcPr marT="45726" marB="45726">
                    <a:solidFill>
                      <a:schemeClr val="tx1"/>
                    </a:solidFill>
                  </a:tcPr>
                </a:tc>
              </a:tr>
              <a:tr h="929763">
                <a:tc>
                  <a:txBody>
                    <a:bodyPr/>
                    <a:lstStyle/>
                    <a:p>
                      <a:pPr algn="ctr"/>
                      <a:r>
                        <a:rPr lang="id-ID" sz="3200" dirty="0" smtClean="0">
                          <a:solidFill>
                            <a:schemeClr val="bg1"/>
                          </a:solidFill>
                        </a:rPr>
                        <a:t>JML</a:t>
                      </a:r>
                      <a:endParaRPr lang="id-ID" sz="3200" dirty="0">
                        <a:solidFill>
                          <a:schemeClr val="bg1"/>
                        </a:solidFill>
                      </a:endParaRPr>
                    </a:p>
                  </a:txBody>
                  <a:tcPr marT="45726" marB="45726">
                    <a:solidFill>
                      <a:schemeClr val="tx1"/>
                    </a:solidFill>
                  </a:tcPr>
                </a:tc>
                <a:tc>
                  <a:txBody>
                    <a:bodyPr/>
                    <a:lstStyle/>
                    <a:p>
                      <a:pPr algn="ctr"/>
                      <a:endParaRPr lang="id-ID" sz="3200" dirty="0">
                        <a:solidFill>
                          <a:schemeClr val="bg1"/>
                        </a:solidFill>
                      </a:endParaRPr>
                    </a:p>
                  </a:txBody>
                  <a:tcPr marT="45726" marB="45726">
                    <a:solidFill>
                      <a:schemeClr val="tx1"/>
                    </a:solidFill>
                  </a:tcPr>
                </a:tc>
                <a:tc>
                  <a:txBody>
                    <a:bodyPr/>
                    <a:lstStyle/>
                    <a:p>
                      <a:pPr algn="ctr"/>
                      <a:r>
                        <a:rPr lang="id-ID" sz="3200" dirty="0" smtClean="0">
                          <a:solidFill>
                            <a:schemeClr val="bg1"/>
                          </a:solidFill>
                        </a:rPr>
                        <a:t>1</a:t>
                      </a:r>
                      <a:endParaRPr lang="id-ID" sz="3200" dirty="0">
                        <a:solidFill>
                          <a:schemeClr val="bg1"/>
                        </a:solidFill>
                      </a:endParaRPr>
                    </a:p>
                  </a:txBody>
                  <a:tcPr marT="45726" marB="45726">
                    <a:solidFill>
                      <a:schemeClr val="tx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52400" y="152400"/>
            <a:ext cx="8763000" cy="6477000"/>
          </a:xfrm>
        </p:spPr>
        <p:txBody>
          <a:bodyPr/>
          <a:lstStyle/>
          <a:p>
            <a:pPr eaLnBrk="1" hangingPunct="1"/>
            <a:r>
              <a:rPr lang="en-US" sz="2800" b="1" u="sng" smtClean="0">
                <a:solidFill>
                  <a:srgbClr val="000099"/>
                </a:solidFill>
              </a:rPr>
              <a:t>Variabel Random/Acak</a:t>
            </a:r>
            <a:endParaRPr lang="en-US" sz="2800" smtClean="0">
              <a:solidFill>
                <a:srgbClr val="000099"/>
              </a:solidFill>
            </a:endParaRPr>
          </a:p>
          <a:p>
            <a:pPr lvl="1" eaLnBrk="1" hangingPunct="1"/>
            <a:r>
              <a:rPr lang="en-US" sz="2400" smtClean="0">
                <a:solidFill>
                  <a:srgbClr val="000099"/>
                </a:solidFill>
              </a:rPr>
              <a:t>Variabel random adalah suatu kondisi yang menunjukkan bahwa nilai terjadinya suatu peristiwa ditentukan oleh proses kebetulan, bukan dikendalikan oleh peneliti.</a:t>
            </a:r>
          </a:p>
          <a:p>
            <a:pPr lvl="1" eaLnBrk="1" hangingPunct="1"/>
            <a:r>
              <a:rPr lang="en-US" sz="2400" smtClean="0">
                <a:solidFill>
                  <a:srgbClr val="000099"/>
                </a:solidFill>
              </a:rPr>
              <a:t>Variabel random dapat dibedakan menjadi dua, yaitu variabel random diskrit dan variabel random kontinue.</a:t>
            </a:r>
          </a:p>
          <a:p>
            <a:pPr lvl="1" eaLnBrk="1" hangingPunct="1"/>
            <a:r>
              <a:rPr lang="en-US" sz="2400" smtClean="0">
                <a:solidFill>
                  <a:srgbClr val="000099"/>
                </a:solidFill>
              </a:rPr>
              <a:t>Variabel random diskrit adalah variabel yang besarannya tidak dapat menempati semua nilai diantara dua titik, sehingga nilainya berupa bilangan bulat.</a:t>
            </a:r>
          </a:p>
          <a:p>
            <a:pPr eaLnBrk="1" hangingPunct="1"/>
            <a:r>
              <a:rPr lang="en-US" sz="2800" smtClean="0">
                <a:solidFill>
                  <a:srgbClr val="000099"/>
                </a:solidFill>
              </a:rPr>
              <a:t>Contoh :</a:t>
            </a:r>
          </a:p>
          <a:p>
            <a:pPr eaLnBrk="1" hangingPunct="1">
              <a:buFontTx/>
              <a:buNone/>
            </a:pPr>
            <a:r>
              <a:rPr lang="en-US" sz="2800" smtClean="0">
                <a:solidFill>
                  <a:srgbClr val="000099"/>
                </a:solidFill>
              </a:rPr>
              <a:t>	Data hasil pencacahan, misalnya banyaknya anak pada sebuah keluarga dapat berjumlah 1,2,3 orang dan seterusnya, tetapi tidak mungkin berjumlah 2,7 atau 1,5.</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384</TotalTime>
  <Words>888</Words>
  <Application>Microsoft Office PowerPoint</Application>
  <PresentationFormat>On-screen Show (4:3)</PresentationFormat>
  <Paragraphs>155</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Flow</vt:lpstr>
      <vt:lpstr>Equation</vt:lpstr>
      <vt:lpstr>DISTRIBUSI PROBABILITAS (DISTRIBUSI BINOMIAL, POISSON, DAN NORMAL) </vt:lpstr>
      <vt:lpstr>Diskusi</vt:lpstr>
      <vt:lpstr>DISTRIBUSI PROBABILITAS</vt:lpstr>
      <vt:lpstr>PowerPoint Presentation</vt:lpstr>
      <vt:lpstr>PowerPoint Presentation</vt:lpstr>
      <vt:lpstr>Tabel : Kemungkinan muncul sisi angka dari 2 kali lemparan mata uang logam dan peluangnya</vt:lpstr>
      <vt:lpstr>PowerPoint Presentation</vt:lpstr>
      <vt:lpstr>Tabel : Distribusi probabilitas dari kemungkinan munculnya sisi angka dalam dua kali lemparan uang logam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FE Unisma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DISTRIBUSI PROBABILITAS</dc:title>
  <dc:creator>Moh. Amin</dc:creator>
  <cp:lastModifiedBy>icetea</cp:lastModifiedBy>
  <cp:revision>42</cp:revision>
  <dcterms:created xsi:type="dcterms:W3CDTF">2008-06-09T07:44:10Z</dcterms:created>
  <dcterms:modified xsi:type="dcterms:W3CDTF">2019-10-10T07:31:37Z</dcterms:modified>
</cp:coreProperties>
</file>