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6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83" r:id="rId1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1" autoAdjust="0"/>
    <p:restoredTop sz="94605" autoAdjust="0"/>
  </p:normalViewPr>
  <p:slideViewPr>
    <p:cSldViewPr>
      <p:cViewPr>
        <p:scale>
          <a:sx n="50" d="100"/>
          <a:sy n="50" d="100"/>
        </p:scale>
        <p:origin x="-163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12DD95-13F6-4EB4-9383-3E543CF8C986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3904579-CFE8-4EDD-AD1B-F2DE9DAB7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5A93BA6-618C-4104-86E1-3E166B289A8E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9BF327-DBDE-47C0-BC3D-C5DDA54A7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4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m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2"/>
          <a:stretch>
            <a:fillRect/>
          </a:stretch>
        </p:blipFill>
        <p:spPr bwMode="ltGray">
          <a:xfrm>
            <a:off x="6292850" y="-1588"/>
            <a:ext cx="28575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4864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C0A36-68B6-4866-A2CC-7A9CB069B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1835-EECA-4A53-B79A-5C899252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136A4-3C6E-4722-A3B2-21E62D931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2B1C-083C-4041-ADFB-221EF52C8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CF71-C075-4297-A6C5-D063D1D71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543AF-FE8D-47F5-9DC8-63AF36AB1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58F6-C6BD-4C8F-9252-C4E183304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D347D-5F12-47E4-B1BE-56204B724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F869-B74E-4F2A-AB65-F42722D02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7BCC-5767-4D55-84DC-061F14C4F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DB8EF-D1CF-48C8-B97E-99FADA1FF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09A4-DDB5-421F-A904-0C3EB63DE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960D0-376B-4967-9773-BF2AEE531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4708-174F-4025-989B-0CDBFD53A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mbo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7467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63732A-CABB-4107-99FA-AEFC0BFCD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04800" y="1144250"/>
            <a:ext cx="6248400" cy="1446550"/>
          </a:xfrm>
        </p:spPr>
        <p:txBody>
          <a:bodyPr/>
          <a:lstStyle/>
          <a:p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Esti Wijayanti,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signifikan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7543800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 yang </a:t>
            </a:r>
            <a:r>
              <a:rPr lang="en-US" sz="2400" dirty="0" err="1"/>
              <a:t>didasarkan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pertimbangan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keseriusan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eror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I.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5% </a:t>
            </a:r>
            <a:r>
              <a:rPr lang="en-US" sz="2400" dirty="0" err="1"/>
              <a:t>dan</a:t>
            </a:r>
            <a:r>
              <a:rPr lang="en-US" sz="2400" dirty="0"/>
              <a:t> 1%.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kepercayaan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5%,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kepercayaan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(1-0,05) </a:t>
            </a:r>
            <a:r>
              <a:rPr lang="en-US" sz="2400" dirty="0" err="1"/>
              <a:t>atau</a:t>
            </a:r>
            <a:r>
              <a:rPr lang="en-US" sz="2400" dirty="0"/>
              <a:t> 95%.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1%,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kepercayaan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(1-0,01) </a:t>
            </a:r>
            <a:r>
              <a:rPr lang="en-US" sz="2400" dirty="0" err="1"/>
              <a:t>atau</a:t>
            </a:r>
            <a:r>
              <a:rPr lang="en-US" sz="2400" dirty="0"/>
              <a:t> 99%.</a:t>
            </a: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6050"/>
            <a:ext cx="7467600" cy="1446550"/>
          </a:xfrm>
        </p:spPr>
        <p:txBody>
          <a:bodyPr/>
          <a:lstStyle/>
          <a:p>
            <a:pPr eaLnBrk="1" hangingPunct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Pct val="100000"/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data </a:t>
            </a:r>
            <a:r>
              <a:rPr lang="en-US" dirty="0" err="1"/>
              <a:t>sampel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rata-rata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 smtClean="0"/>
              <a:t>nilai</a:t>
            </a:r>
            <a:r>
              <a:rPr lang="en-US" dirty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simpangan</a:t>
            </a:r>
            <a:r>
              <a:rPr lang="en-US" dirty="0" smtClean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44714"/>
            <a:ext cx="74676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Menentukan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</a:t>
            </a:r>
            <a:r>
              <a:rPr lang="en-US" sz="4000" dirty="0" err="1"/>
              <a:t>Kritis</a:t>
            </a:r>
            <a:r>
              <a:rPr lang="en-US" sz="4000" dirty="0"/>
              <a:t> </a:t>
            </a:r>
            <a:endParaRPr lang="en-US" altLang="en-US" sz="37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692150" algn="l"/>
              </a:tabLst>
            </a:pPr>
            <a:r>
              <a:rPr lang="sv-SE" sz="2800" dirty="0"/>
              <a:t>Nilai kritis dihitung bergantung pada statistik uji yang dilakukan dan biasanya diperoleh dari</a:t>
            </a:r>
            <a:br>
              <a:rPr lang="sv-SE" sz="2800" dirty="0"/>
            </a:br>
            <a:r>
              <a:rPr lang="sv-SE" sz="2800" dirty="0"/>
              <a:t>tabel distribusi tertentu berdasarkan taraf signifikansi dan statistik uji yang digunakan </a:t>
            </a:r>
            <a:br>
              <a:rPr lang="sv-SE" sz="2800" dirty="0"/>
            </a:br>
            <a:endParaRPr lang="en-US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6868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b="1" dirty="0" err="1"/>
              <a:t>Membuat</a:t>
            </a:r>
            <a:r>
              <a:rPr lang="en-US" sz="2800" b="1" dirty="0"/>
              <a:t> </a:t>
            </a:r>
            <a:r>
              <a:rPr lang="en-US" sz="2800" b="1" dirty="0" err="1"/>
              <a:t>Kesimpulan</a:t>
            </a:r>
            <a:r>
              <a:rPr lang="en-US" sz="2800" b="1" dirty="0"/>
              <a:t> </a:t>
            </a:r>
            <a:br>
              <a:rPr lang="en-US" sz="2800" b="1" dirty="0"/>
            </a:br>
            <a:endParaRPr lang="en-US" altLang="en-US" sz="2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" y="1219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(Rudolf,J.F</a:t>
            </a:r>
            <a:r>
              <a:rPr lang="en-US" dirty="0"/>
              <a:t>.,2003) </a:t>
            </a:r>
            <a:br>
              <a:rPr lang="en-US" dirty="0"/>
            </a:b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8" t="40885" r="31625" b="39063"/>
          <a:stretch/>
        </p:blipFill>
        <p:spPr bwMode="auto">
          <a:xfrm>
            <a:off x="419347" y="3295650"/>
            <a:ext cx="71632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38672"/>
            <a:ext cx="7467600" cy="769441"/>
          </a:xfrm>
        </p:spPr>
        <p:txBody>
          <a:bodyPr/>
          <a:lstStyle/>
          <a:p>
            <a:pPr eaLnBrk="1" hangingPunct="1"/>
            <a:r>
              <a:rPr lang="en-US" dirty="0" err="1"/>
              <a:t>Uji</a:t>
            </a:r>
            <a:r>
              <a:rPr lang="en-US" dirty="0"/>
              <a:t> Rata-Rata </a:t>
            </a:r>
            <a:endParaRPr lang="en-US" altLang="en-US" dirty="0" smtClean="0"/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457200" y="1676400"/>
            <a:ext cx="75438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0513" indent="455613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3813" eaLnBrk="1" hangingPunct="1">
              <a:spcBef>
                <a:spcPct val="50000"/>
              </a:spcBef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rata-rata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err="1"/>
              <a:t>Uji</a:t>
            </a:r>
            <a:r>
              <a:rPr lang="en-US" dirty="0"/>
              <a:t> Rata-Rata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Uji</a:t>
            </a:r>
            <a:r>
              <a:rPr lang="en-US" dirty="0"/>
              <a:t> rata-rata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 smtClean="0"/>
              <a:t>baku</a:t>
            </a:r>
            <a:r>
              <a:rPr lang="en-US" dirty="0"/>
              <a:t> </a:t>
            </a:r>
            <a:r>
              <a:rPr lang="en-US" dirty="0" err="1" smtClean="0"/>
              <a:t>populasinya</a:t>
            </a:r>
            <a:r>
              <a:rPr lang="en-US" dirty="0" smtClean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endParaRPr lang="en-US" dirty="0"/>
          </a:p>
          <a:p>
            <a:pPr indent="-23813" eaLnBrk="1" hangingPunct="1">
              <a:spcBef>
                <a:spcPct val="50000"/>
              </a:spcBef>
            </a:pPr>
            <a:r>
              <a:rPr lang="en-US" dirty="0"/>
              <a:t>b) </a:t>
            </a:r>
            <a:r>
              <a:rPr lang="en-US" dirty="0" err="1"/>
              <a:t>Uji</a:t>
            </a:r>
            <a:r>
              <a:rPr lang="en-US" dirty="0"/>
              <a:t> Rata-Rata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/>
              <a:t> </a:t>
            </a:r>
            <a:r>
              <a:rPr lang="en-US" dirty="0" err="1" smtClean="0"/>
              <a:t>sampel,akan</a:t>
            </a:r>
            <a:r>
              <a:rPr lang="en-US" dirty="0" smtClean="0"/>
              <a:t>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rata-rata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rata-rata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 smtClean="0"/>
              <a:t>asumsi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5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467600" cy="769441"/>
          </a:xfrm>
        </p:spPr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8153400" cy="4876800"/>
          </a:xfrm>
        </p:spPr>
        <p:txBody>
          <a:bodyPr/>
          <a:lstStyle/>
          <a:p>
            <a:r>
              <a:rPr lang="en-US" sz="2400" dirty="0" err="1"/>
              <a:t>Berikanlah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memperlihatkan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 smtClean="0"/>
              <a:t>memang</a:t>
            </a:r>
            <a:r>
              <a:rPr lang="en-US" sz="2400" dirty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!</a:t>
            </a:r>
          </a:p>
          <a:p>
            <a:r>
              <a:rPr lang="en-US" sz="2400" dirty="0" err="1"/>
              <a:t>Uraikanlah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,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:</a:t>
            </a:r>
            <a:br>
              <a:rPr lang="en-US" sz="2400" dirty="0"/>
            </a:br>
            <a:r>
              <a:rPr lang="en-US" sz="2400" dirty="0"/>
              <a:t>a. </a:t>
            </a:r>
            <a:r>
              <a:rPr lang="en-US" sz="2400" dirty="0" err="1"/>
              <a:t>Hipotesis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b.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nol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c.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d. </a:t>
            </a:r>
            <a:r>
              <a:rPr lang="en-US" sz="2400" dirty="0" err="1"/>
              <a:t>Eror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I</a:t>
            </a:r>
            <a:br>
              <a:rPr lang="en-US" sz="2400" dirty="0"/>
            </a:br>
            <a:r>
              <a:rPr lang="en-US" sz="2400" dirty="0"/>
              <a:t>e. </a:t>
            </a:r>
            <a:r>
              <a:rPr lang="en-US" sz="2400" dirty="0" err="1"/>
              <a:t>Eror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II</a:t>
            </a:r>
            <a:br>
              <a:rPr lang="en-US" sz="2400" dirty="0"/>
            </a:br>
            <a:r>
              <a:rPr lang="en-US" sz="2400" dirty="0"/>
              <a:t>f.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g.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 smtClean="0"/>
              <a:t>Kritis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9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8683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Definisi</a:t>
            </a:r>
            <a:r>
              <a:rPr lang="en-US" altLang="en-US" sz="3200" dirty="0" smtClean="0"/>
              <a:t> </a:t>
            </a:r>
            <a:r>
              <a:rPr lang="en-US" sz="3200" dirty="0" err="1"/>
              <a:t>Hipotesis</a:t>
            </a:r>
            <a:r>
              <a:rPr lang="en-US" sz="3200" dirty="0"/>
              <a:t> </a:t>
            </a:r>
            <a:endParaRPr lang="en-US" altLang="en-US" sz="32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6553200" cy="3200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rumusan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jawaban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l" eaLnBrk="1" hangingPunct="1">
              <a:lnSpc>
                <a:spcPct val="90000"/>
              </a:lnSpc>
            </a:pPr>
            <a:endParaRPr lang="en-US" sz="2400" dirty="0"/>
          </a:p>
          <a:p>
            <a:pPr algn="l" eaLnBrk="1" hangingPunct="1">
              <a:lnSpc>
                <a:spcPct val="90000"/>
              </a:lnSpc>
            </a:pPr>
            <a:r>
              <a:rPr lang="en-US" sz="2400" dirty="0" err="1" smtClean="0"/>
              <a:t>Pengujian</a:t>
            </a:r>
            <a:r>
              <a:rPr lang="en-US" sz="2400" dirty="0" smtClean="0"/>
              <a:t> </a:t>
            </a:r>
            <a:r>
              <a:rPr lang="en-US" sz="2400" dirty="0" err="1" smtClean="0"/>
              <a:t>hipotesis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memutuskan</a:t>
            </a:r>
            <a:r>
              <a:rPr lang="en-US" sz="2400" dirty="0" smtClean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hipotesa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 smtClean="0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ditolak</a:t>
            </a:r>
            <a:r>
              <a:rPr lang="en-US" sz="2400" dirty="0"/>
              <a:t>. </a:t>
            </a:r>
            <a:endParaRPr lang="en-US" sz="2400" dirty="0" smtClean="0"/>
          </a:p>
          <a:p>
            <a:pPr algn="l" eaLnBrk="1" hangingPunct="1">
              <a:lnSpc>
                <a:spcPct val="90000"/>
              </a:lnSpc>
            </a:pPr>
            <a:r>
              <a:rPr lang="en-US" sz="2400" dirty="0" err="1" smtClean="0"/>
              <a:t>Menolak</a:t>
            </a:r>
            <a:r>
              <a:rPr lang="en-US" sz="2400" dirty="0" smtClean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bukti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menolak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alt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Cara </a:t>
            </a:r>
            <a:r>
              <a:rPr lang="en-US" altLang="en-US" dirty="0" err="1" smtClean="0"/>
              <a:t>menguji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hipotesis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9050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H0 </a:t>
            </a:r>
            <a:r>
              <a:rPr lang="en-US" dirty="0" err="1"/>
              <a:t>dan</a:t>
            </a:r>
            <a:r>
              <a:rPr lang="en-US" dirty="0"/>
              <a:t> H1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(</a:t>
            </a:r>
            <a:r>
              <a:rPr lang="el-GR" dirty="0"/>
              <a:t>α)</a:t>
            </a:r>
            <a:br>
              <a:rPr lang="el-GR" dirty="0"/>
            </a:br>
            <a:r>
              <a:rPr lang="el-GR" dirty="0"/>
              <a:t>3.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Merumuskan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Hipotesis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sv-SE" sz="2400" dirty="0"/>
              <a:t>Dalam merumuskan hipotesis, harus dapat dibedakan H0 dan H1. </a:t>
            </a:r>
          </a:p>
          <a:p>
            <a:pPr eaLnBrk="1" hangingPunct="1"/>
            <a:r>
              <a:rPr lang="en-US" sz="2400" dirty="0" err="1" smtClean="0"/>
              <a:t>Hipotesis</a:t>
            </a:r>
            <a:r>
              <a:rPr lang="en-US" sz="2400" dirty="0" smtClean="0"/>
              <a:t> </a:t>
            </a:r>
            <a:r>
              <a:rPr lang="en-US" sz="2400" dirty="0" err="1"/>
              <a:t>nol</a:t>
            </a:r>
            <a:r>
              <a:rPr lang="en-US" sz="2400" dirty="0"/>
              <a:t> (H0)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parameter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notasi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i="1" dirty="0" smtClean="0"/>
              <a:t>=</a:t>
            </a:r>
            <a:r>
              <a:rPr lang="en-US" sz="2400" dirty="0" smtClean="0"/>
              <a:t>” yang </a:t>
            </a:r>
            <a:r>
              <a:rPr lang="en-US" sz="2400" dirty="0" err="1"/>
              <a:t>mengindikasikan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(H1)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hipotesis</a:t>
            </a:r>
            <a:r>
              <a:rPr lang="en-US" sz="2400" dirty="0"/>
              <a:t> </a:t>
            </a:r>
            <a:r>
              <a:rPr lang="en-US" sz="2400" dirty="0" err="1" smtClean="0"/>
              <a:t>tandingan</a:t>
            </a:r>
            <a:r>
              <a:rPr lang="en-US" sz="2400" dirty="0" smtClean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nol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 smtClean="0"/>
              <a:t>.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SzPct val="104000"/>
              <a:buNone/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, 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yang </a:t>
            </a:r>
            <a:r>
              <a:rPr lang="en-US" sz="2400" dirty="0" err="1" smtClean="0"/>
              <a:t>ingin</a:t>
            </a:r>
            <a:r>
              <a:rPr lang="en-US" sz="2400" dirty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/>
              <a:t>kebenarannya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indent="-457200" eaLnBrk="1" hangingPunct="1">
              <a:lnSpc>
                <a:spcPct val="90000"/>
              </a:lnSpc>
              <a:buSzPct val="104000"/>
              <a:buAutoNum type="arabicPeriod"/>
            </a:pPr>
            <a:r>
              <a:rPr lang="en-US" sz="2400" dirty="0" err="1" smtClean="0"/>
              <a:t>Peluang</a:t>
            </a:r>
            <a:r>
              <a:rPr lang="en-US" sz="2400" dirty="0" smtClean="0"/>
              <a:t> </a:t>
            </a:r>
            <a:r>
              <a:rPr lang="en-US" sz="2400" dirty="0" err="1"/>
              <a:t>lahir</a:t>
            </a:r>
            <a:r>
              <a:rPr lang="en-US" sz="2400" dirty="0"/>
              <a:t> </a:t>
            </a:r>
            <a:r>
              <a:rPr lang="en-US" sz="2400" dirty="0" err="1"/>
              <a:t>bayi</a:t>
            </a:r>
            <a:r>
              <a:rPr lang="en-US" sz="2400" dirty="0"/>
              <a:t> </a:t>
            </a:r>
            <a:r>
              <a:rPr lang="en-US" sz="2400" dirty="0" err="1"/>
              <a:t>laki-laki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0,5</a:t>
            </a:r>
            <a:endParaRPr lang="en-US" sz="2400" dirty="0"/>
          </a:p>
          <a:p>
            <a:pPr marL="457200" indent="-457200" eaLnBrk="1" hangingPunct="1">
              <a:lnSpc>
                <a:spcPct val="90000"/>
              </a:lnSpc>
              <a:buSzPct val="104000"/>
              <a:buAutoNum type="arabicPeriod"/>
            </a:pPr>
            <a:r>
              <a:rPr lang="en-US" sz="2400" dirty="0" smtClean="0"/>
              <a:t>Rata-rata </a:t>
            </a:r>
            <a:r>
              <a:rPr lang="en-US" sz="2400" dirty="0" err="1"/>
              <a:t>nilai</a:t>
            </a:r>
            <a:r>
              <a:rPr lang="en-US" sz="2400" dirty="0"/>
              <a:t> TOEFL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450</a:t>
            </a:r>
          </a:p>
          <a:p>
            <a:pPr marL="457200" indent="-457200" eaLnBrk="1" hangingPunct="1">
              <a:lnSpc>
                <a:spcPct val="90000"/>
              </a:lnSpc>
              <a:buSzPct val="104000"/>
              <a:buAutoNum type="arabicPeriod"/>
            </a:pPr>
            <a:r>
              <a:rPr lang="en-US" sz="2400" dirty="0"/>
              <a:t>Rata-rata </a:t>
            </a:r>
            <a:r>
              <a:rPr lang="en-US" sz="2400" dirty="0" err="1"/>
              <a:t>nilai</a:t>
            </a:r>
            <a:r>
              <a:rPr lang="en-US" sz="2400" dirty="0"/>
              <a:t> TOEFL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450 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SzPct val="104000"/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SzPct val="104000"/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altLang="en-US" sz="24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2" t="45313" r="35724" b="40625"/>
          <a:stretch/>
        </p:blipFill>
        <p:spPr bwMode="auto">
          <a:xfrm>
            <a:off x="685800" y="0"/>
            <a:ext cx="713457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31042"/>
            <a:ext cx="7467600" cy="1815882"/>
          </a:xfrm>
        </p:spPr>
        <p:txBody>
          <a:bodyPr/>
          <a:lstStyle/>
          <a:p>
            <a:pPr eaLnBrk="1" hangingPunct="1"/>
            <a:r>
              <a:rPr lang="en-US" sz="2800" dirty="0"/>
              <a:t>H0 : </a:t>
            </a:r>
            <a:r>
              <a:rPr lang="en-US" sz="2800" i="1" dirty="0"/>
              <a:t>p</a:t>
            </a:r>
            <a:r>
              <a:rPr lang="en-US" sz="2800" dirty="0"/>
              <a:t>=0,5 (</a:t>
            </a:r>
            <a:r>
              <a:rPr lang="en-US" sz="2800" dirty="0" err="1"/>
              <a:t>Peluang</a:t>
            </a:r>
            <a:r>
              <a:rPr lang="en-US" sz="2800" dirty="0"/>
              <a:t> </a:t>
            </a:r>
            <a:r>
              <a:rPr lang="en-US" sz="2800" dirty="0" err="1"/>
              <a:t>lahir</a:t>
            </a:r>
            <a:r>
              <a:rPr lang="en-US" sz="2800" dirty="0"/>
              <a:t> </a:t>
            </a:r>
            <a:r>
              <a:rPr lang="en-US" sz="2800" dirty="0" err="1"/>
              <a:t>bayi</a:t>
            </a:r>
            <a:r>
              <a:rPr lang="en-US" sz="2800" dirty="0"/>
              <a:t> </a:t>
            </a:r>
            <a:r>
              <a:rPr lang="en-US" sz="2800" dirty="0" err="1"/>
              <a:t>laki-laki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0,5)</a:t>
            </a:r>
            <a:br>
              <a:rPr lang="en-US" sz="2800" dirty="0"/>
            </a:br>
            <a:r>
              <a:rPr lang="en-US" sz="2800" dirty="0"/>
              <a:t>H1 : </a:t>
            </a:r>
            <a:r>
              <a:rPr lang="en-US" sz="2800" i="1" dirty="0"/>
              <a:t>p</a:t>
            </a:r>
            <a:r>
              <a:rPr lang="en-US" sz="2800" dirty="0"/>
              <a:t>≠0,5 (</a:t>
            </a:r>
            <a:r>
              <a:rPr lang="en-US" sz="2800" dirty="0" err="1"/>
              <a:t>Peluang</a:t>
            </a:r>
            <a:r>
              <a:rPr lang="en-US" sz="2800" dirty="0"/>
              <a:t> </a:t>
            </a:r>
            <a:r>
              <a:rPr lang="en-US" sz="2800" dirty="0" err="1"/>
              <a:t>lahir</a:t>
            </a:r>
            <a:r>
              <a:rPr lang="en-US" sz="2800" dirty="0"/>
              <a:t> </a:t>
            </a:r>
            <a:r>
              <a:rPr lang="en-US" sz="2800" dirty="0" err="1"/>
              <a:t>bayi</a:t>
            </a:r>
            <a:r>
              <a:rPr lang="en-US" sz="2800" dirty="0"/>
              <a:t> </a:t>
            </a:r>
            <a:r>
              <a:rPr lang="en-US" sz="2800" dirty="0" err="1"/>
              <a:t>laki-laki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0,5) </a:t>
            </a:r>
            <a:endParaRPr lang="en-US" altLang="en-US" sz="28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"/>
            <a:ext cx="7543800" cy="4114800"/>
          </a:xfrm>
        </p:spPr>
        <p:txBody>
          <a:bodyPr/>
          <a:lstStyle/>
          <a:p>
            <a:pPr eaLnBrk="1" hangingPunct="1"/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mendeskripsikan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,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diperhatikan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parameter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diukur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, parameter yang </a:t>
            </a:r>
            <a:r>
              <a:rPr lang="en-US" sz="2000" dirty="0" err="1"/>
              <a:t>diukur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i="1" dirty="0" err="1"/>
              <a:t>peluang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 smtClean="0"/>
              <a:t>statistika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peluang</a:t>
            </a:r>
            <a:r>
              <a:rPr lang="en-US" sz="2000" i="1" dirty="0" smtClean="0"/>
              <a:t>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parameter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pernyatan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0,5,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“=”.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demikian,informasi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terkandung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(H0), </a:t>
            </a:r>
            <a:r>
              <a:rPr lang="en-US" sz="2000" dirty="0" err="1"/>
              <a:t>artinya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tandingannya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“≠”.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statistika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86200"/>
            <a:ext cx="7467600" cy="2062103"/>
          </a:xfrm>
        </p:spPr>
        <p:txBody>
          <a:bodyPr/>
          <a:lstStyle/>
          <a:p>
            <a:pPr eaLnBrk="1" hangingPunct="1"/>
            <a:r>
              <a:rPr lang="en-US" sz="3200" dirty="0"/>
              <a:t>H0 : </a:t>
            </a:r>
            <a:r>
              <a:rPr lang="en-US" sz="3200" i="1" dirty="0"/>
              <a:t>µ </a:t>
            </a:r>
            <a:r>
              <a:rPr lang="en-US" sz="3200" dirty="0"/>
              <a:t>=450 (Rata-rata </a:t>
            </a:r>
            <a:r>
              <a:rPr lang="en-US" sz="3200" dirty="0" err="1"/>
              <a:t>nilai</a:t>
            </a:r>
            <a:r>
              <a:rPr lang="en-US" sz="3200" dirty="0"/>
              <a:t> TOEFL </a:t>
            </a: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450)</a:t>
            </a:r>
            <a:br>
              <a:rPr lang="en-US" sz="3200" dirty="0"/>
            </a:br>
            <a:r>
              <a:rPr lang="en-US" sz="3200" dirty="0"/>
              <a:t>H1 : </a:t>
            </a:r>
            <a:r>
              <a:rPr lang="en-US" sz="3200" i="1" dirty="0"/>
              <a:t>µ </a:t>
            </a:r>
            <a:r>
              <a:rPr lang="en-US" sz="3200" dirty="0"/>
              <a:t>≠450 (Rata-rata </a:t>
            </a:r>
            <a:r>
              <a:rPr lang="en-US" sz="3200" dirty="0" err="1"/>
              <a:t>nilai</a:t>
            </a:r>
            <a:r>
              <a:rPr lang="en-US" sz="3200" dirty="0"/>
              <a:t> TOEFL </a:t>
            </a: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bukan</a:t>
            </a:r>
            <a:r>
              <a:rPr lang="en-US" sz="3200" dirty="0"/>
              <a:t> 450) </a:t>
            </a:r>
            <a:endParaRPr lang="en-US" altLang="en-US" sz="3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" y="457200"/>
            <a:ext cx="7543800" cy="4114800"/>
          </a:xfrm>
        </p:spPr>
        <p:txBody>
          <a:bodyPr/>
          <a:lstStyle/>
          <a:p>
            <a:pPr eaLnBrk="1" hangingPunct="1"/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yang ke-2, parameter yang </a:t>
            </a:r>
            <a:r>
              <a:rPr lang="en-US" sz="2000" dirty="0" err="1"/>
              <a:t>diukur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rata-rata.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statistika</a:t>
            </a:r>
            <a:r>
              <a:rPr lang="en-US" sz="2000" dirty="0" smtClean="0"/>
              <a:t> </a:t>
            </a:r>
            <a:r>
              <a:rPr lang="en-US" sz="2000" dirty="0"/>
              <a:t>parameter rata-rata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µ</a:t>
            </a:r>
            <a:r>
              <a:rPr lang="en-US" sz="2000" dirty="0"/>
              <a:t>.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rata-rata yang </a:t>
            </a:r>
            <a:r>
              <a:rPr lang="en-US" sz="2000" dirty="0" err="1"/>
              <a:t>dinyatakan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450,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“=”.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halnya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/>
              <a:t>ke-1,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terkandung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 smtClean="0"/>
              <a:t>hipotesis</a:t>
            </a:r>
            <a:r>
              <a:rPr lang="en-US" sz="2000" dirty="0"/>
              <a:t> </a:t>
            </a:r>
            <a:r>
              <a:rPr lang="en-US" sz="2000" dirty="0" err="1" smtClean="0"/>
              <a:t>nol</a:t>
            </a:r>
            <a:r>
              <a:rPr lang="en-US" sz="2000" dirty="0" smtClean="0"/>
              <a:t> </a:t>
            </a:r>
            <a:r>
              <a:rPr lang="en-US" sz="2000" dirty="0"/>
              <a:t>(H0),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tandingannya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“≠”. </a:t>
            </a:r>
            <a:r>
              <a:rPr lang="en-US" sz="2000" dirty="0" err="1" smtClean="0"/>
              <a:t>Hipotesis</a:t>
            </a:r>
            <a:r>
              <a:rPr lang="en-US" sz="2000" dirty="0"/>
              <a:t> </a:t>
            </a:r>
            <a:r>
              <a:rPr lang="en-US" sz="2000" dirty="0" err="1" smtClean="0"/>
              <a:t>statistika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: </a:t>
            </a:r>
            <a:br>
              <a:rPr lang="en-US" sz="2000" dirty="0"/>
            </a:b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75285"/>
            <a:ext cx="7467600" cy="3416320"/>
          </a:xfrm>
        </p:spPr>
        <p:txBody>
          <a:bodyPr/>
          <a:lstStyle/>
          <a:p>
            <a:pPr algn="l" eaLnBrk="1" hangingPunct="1"/>
            <a:r>
              <a:rPr lang="en-US" sz="3600" dirty="0"/>
              <a:t>H0 : </a:t>
            </a:r>
            <a:r>
              <a:rPr lang="en-US" sz="3600" i="1" dirty="0"/>
              <a:t>µ </a:t>
            </a:r>
            <a:r>
              <a:rPr lang="en-US" sz="3600" dirty="0"/>
              <a:t>≤450 (Rata-rata </a:t>
            </a:r>
            <a:r>
              <a:rPr lang="en-US" sz="3600" dirty="0" err="1"/>
              <a:t>nilai</a:t>
            </a:r>
            <a:r>
              <a:rPr lang="en-US" sz="3600" dirty="0"/>
              <a:t> TOEFL </a:t>
            </a:r>
            <a:r>
              <a:rPr lang="en-US" sz="3600" dirty="0" err="1"/>
              <a:t>mahasiswa</a:t>
            </a:r>
            <a:r>
              <a:rPr lang="en-US" sz="3600" dirty="0"/>
              <a:t> </a:t>
            </a:r>
            <a:r>
              <a:rPr lang="en-US" sz="3600" dirty="0" err="1"/>
              <a:t>kurang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450)</a:t>
            </a:r>
            <a:br>
              <a:rPr lang="en-US" sz="3600" dirty="0"/>
            </a:br>
            <a:r>
              <a:rPr lang="en-US" sz="3600" dirty="0"/>
              <a:t>H1 : </a:t>
            </a:r>
            <a:r>
              <a:rPr lang="en-US" sz="3600" i="1" dirty="0"/>
              <a:t>µ </a:t>
            </a:r>
            <a:r>
              <a:rPr lang="en-US" sz="3600" dirty="0"/>
              <a:t>&gt;450 (Rata-rata </a:t>
            </a:r>
            <a:r>
              <a:rPr lang="en-US" sz="3600" dirty="0" err="1"/>
              <a:t>nilai</a:t>
            </a:r>
            <a:r>
              <a:rPr lang="en-US" sz="3600" dirty="0"/>
              <a:t> TOEFL </a:t>
            </a:r>
            <a:r>
              <a:rPr lang="en-US" sz="3600" dirty="0" err="1"/>
              <a:t>mahasiswa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450) </a:t>
            </a:r>
            <a:endParaRPr lang="en-US" altLang="en-US" sz="3600" dirty="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" y="4038600"/>
            <a:ext cx="8077200" cy="2819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yang ke-3, parameter yang 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rata-rata</a:t>
            </a:r>
            <a:r>
              <a:rPr lang="en-US" sz="2400" dirty="0"/>
              <a:t>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statistika</a:t>
            </a:r>
            <a:r>
              <a:rPr lang="en-US" sz="2400" dirty="0" smtClean="0"/>
              <a:t> </a:t>
            </a:r>
            <a:r>
              <a:rPr lang="en-US" sz="2400" dirty="0"/>
              <a:t>parameter rata-rata </a:t>
            </a:r>
            <a:r>
              <a:rPr lang="en-US" sz="2400" dirty="0" err="1"/>
              <a:t>dinotasikan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µ</a:t>
            </a:r>
            <a:r>
              <a:rPr lang="en-US" sz="2400" dirty="0"/>
              <a:t>.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rata-rata yang </a:t>
            </a:r>
            <a:r>
              <a:rPr lang="en-US" sz="2400" dirty="0" err="1" smtClean="0"/>
              <a:t>dinyatakan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450,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smtClean="0"/>
              <a:t>“&gt;”.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terkandung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(</a:t>
            </a:r>
            <a:r>
              <a:rPr lang="en-US" sz="2400" dirty="0" smtClean="0"/>
              <a:t>H1),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nol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tandingannya</a:t>
            </a:r>
            <a:r>
              <a:rPr lang="en-US" sz="2400" dirty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/>
              <a:t>tanda</a:t>
            </a:r>
            <a:r>
              <a:rPr lang="en-US" sz="2400" dirty="0"/>
              <a:t> “≤”.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: </a:t>
            </a:r>
            <a:br>
              <a:rPr lang="en-US" sz="2400" dirty="0"/>
            </a:br>
            <a:endParaRPr lang="en-US" alt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83159"/>
            <a:ext cx="7467600" cy="769441"/>
          </a:xfrm>
        </p:spPr>
        <p:txBody>
          <a:bodyPr/>
          <a:lstStyle/>
          <a:p>
            <a:pPr eaLnBrk="1" hangingPunct="1"/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 smtClean="0"/>
              <a:t>signifikan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74676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i="1" dirty="0" smtClean="0">
              <a:sym typeface="Symbol" pitchFamily="18" charset="2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eror</a:t>
            </a:r>
            <a:r>
              <a:rPr lang="en-US" dirty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II.</a:t>
            </a:r>
          </a:p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 smtClean="0"/>
              <a:t>eror</a:t>
            </a:r>
            <a:r>
              <a:rPr lang="en-US" dirty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l-GR" i="1" dirty="0"/>
              <a:t>α,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smtClean="0"/>
              <a:t>II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l-GR" i="1" dirty="0"/>
              <a:t>β</a:t>
            </a:r>
            <a:r>
              <a:rPr lang="el-GR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l-GR" i="1" dirty="0"/>
              <a:t>α </a:t>
            </a:r>
            <a:r>
              <a:rPr lang="en-US" dirty="0" smtClean="0"/>
              <a:t>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. </a:t>
            </a:r>
            <a:br>
              <a:rPr lang="en-US" dirty="0"/>
            </a:br>
            <a:r>
              <a:rPr lang="el-GR" dirty="0"/>
              <a:t/>
            </a:r>
            <a:br>
              <a:rPr lang="el-G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Words>545</Words>
  <Application>Microsoft Office PowerPoint</Application>
  <PresentationFormat>On-screen Show (4:3)</PresentationFormat>
  <Paragraphs>46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Bamboo</vt:lpstr>
      <vt:lpstr>Pengujian Hipotesis </vt:lpstr>
      <vt:lpstr>Definisi Hipotesis </vt:lpstr>
      <vt:lpstr>Cara menguji hipotesis</vt:lpstr>
      <vt:lpstr>Merumuskan Hipotesis</vt:lpstr>
      <vt:lpstr>PowerPoint Presentation</vt:lpstr>
      <vt:lpstr>H0 : p=0,5 (Peluang lahir bayi laki-laki adalah 0,5) H1 : p≠0,5 (Peluang lahir bayi laki-laki bukan 0,5) </vt:lpstr>
      <vt:lpstr>H0 : µ =450 (Rata-rata nilai TOEFL mahasiswa adalah 450) H1 : µ ≠450 (Rata-rata nilai TOEFL mahasiswa bukan 450) </vt:lpstr>
      <vt:lpstr>H0 : µ ≤450 (Rata-rata nilai TOEFL mahasiswa kurang dari atau sama dengan 450) H1 : µ &gt;450 (Rata-rata nilai TOEFL mahasiswa lebih dari 450) </vt:lpstr>
      <vt:lpstr>Taraf signifikan</vt:lpstr>
      <vt:lpstr>Taraf signifikan</vt:lpstr>
      <vt:lpstr>Menentukan Nilai Statistik Uji </vt:lpstr>
      <vt:lpstr>Menentukan Nilai Kritis </vt:lpstr>
      <vt:lpstr>PowerPoint Presentation</vt:lpstr>
      <vt:lpstr>Uji Rata-Rata </vt:lpstr>
      <vt:lpstr>Diskusi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REGRESI SEDERHANA</dc:title>
  <dc:creator>sentra com</dc:creator>
  <cp:lastModifiedBy>icetea</cp:lastModifiedBy>
  <cp:revision>88</cp:revision>
  <dcterms:created xsi:type="dcterms:W3CDTF">2005-03-12T14:57:08Z</dcterms:created>
  <dcterms:modified xsi:type="dcterms:W3CDTF">2018-11-12T04:38:00Z</dcterms:modified>
</cp:coreProperties>
</file>